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2"/>
  </p:notesMasterIdLst>
  <p:sldIdLst>
    <p:sldId id="763" r:id="rId5"/>
    <p:sldId id="511" r:id="rId6"/>
    <p:sldId id="523" r:id="rId7"/>
    <p:sldId id="680" r:id="rId8"/>
    <p:sldId id="681" r:id="rId9"/>
    <p:sldId id="676" r:id="rId10"/>
    <p:sldId id="525" r:id="rId11"/>
    <p:sldId id="524" r:id="rId12"/>
    <p:sldId id="682" r:id="rId13"/>
    <p:sldId id="526" r:id="rId14"/>
    <p:sldId id="614" r:id="rId15"/>
    <p:sldId id="615" r:id="rId16"/>
    <p:sldId id="683" r:id="rId17"/>
    <p:sldId id="684" r:id="rId18"/>
    <p:sldId id="685" r:id="rId19"/>
    <p:sldId id="686" r:id="rId20"/>
    <p:sldId id="687" r:id="rId21"/>
    <p:sldId id="688" r:id="rId22"/>
    <p:sldId id="512" r:id="rId23"/>
    <p:sldId id="689" r:id="rId24"/>
    <p:sldId id="690" r:id="rId25"/>
    <p:sldId id="691" r:id="rId26"/>
    <p:sldId id="692" r:id="rId27"/>
    <p:sldId id="693" r:id="rId28"/>
    <p:sldId id="694" r:id="rId29"/>
    <p:sldId id="695" r:id="rId30"/>
    <p:sldId id="696" r:id="rId31"/>
    <p:sldId id="697" r:id="rId32"/>
    <p:sldId id="698" r:id="rId33"/>
    <p:sldId id="699" r:id="rId34"/>
    <p:sldId id="700" r:id="rId35"/>
    <p:sldId id="701" r:id="rId36"/>
    <p:sldId id="702" r:id="rId37"/>
    <p:sldId id="703" r:id="rId38"/>
    <p:sldId id="704" r:id="rId39"/>
    <p:sldId id="709" r:id="rId40"/>
    <p:sldId id="710" r:id="rId41"/>
    <p:sldId id="711" r:id="rId42"/>
    <p:sldId id="712" r:id="rId43"/>
    <p:sldId id="713" r:id="rId44"/>
    <p:sldId id="719" r:id="rId45"/>
    <p:sldId id="720" r:id="rId46"/>
    <p:sldId id="717" r:id="rId47"/>
    <p:sldId id="569" r:id="rId48"/>
    <p:sldId id="594" r:id="rId49"/>
    <p:sldId id="557" r:id="rId50"/>
    <p:sldId id="556" r:id="rId51"/>
    <p:sldId id="558" r:id="rId52"/>
    <p:sldId id="721" r:id="rId53"/>
    <p:sldId id="722" r:id="rId54"/>
    <p:sldId id="723" r:id="rId55"/>
    <p:sldId id="724" r:id="rId56"/>
    <p:sldId id="675" r:id="rId57"/>
    <p:sldId id="725" r:id="rId58"/>
    <p:sldId id="726" r:id="rId59"/>
    <p:sldId id="755" r:id="rId60"/>
    <p:sldId id="731" r:id="rId61"/>
    <p:sldId id="733" r:id="rId62"/>
    <p:sldId id="736" r:id="rId63"/>
    <p:sldId id="737" r:id="rId64"/>
    <p:sldId id="738" r:id="rId65"/>
    <p:sldId id="739" r:id="rId66"/>
    <p:sldId id="740" r:id="rId67"/>
    <p:sldId id="678" r:id="rId68"/>
    <p:sldId id="756" r:id="rId69"/>
    <p:sldId id="757" r:id="rId70"/>
    <p:sldId id="758" r:id="rId71"/>
    <p:sldId id="744" r:id="rId72"/>
    <p:sldId id="746" r:id="rId73"/>
    <p:sldId id="759" r:id="rId74"/>
    <p:sldId id="748" r:id="rId75"/>
    <p:sldId id="749" r:id="rId76"/>
    <p:sldId id="656" r:id="rId77"/>
    <p:sldId id="751" r:id="rId78"/>
    <p:sldId id="752" r:id="rId79"/>
    <p:sldId id="753" r:id="rId80"/>
    <p:sldId id="754" r:id="rId81"/>
    <p:sldId id="260" r:id="rId82"/>
    <p:sldId id="303" r:id="rId83"/>
    <p:sldId id="304" r:id="rId84"/>
    <p:sldId id="258" r:id="rId85"/>
    <p:sldId id="305" r:id="rId86"/>
    <p:sldId id="261" r:id="rId87"/>
    <p:sldId id="760" r:id="rId88"/>
    <p:sldId id="265" r:id="rId89"/>
    <p:sldId id="266" r:id="rId90"/>
    <p:sldId id="267" r:id="rId91"/>
    <p:sldId id="269" r:id="rId92"/>
    <p:sldId id="268" r:id="rId93"/>
    <p:sldId id="761" r:id="rId94"/>
    <p:sldId id="306" r:id="rId95"/>
    <p:sldId id="307" r:id="rId96"/>
    <p:sldId id="294" r:id="rId97"/>
    <p:sldId id="293" r:id="rId98"/>
    <p:sldId id="308" r:id="rId99"/>
    <p:sldId id="274" r:id="rId100"/>
    <p:sldId id="281" r:id="rId101"/>
    <p:sldId id="310" r:id="rId102"/>
    <p:sldId id="309" r:id="rId103"/>
    <p:sldId id="311" r:id="rId104"/>
    <p:sldId id="312" r:id="rId105"/>
    <p:sldId id="318" r:id="rId106"/>
    <p:sldId id="313" r:id="rId107"/>
    <p:sldId id="666" r:id="rId108"/>
    <p:sldId id="551" r:id="rId109"/>
    <p:sldId id="574" r:id="rId110"/>
    <p:sldId id="552"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siao-Chen Lin" initials="" lastIdx="3" clrIdx="0"/>
  <p:cmAuthor id="1" name="Ivelina Borisova" initials="IB" lastIdx="23" clrIdx="1">
    <p:extLst>
      <p:ext uri="{19B8F6BF-5375-455C-9EA6-DF929625EA0E}">
        <p15:presenceInfo xmlns:p15="http://schemas.microsoft.com/office/powerpoint/2012/main" userId="S-1-5-21-889838981-920820592-1903951286-760576" providerId="AD"/>
      </p:ext>
    </p:extLst>
  </p:cmAuthor>
  <p:cmAuthor id="2" name="marilou.hyson@gmail.com" initials="m" lastIdx="11" clrIdx="2">
    <p:extLst>
      <p:ext uri="{19B8F6BF-5375-455C-9EA6-DF929625EA0E}">
        <p15:presenceInfo xmlns:p15="http://schemas.microsoft.com/office/powerpoint/2012/main" userId="dc04a286f86a58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07B69-F1F0-404C-A6E8-52E0BD6F5ECC}" v="3" dt="2020-07-31T15:02:50.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9542" autoAdjust="0"/>
  </p:normalViewPr>
  <p:slideViewPr>
    <p:cSldViewPr snapToGrid="0">
      <p:cViewPr varScale="1">
        <p:scale>
          <a:sx n="102" d="100"/>
          <a:sy n="102" d="100"/>
        </p:scale>
        <p:origin x="93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118"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siao Chen Lin" userId="58d9a07c-4e64-495d-9dec-b43e905f7d54" providerId="ADAL" clId="{34E07B69-F1F0-404C-A6E8-52E0BD6F5ECC}"/>
    <pc:docChg chg="modSld">
      <pc:chgData name="Hsiao Chen Lin" userId="58d9a07c-4e64-495d-9dec-b43e905f7d54" providerId="ADAL" clId="{34E07B69-F1F0-404C-A6E8-52E0BD6F5ECC}" dt="2020-07-31T15:02:50.148" v="6" actId="207"/>
      <pc:docMkLst>
        <pc:docMk/>
      </pc:docMkLst>
      <pc:sldChg chg="modSp">
        <pc:chgData name="Hsiao Chen Lin" userId="58d9a07c-4e64-495d-9dec-b43e905f7d54" providerId="ADAL" clId="{34E07B69-F1F0-404C-A6E8-52E0BD6F5ECC}" dt="2020-07-31T15:02:50.148" v="6" actId="207"/>
        <pc:sldMkLst>
          <pc:docMk/>
          <pc:sldMk cId="1100208106" sldId="763"/>
        </pc:sldMkLst>
        <pc:spChg chg="mod">
          <ac:chgData name="Hsiao Chen Lin" userId="58d9a07c-4e64-495d-9dec-b43e905f7d54" providerId="ADAL" clId="{34E07B69-F1F0-404C-A6E8-52E0BD6F5ECC}" dt="2020-07-31T15:02:50.148" v="6" actId="207"/>
          <ac:spMkLst>
            <pc:docMk/>
            <pc:sldMk cId="1100208106" sldId="763"/>
            <ac:spMk id="3" creationId="{B0097670-8C1D-4A3C-A8DF-87067238717D}"/>
          </ac:spMkLst>
        </pc:spChg>
      </pc:sldChg>
    </pc:docChg>
  </pc:docChgLst>
  <pc:docChgLst>
    <pc:chgData name="Hsiao Chen Lin" userId="58d9a07c-4e64-495d-9dec-b43e905f7d54" providerId="ADAL" clId="{647E28F3-6ECD-44F1-895A-70068ED463C7}"/>
    <pc:docChg chg="addSld delSld modSld">
      <pc:chgData name="Hsiao Chen Lin" userId="58d9a07c-4e64-495d-9dec-b43e905f7d54" providerId="ADAL" clId="{647E28F3-6ECD-44F1-895A-70068ED463C7}" dt="2020-05-24T19:49:39.954" v="83" actId="113"/>
      <pc:docMkLst>
        <pc:docMk/>
      </pc:docMkLst>
      <pc:sldChg chg="modSp">
        <pc:chgData name="Hsiao Chen Lin" userId="58d9a07c-4e64-495d-9dec-b43e905f7d54" providerId="ADAL" clId="{647E28F3-6ECD-44F1-895A-70068ED463C7}" dt="2020-05-24T19:49:39.954" v="83" actId="113"/>
        <pc:sldMkLst>
          <pc:docMk/>
          <pc:sldMk cId="1647725553" sldId="681"/>
        </pc:sldMkLst>
        <pc:spChg chg="mod">
          <ac:chgData name="Hsiao Chen Lin" userId="58d9a07c-4e64-495d-9dec-b43e905f7d54" providerId="ADAL" clId="{647E28F3-6ECD-44F1-895A-70068ED463C7}" dt="2020-05-24T19:49:39.954" v="83" actId="113"/>
          <ac:spMkLst>
            <pc:docMk/>
            <pc:sldMk cId="1647725553" sldId="681"/>
            <ac:spMk id="3" creationId="{00000000-0000-0000-0000-000000000000}"/>
          </ac:spMkLst>
        </pc:spChg>
      </pc:sldChg>
      <pc:sldChg chg="del">
        <pc:chgData name="Hsiao Chen Lin" userId="58d9a07c-4e64-495d-9dec-b43e905f7d54" providerId="ADAL" clId="{647E28F3-6ECD-44F1-895A-70068ED463C7}" dt="2020-05-24T19:48:25.927" v="4" actId="2696"/>
        <pc:sldMkLst>
          <pc:docMk/>
          <pc:sldMk cId="3312787830" sldId="762"/>
        </pc:sldMkLst>
      </pc:sldChg>
      <pc:sldChg chg="addSp modSp add">
        <pc:chgData name="Hsiao Chen Lin" userId="58d9a07c-4e64-495d-9dec-b43e905f7d54" providerId="ADAL" clId="{647E28F3-6ECD-44F1-895A-70068ED463C7}" dt="2020-05-24T19:49:05.946" v="60" actId="403"/>
        <pc:sldMkLst>
          <pc:docMk/>
          <pc:sldMk cId="1100208106" sldId="763"/>
        </pc:sldMkLst>
        <pc:spChg chg="add mod">
          <ac:chgData name="Hsiao Chen Lin" userId="58d9a07c-4e64-495d-9dec-b43e905f7d54" providerId="ADAL" clId="{647E28F3-6ECD-44F1-895A-70068ED463C7}" dt="2020-05-24T19:49:05.946" v="60" actId="403"/>
          <ac:spMkLst>
            <pc:docMk/>
            <pc:sldMk cId="1100208106" sldId="763"/>
            <ac:spMk id="3" creationId="{B0097670-8C1D-4A3C-A8DF-8706723871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D6B4D-3362-4A4A-8160-7514A63B1BD1}" type="datetimeFigureOut">
              <a:rPr lang="en-IN" smtClean="0"/>
              <a:t>31-07-2020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3F93C-5B06-4DB9-B9AD-996F45D6775F}" type="slidenum">
              <a:rPr lang="en-IN" smtClean="0"/>
              <a:t>‹#›</a:t>
            </a:fld>
            <a:endParaRPr lang="en-IN"/>
          </a:p>
        </p:txBody>
      </p:sp>
    </p:spTree>
    <p:extLst>
      <p:ext uri="{BB962C8B-B14F-4D97-AF65-F5344CB8AC3E}">
        <p14:creationId xmlns:p14="http://schemas.microsoft.com/office/powerpoint/2010/main" val="407206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a relevant photo as background</a:t>
            </a:r>
          </a:p>
          <a:p>
            <a:pPr marL="171450" indent="-171450">
              <a:buFont typeface="Arial" panose="020B0604020202020204" pitchFamily="34" charset="0"/>
              <a:buChar char="•"/>
            </a:pPr>
            <a:r>
              <a:rPr lang="en-US" dirty="0"/>
              <a:t>Add a title, the location and dates of the workshop (as relevant)</a:t>
            </a: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a:t>
            </a:fld>
            <a:endParaRPr lang="en-IN">
              <a:solidFill>
                <a:prstClr val="black"/>
              </a:solidFill>
            </a:endParaRPr>
          </a:p>
        </p:txBody>
      </p:sp>
    </p:spTree>
    <p:extLst>
      <p:ext uri="{BB962C8B-B14F-4D97-AF65-F5344CB8AC3E}">
        <p14:creationId xmlns:p14="http://schemas.microsoft.com/office/powerpoint/2010/main" val="326652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“break time” slides have been inserted in various places – please move them as needed, or not use them if you want to keep the workshop/convening more flexible.</a:t>
            </a:r>
          </a:p>
        </p:txBody>
      </p:sp>
      <p:sp>
        <p:nvSpPr>
          <p:cNvPr id="4" name="Slide Number Placeholder 3"/>
          <p:cNvSpPr>
            <a:spLocks noGrp="1"/>
          </p:cNvSpPr>
          <p:nvPr>
            <p:ph type="sldNum" sz="quarter" idx="10"/>
          </p:nvPr>
        </p:nvSpPr>
        <p:spPr/>
        <p:txBody>
          <a:bodyPr/>
          <a:lstStyle/>
          <a:p>
            <a:fld id="{4523F93C-5B06-4DB9-B9AD-996F45D6775F}" type="slidenum">
              <a:rPr lang="en-IN" smtClean="0"/>
              <a:t>11</a:t>
            </a:fld>
            <a:endParaRPr lang="en-IN"/>
          </a:p>
        </p:txBody>
      </p:sp>
    </p:spTree>
    <p:extLst>
      <p:ext uri="{BB962C8B-B14F-4D97-AF65-F5344CB8AC3E}">
        <p14:creationId xmlns:p14="http://schemas.microsoft.com/office/powerpoint/2010/main" val="374867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begins the overview presentation about</a:t>
            </a:r>
            <a:r>
              <a:rPr lang="en-US" baseline="0" dirty="0"/>
              <a:t> the CF and Tool.  See Activity 2.</a:t>
            </a:r>
          </a:p>
          <a:p>
            <a:pPr marL="171450" indent="-171450">
              <a:buFont typeface="Arial" panose="020B0604020202020204" pitchFamily="34" charset="0"/>
              <a:buChar char="•"/>
            </a:pPr>
            <a:r>
              <a:rPr lang="en-US" baseline="0" dirty="0"/>
              <a:t>Change the photo as needed and relevant.</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12</a:t>
            </a:fld>
            <a:endParaRPr lang="en-IN">
              <a:solidFill>
                <a:prstClr val="black"/>
              </a:solidFill>
            </a:endParaRPr>
          </a:p>
        </p:txBody>
      </p:sp>
    </p:spTree>
    <p:extLst>
      <p:ext uri="{BB962C8B-B14F-4D97-AF65-F5344CB8AC3E}">
        <p14:creationId xmlns:p14="http://schemas.microsoft.com/office/powerpoint/2010/main" val="260608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23F93C-5B06-4DB9-B9AD-996F45D6775F}" type="slidenum">
              <a:rPr lang="en-IN" smtClean="0"/>
              <a:t>13</a:t>
            </a:fld>
            <a:endParaRPr lang="en-IN"/>
          </a:p>
        </p:txBody>
      </p:sp>
    </p:spTree>
    <p:extLst>
      <p:ext uri="{BB962C8B-B14F-4D97-AF65-F5344CB8AC3E}">
        <p14:creationId xmlns:p14="http://schemas.microsoft.com/office/powerpoint/2010/main" val="161041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among us, there is no question about the importance of the early years and of the value of early</a:t>
            </a:r>
            <a:r>
              <a:rPr lang="en-US" baseline="0" dirty="0"/>
              <a:t> learning.  (of course, there are still those who need to be convinced).  But looking at the SDGs, and especially Goal 4, leads us to focus on THE QUESTION:  HOW we can work together, in this country and in other countries, to ensure that ALL children experience learning opportunities that are accessible and of high quality.</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14</a:t>
            </a:fld>
            <a:endParaRPr lang="en-IN"/>
          </a:p>
        </p:txBody>
      </p:sp>
    </p:spTree>
    <p:extLst>
      <p:ext uri="{BB962C8B-B14F-4D97-AF65-F5344CB8AC3E}">
        <p14:creationId xmlns:p14="http://schemas.microsoft.com/office/powerpoint/2010/main" val="109958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1C13C3-F8B6-4578-A146-B4AE05132378}" type="slidenum">
              <a:rPr lang="en-GB" smtClean="0"/>
              <a:t>15</a:t>
            </a:fld>
            <a:endParaRPr lang="en-GB"/>
          </a:p>
        </p:txBody>
      </p:sp>
    </p:spTree>
    <p:extLst>
      <p:ext uri="{BB962C8B-B14F-4D97-AF65-F5344CB8AC3E}">
        <p14:creationId xmlns:p14="http://schemas.microsoft.com/office/powerpoint/2010/main" val="335620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Main talking points:</a:t>
            </a:r>
            <a:endParaRPr lang="en-US" b="0" dirty="0"/>
          </a:p>
          <a:p>
            <a:pPr marL="171450" indent="-171450" defTabSz="931774">
              <a:buFont typeface="Arial" panose="020B0604020202020204" pitchFamily="34" charset="0"/>
              <a:buChar char="•"/>
              <a:defRPr/>
            </a:pPr>
            <a:r>
              <a:rPr lang="en-US" dirty="0"/>
              <a:t>There are different structures, entities, functions, elements, levels of governance and operations </a:t>
            </a:r>
            <a:r>
              <a:rPr lang="en-US" dirty="0">
                <a:sym typeface="Wingdings" panose="05000000000000000000" pitchFamily="2" charset="2"/>
              </a:rPr>
              <a:t> systematic and coherent approach helps bring all of these together</a:t>
            </a:r>
          </a:p>
          <a:p>
            <a:pPr marL="171450" indent="-171450" defTabSz="931774">
              <a:buFont typeface="Arial" panose="020B0604020202020204" pitchFamily="34" charset="0"/>
              <a:buChar char="•"/>
              <a:defRPr/>
            </a:pPr>
            <a:r>
              <a:rPr lang="en-US" dirty="0"/>
              <a:t>Countries may use this framework to construct an understanding of what is required to develop a strong pre-primary subsector.  The framework is also intended to help national partners reflect on and identify the strengths and gaps of the existing ECE context, while providing a roadmap for addressing the challenges that governments may face in expanding access to quality pre-primary services.</a:t>
            </a:r>
          </a:p>
          <a:p>
            <a:pPr marL="171450" indent="-171450" defTabSz="931774">
              <a:buFont typeface="Arial" panose="020B0604020202020204" pitchFamily="34" charset="0"/>
              <a:buChar char="•"/>
              <a:defRPr/>
            </a:pPr>
            <a:r>
              <a:rPr lang="en-US" dirty="0"/>
              <a:t>It is important to link to the</a:t>
            </a:r>
            <a:r>
              <a:rPr lang="en-US" baseline="0" dirty="0"/>
              <a:t> broader education sector.</a:t>
            </a:r>
          </a:p>
          <a:p>
            <a:pPr marL="171450" indent="-171450" defTabSz="931774">
              <a:buFont typeface="Arial" panose="020B0604020202020204" pitchFamily="34" charset="0"/>
              <a:buChar char="•"/>
              <a:defRPr/>
            </a:pPr>
            <a:r>
              <a:rPr lang="en-US" dirty="0"/>
              <a:t>The framework also aims to position p</a:t>
            </a:r>
            <a:r>
              <a:rPr lang="en-IN" dirty="0"/>
              <a:t>re-primary education more centrally in the planning and budgeting processes of Ministries of Education as a necessary step to ensure better investment and focus in this area.</a:t>
            </a:r>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16</a:t>
            </a:fld>
            <a:endParaRPr lang="en-IN"/>
          </a:p>
        </p:txBody>
      </p:sp>
    </p:spTree>
    <p:extLst>
      <p:ext uri="{BB962C8B-B14F-4D97-AF65-F5344CB8AC3E}">
        <p14:creationId xmlns:p14="http://schemas.microsoft.com/office/powerpoint/2010/main" val="4926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a:t>Main talking points:</a:t>
            </a:r>
          </a:p>
          <a:p>
            <a:pPr marL="171450" indent="-171450" defTabSz="931774">
              <a:buFont typeface="Arial" panose="020B0604020202020204" pitchFamily="34" charset="0"/>
              <a:buChar char="•"/>
              <a:defRPr/>
            </a:pPr>
            <a:r>
              <a:rPr lang="en-CA" dirty="0"/>
              <a:t>The conceptual framework identifies the building blocks for an effective pre-primary subsector.  At the heart of the CF is equitable provision of quality pre-primary education.</a:t>
            </a:r>
          </a:p>
          <a:p>
            <a:pPr marL="171450" indent="-171450" defTabSz="931774">
              <a:buFont typeface="Arial" panose="020B0604020202020204" pitchFamily="34" charset="0"/>
              <a:buChar char="•"/>
              <a:defRPr/>
            </a:pPr>
            <a:r>
              <a:rPr lang="en-CA" dirty="0"/>
              <a:t>There are two layers: (1) enabling environment; (2) core functions</a:t>
            </a:r>
          </a:p>
          <a:p>
            <a:pPr marL="171450" indent="-171450" defTabSz="931774">
              <a:buFont typeface="Arial" panose="020B0604020202020204" pitchFamily="34" charset="0"/>
              <a:buChar char="•"/>
              <a:defRPr/>
            </a:pPr>
            <a:r>
              <a:rPr lang="en-CA" dirty="0"/>
              <a:t>The CF offers countries a </a:t>
            </a:r>
            <a:r>
              <a:rPr lang="en-CA" b="0" dirty="0"/>
              <a:t>frame of reference and basic blueprint</a:t>
            </a:r>
            <a:r>
              <a:rPr lang="en-CA" dirty="0"/>
              <a:t> that can and should be adapted to different contexts and circumstances.</a:t>
            </a:r>
            <a:endParaRPr lang="en-US" sz="1100" dirty="0"/>
          </a:p>
          <a:p>
            <a:endParaRPr lang="en-US" baseline="0" dirty="0"/>
          </a:p>
        </p:txBody>
      </p:sp>
      <p:sp>
        <p:nvSpPr>
          <p:cNvPr id="4" name="Slide Number Placeholder 3"/>
          <p:cNvSpPr>
            <a:spLocks noGrp="1"/>
          </p:cNvSpPr>
          <p:nvPr>
            <p:ph type="sldNum" sz="quarter" idx="10"/>
          </p:nvPr>
        </p:nvSpPr>
        <p:spPr/>
        <p:txBody>
          <a:bodyPr/>
          <a:lstStyle/>
          <a:p>
            <a:fld id="{4523F93C-5B06-4DB9-B9AD-996F45D6775F}" type="slidenum">
              <a:rPr lang="en-IN" smtClean="0"/>
              <a:t>17</a:t>
            </a:fld>
            <a:endParaRPr lang="en-IN"/>
          </a:p>
        </p:txBody>
      </p:sp>
    </p:spTree>
    <p:extLst>
      <p:ext uri="{BB962C8B-B14F-4D97-AF65-F5344CB8AC3E}">
        <p14:creationId xmlns:p14="http://schemas.microsoft.com/office/powerpoint/2010/main" val="1952811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Main talking points:</a:t>
            </a:r>
            <a:endParaRPr lang="en-US" b="0" baseline="0" dirty="0"/>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Quality is not a stand-alone entity of education for young children in this framework. It is the sum of many interlinked components.</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Each core function stands on its own, but they are each a piece of a bigger whole and are all interconnected.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Each core function is essential to delivering quality pre-primary services and to ensuring children’s optimal learning and development.</a:t>
            </a:r>
            <a:endParaRPr lang="en-US" b="1" baseline="0" dirty="0"/>
          </a:p>
        </p:txBody>
      </p:sp>
      <p:sp>
        <p:nvSpPr>
          <p:cNvPr id="4" name="Slide Number Placeholder 3"/>
          <p:cNvSpPr>
            <a:spLocks noGrp="1"/>
          </p:cNvSpPr>
          <p:nvPr>
            <p:ph type="sldNum" sz="quarter" idx="10"/>
          </p:nvPr>
        </p:nvSpPr>
        <p:spPr/>
        <p:txBody>
          <a:bodyPr/>
          <a:lstStyle/>
          <a:p>
            <a:fld id="{49EE718C-DBB1-40BB-B275-0C3FDC2980F1}" type="slidenum">
              <a:rPr lang="en-US" smtClean="0"/>
              <a:t>18</a:t>
            </a:fld>
            <a:endParaRPr lang="en-US"/>
          </a:p>
        </p:txBody>
      </p:sp>
    </p:spTree>
    <p:extLst>
      <p:ext uri="{BB962C8B-B14F-4D97-AF65-F5344CB8AC3E}">
        <p14:creationId xmlns:p14="http://schemas.microsoft.com/office/powerpoint/2010/main" val="180966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baseline="0" dirty="0"/>
              <a:t>Then transition into the next part of the presentation by saying that we will now look at each of the Core Functions separately.  When your teams begin to work with the Tool, you will be using these same Core Functions, discussing in detail what are your country’s major challenges and priorities in each Core Function, and later in the workshop identifying strategies/actions that may be needed to strengthen the system.</a:t>
            </a:r>
          </a:p>
          <a:p>
            <a:pPr marL="171450" indent="-171450">
              <a:buFont typeface="Arial" panose="020B0604020202020204" pitchFamily="34" charset="0"/>
              <a:buChar char="•"/>
            </a:pPr>
            <a:r>
              <a:rPr lang="en-US" baseline="0" dirty="0"/>
              <a:t>This presentation will give an overview of the core functions – when you begin the work with the Tool, we will have more details about each core function.</a:t>
            </a:r>
          </a:p>
        </p:txBody>
      </p:sp>
      <p:sp>
        <p:nvSpPr>
          <p:cNvPr id="4" name="Slide Number Placeholder 3"/>
          <p:cNvSpPr>
            <a:spLocks noGrp="1"/>
          </p:cNvSpPr>
          <p:nvPr>
            <p:ph type="sldNum" sz="quarter" idx="10"/>
          </p:nvPr>
        </p:nvSpPr>
        <p:spPr/>
        <p:txBody>
          <a:bodyPr/>
          <a:lstStyle/>
          <a:p>
            <a:fld id="{4523F93C-5B06-4DB9-B9AD-996F45D6775F}" type="slidenum">
              <a:rPr lang="en-IN" smtClean="0"/>
              <a:t>19</a:t>
            </a:fld>
            <a:endParaRPr lang="en-IN"/>
          </a:p>
        </p:txBody>
      </p:sp>
    </p:spTree>
    <p:extLst>
      <p:ext uri="{BB962C8B-B14F-4D97-AF65-F5344CB8AC3E}">
        <p14:creationId xmlns:p14="http://schemas.microsoft.com/office/powerpoint/2010/main" val="79728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Main talking points:</a:t>
            </a:r>
          </a:p>
          <a:p>
            <a:pPr marL="171450" indent="-171450" defTabSz="931774">
              <a:buFont typeface="Arial" panose="020B0604020202020204" pitchFamily="34" charset="0"/>
              <a:buChar char="•"/>
              <a:defRPr/>
            </a:pPr>
            <a:r>
              <a:rPr lang="en-US" dirty="0"/>
              <a:t>The framework looks as both foundational elements of each core functions (for example, curriculum, quality standards, teacher competencies profiles), as well as looks carefully at system’s ability to implement and put these into practice.</a:t>
            </a:r>
          </a:p>
          <a:p>
            <a:pPr marL="171450" indent="-171450" defTabSz="931774">
              <a:buFont typeface="Arial" panose="020B0604020202020204" pitchFamily="34" charset="0"/>
              <a:buChar char="•"/>
              <a:defRPr/>
            </a:pPr>
            <a:r>
              <a:rPr lang="en-US" dirty="0"/>
              <a:t>A key feature/strength of the framework is that it goes unpacks the core functions and </a:t>
            </a:r>
            <a:r>
              <a:rPr lang="en-US" baseline="0" dirty="0"/>
              <a:t>breaks them down in manageable chunks (goals).</a:t>
            </a:r>
          </a:p>
          <a:p>
            <a:pPr marL="171450" indent="-171450" defTabSz="931774">
              <a:buFont typeface="Arial" panose="020B0604020202020204" pitchFamily="34" charset="0"/>
              <a:buChar char="•"/>
              <a:defRPr/>
            </a:pPr>
            <a:r>
              <a:rPr lang="en-US" baseline="0" dirty="0"/>
              <a:t>If the goals are achieved, it is more likely that this part of subsector is functional.</a:t>
            </a:r>
          </a:p>
          <a:p>
            <a:pPr marL="171450" indent="-171450" defTabSz="931774">
              <a:buFont typeface="Arial" panose="020B0604020202020204" pitchFamily="34" charset="0"/>
              <a:buChar char="•"/>
              <a:defRPr/>
            </a:pPr>
            <a:r>
              <a:rPr lang="en-US" baseline="0" dirty="0"/>
              <a:t>Each core function has technical nuances (curriculum </a:t>
            </a:r>
            <a:r>
              <a:rPr lang="en-US" baseline="0" dirty="0">
                <a:sym typeface="Wingdings" panose="05000000000000000000" pitchFamily="2" charset="2"/>
              </a:rPr>
              <a:t> </a:t>
            </a:r>
            <a:r>
              <a:rPr lang="en-US" baseline="0" dirty="0"/>
              <a:t>we need cadre of professionals within curriculum arm who have knowledge, etc.; planning </a:t>
            </a:r>
            <a:r>
              <a:rPr lang="en-US" baseline="0" dirty="0">
                <a:sym typeface="Wingdings" panose="05000000000000000000" pitchFamily="2" charset="2"/>
              </a:rPr>
              <a:t> sensitization to types of </a:t>
            </a:r>
            <a:r>
              <a:rPr lang="en-US" baseline="0" dirty="0" err="1">
                <a:sym typeface="Wingdings" panose="05000000000000000000" pitchFamily="2" charset="2"/>
              </a:rPr>
              <a:t>programmes</a:t>
            </a:r>
            <a:r>
              <a:rPr lang="en-US" baseline="0" dirty="0">
                <a:sym typeface="Wingdings" panose="05000000000000000000" pitchFamily="2" charset="2"/>
              </a:rPr>
              <a:t>)</a:t>
            </a:r>
          </a:p>
          <a:p>
            <a:pPr marL="171450" indent="-171450" defTabSz="931774">
              <a:buFont typeface="Arial" panose="020B0604020202020204" pitchFamily="34" charset="0"/>
              <a:buChar char="•"/>
              <a:defRPr/>
            </a:pPr>
            <a:r>
              <a:rPr lang="en-US" baseline="0" dirty="0">
                <a:sym typeface="Wingdings" panose="05000000000000000000" pitchFamily="2" charset="2"/>
              </a:rPr>
              <a:t>Go through the goals quickly for this core function  </a:t>
            </a:r>
            <a:r>
              <a:rPr lang="en-US" baseline="0" dirty="0"/>
              <a:t>In many ways, this core function is the backbone of the subsector – connects with all other core functions.</a:t>
            </a:r>
            <a:endParaRPr lang="en-US" dirty="0"/>
          </a:p>
          <a:p>
            <a:pPr lvl="0"/>
            <a:endParaRPr lang="en-CA" dirty="0"/>
          </a:p>
          <a:p>
            <a:pPr lvl="0"/>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20</a:t>
            </a:fld>
            <a:endParaRPr lang="en-IN">
              <a:solidFill>
                <a:prstClr val="black"/>
              </a:solidFill>
            </a:endParaRPr>
          </a:p>
        </p:txBody>
      </p:sp>
    </p:spTree>
    <p:extLst>
      <p:ext uri="{BB962C8B-B14F-4D97-AF65-F5344CB8AC3E}">
        <p14:creationId xmlns:p14="http://schemas.microsoft.com/office/powerpoint/2010/main" val="276518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a:t>
            </a:fld>
            <a:endParaRPr lang="en-IN"/>
          </a:p>
        </p:txBody>
      </p:sp>
    </p:spTree>
    <p:extLst>
      <p:ext uri="{BB962C8B-B14F-4D97-AF65-F5344CB8AC3E}">
        <p14:creationId xmlns:p14="http://schemas.microsoft.com/office/powerpoint/2010/main" val="401510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342900" indent="-342900">
              <a:buFont typeface="Arial" panose="020B0604020202020204" pitchFamily="34" charset="0"/>
              <a:buChar char="•"/>
            </a:pPr>
            <a:r>
              <a:rPr lang="en-US" sz="2000" dirty="0"/>
              <a:t>The pre-primary subsector has the responsibility for guiding a process that brings knowledgeable stakeholders together to identify the </a:t>
            </a:r>
            <a:r>
              <a:rPr lang="en-US" sz="2000" b="1" dirty="0"/>
              <a:t>best curriculum approaches </a:t>
            </a:r>
            <a:r>
              <a:rPr lang="en-US" sz="2000" dirty="0"/>
              <a:t>for the country’s children. </a:t>
            </a:r>
          </a:p>
          <a:p>
            <a:pPr marL="342900" indent="-342900">
              <a:buFont typeface="Arial" panose="020B0604020202020204" pitchFamily="34" charset="0"/>
              <a:buChar char="•"/>
            </a:pPr>
            <a:r>
              <a:rPr lang="en-US" sz="2000" dirty="0"/>
              <a:t>This core function is also about ensuring that developmentally appropriate teaching and learning materials are available.</a:t>
            </a:r>
            <a:endParaRPr lang="en-US" dirty="0"/>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21</a:t>
            </a:fld>
            <a:endParaRPr lang="en-IN">
              <a:solidFill>
                <a:prstClr val="black"/>
              </a:solidFill>
            </a:endParaRPr>
          </a:p>
        </p:txBody>
      </p:sp>
    </p:spTree>
    <p:extLst>
      <p:ext uri="{BB962C8B-B14F-4D97-AF65-F5344CB8AC3E}">
        <p14:creationId xmlns:p14="http://schemas.microsoft.com/office/powerpoint/2010/main" val="818076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b="0" dirty="0"/>
              <a:t>Highlight that this core function is not only about teachers, but </a:t>
            </a:r>
            <a:r>
              <a:rPr lang="en-US" dirty="0"/>
              <a:t>also other personnel (directors, supervisors, etc.).</a:t>
            </a: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22</a:t>
            </a:fld>
            <a:endParaRPr lang="en-IN">
              <a:solidFill>
                <a:prstClr val="black"/>
              </a:solidFill>
            </a:endParaRPr>
          </a:p>
        </p:txBody>
      </p:sp>
    </p:spTree>
    <p:extLst>
      <p:ext uri="{BB962C8B-B14F-4D97-AF65-F5344CB8AC3E}">
        <p14:creationId xmlns:p14="http://schemas.microsoft.com/office/powerpoint/2010/main" val="401953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ym typeface="Wingdings" panose="05000000000000000000" pitchFamily="2" charset="2"/>
              </a:rPr>
              <a:t>Main talking points:</a:t>
            </a:r>
          </a:p>
          <a:p>
            <a:pPr marL="171450" indent="-171450">
              <a:buFont typeface="Arial" panose="020B0604020202020204" pitchFamily="34" charset="0"/>
              <a:buChar char="•"/>
            </a:pPr>
            <a:r>
              <a:rPr lang="en-US" baseline="0" dirty="0">
                <a:sym typeface="Wingdings" panose="05000000000000000000" pitchFamily="2" charset="2"/>
              </a:rPr>
              <a:t>This core function is a distinctive feature of pre-primary subsector – serves as a bridge between early stimulation and early learning at home (on the one hand) and formal school/education systems (on the other hand).</a:t>
            </a:r>
          </a:p>
          <a:p>
            <a:pPr marL="631908" lvl="1" indent="-174708">
              <a:buFontTx/>
              <a:buChar char="-"/>
            </a:pPr>
            <a:r>
              <a:rPr lang="en-US" baseline="0" dirty="0">
                <a:sym typeface="Wingdings" panose="05000000000000000000" pitchFamily="2" charset="2"/>
              </a:rPr>
              <a:t>Helping families support children’s learning and development at home (continuity between school,  home, community)</a:t>
            </a:r>
          </a:p>
          <a:p>
            <a:pPr marL="631908" lvl="1" indent="-174708">
              <a:buFontTx/>
              <a:buChar char="-"/>
            </a:pPr>
            <a:r>
              <a:rPr lang="en-US" baseline="0" dirty="0">
                <a:sym typeface="Wingdings" panose="05000000000000000000" pitchFamily="2" charset="2"/>
              </a:rPr>
              <a:t>Engaging families/communities in pre-primary </a:t>
            </a:r>
            <a:r>
              <a:rPr lang="en-US" baseline="0" dirty="0" err="1">
                <a:sym typeface="Wingdings" panose="05000000000000000000" pitchFamily="2" charset="2"/>
              </a:rPr>
              <a:t>programmes</a:t>
            </a: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23</a:t>
            </a:fld>
            <a:endParaRPr lang="en-IN">
              <a:solidFill>
                <a:prstClr val="black"/>
              </a:solidFill>
            </a:endParaRPr>
          </a:p>
        </p:txBody>
      </p:sp>
    </p:spTree>
    <p:extLst>
      <p:ext uri="{BB962C8B-B14F-4D97-AF65-F5344CB8AC3E}">
        <p14:creationId xmlns:p14="http://schemas.microsoft.com/office/powerpoint/2010/main" val="3723141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dirty="0"/>
              <a:t>Monitoring,</a:t>
            </a:r>
            <a:r>
              <a:rPr lang="en-US" baseline="0" dirty="0"/>
              <a:t> regulating and ensuring quality helps ensure e</a:t>
            </a:r>
            <a:r>
              <a:rPr lang="en-US" baseline="0" dirty="0">
                <a:sym typeface="Wingdings" panose="05000000000000000000" pitchFamily="2" charset="2"/>
              </a:rPr>
              <a:t>fficiency, effectiveness of subsector</a:t>
            </a:r>
          </a:p>
          <a:p>
            <a:pPr marL="171450" indent="-171450">
              <a:buFont typeface="Arial" panose="020B0604020202020204" pitchFamily="34" charset="0"/>
              <a:buChar char="•"/>
            </a:pPr>
            <a:r>
              <a:rPr lang="en-US" baseline="0" dirty="0">
                <a:sym typeface="Wingdings" panose="05000000000000000000" pitchFamily="2" charset="2"/>
              </a:rPr>
              <a:t>We need a coherent quality assurance system; build feedback loops within subsector (continuously reflecting on what’s working and what’s not working)</a:t>
            </a:r>
          </a:p>
          <a:p>
            <a:pPr marL="171450" indent="-171450">
              <a:buFont typeface="Arial" panose="020B0604020202020204" pitchFamily="34" charset="0"/>
              <a:buChar char="•"/>
            </a:pPr>
            <a:r>
              <a:rPr lang="en-US" baseline="0" dirty="0">
                <a:sym typeface="Wingdings" panose="05000000000000000000" pitchFamily="2" charset="2"/>
              </a:rPr>
              <a:t>This is not just about having indicators and framework; it is also about using data to improve and make course corrections</a:t>
            </a:r>
          </a:p>
          <a:p>
            <a:pPr marL="171450" indent="-171450">
              <a:buFont typeface="Arial" panose="020B0604020202020204" pitchFamily="34" charset="0"/>
              <a:buChar char="•"/>
            </a:pPr>
            <a:r>
              <a:rPr lang="en-US" baseline="0" dirty="0">
                <a:sym typeface="Wingdings" panose="05000000000000000000" pitchFamily="2" charset="2"/>
              </a:rPr>
              <a:t>Monitoring only matters it feeds into practices</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24</a:t>
            </a:fld>
            <a:endParaRPr lang="en-IN">
              <a:solidFill>
                <a:prstClr val="black"/>
              </a:solidFill>
            </a:endParaRPr>
          </a:p>
        </p:txBody>
      </p:sp>
    </p:spTree>
    <p:extLst>
      <p:ext uri="{BB962C8B-B14F-4D97-AF65-F5344CB8AC3E}">
        <p14:creationId xmlns:p14="http://schemas.microsoft.com/office/powerpoint/2010/main" val="226442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Main talking points:</a:t>
            </a:r>
          </a:p>
          <a:p>
            <a:pPr marL="171450" indent="-171450" defTabSz="931774">
              <a:buFont typeface="Arial" panose="020B0604020202020204" pitchFamily="34" charset="0"/>
              <a:buChar char="•"/>
            </a:pPr>
            <a:r>
              <a:rPr lang="en-US" dirty="0"/>
              <a:t>Refers to </a:t>
            </a:r>
            <a:r>
              <a:rPr lang="en-US" b="0" dirty="0"/>
              <a:t>broader interrelated conditions</a:t>
            </a:r>
            <a:r>
              <a:rPr lang="en-US" b="1" dirty="0"/>
              <a:t> </a:t>
            </a:r>
            <a:r>
              <a:rPr lang="en-US" dirty="0"/>
              <a:t>that surround the development of pre-primary education subsector.</a:t>
            </a:r>
          </a:p>
          <a:p>
            <a:pPr marL="171450" indent="-171450" defTabSz="931774">
              <a:buFont typeface="Arial" panose="020B0604020202020204" pitchFamily="34" charset="0"/>
              <a:buChar char="•"/>
            </a:pPr>
            <a:r>
              <a:rPr lang="en-US" dirty="0"/>
              <a:t>The various factors in the national context that can </a:t>
            </a:r>
            <a:r>
              <a:rPr lang="en-US" b="0" dirty="0"/>
              <a:t>either hinder or facilitate</a:t>
            </a:r>
            <a:r>
              <a:rPr lang="en-US" b="1" dirty="0"/>
              <a:t> </a:t>
            </a:r>
            <a:r>
              <a:rPr lang="en-US" dirty="0"/>
              <a:t>the successful development of the sub-sector and its provision of quality pre-primary services.</a:t>
            </a:r>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25</a:t>
            </a:fld>
            <a:endParaRPr lang="en-IN"/>
          </a:p>
        </p:txBody>
      </p:sp>
    </p:spTree>
    <p:extLst>
      <p:ext uri="{BB962C8B-B14F-4D97-AF65-F5344CB8AC3E}">
        <p14:creationId xmlns:p14="http://schemas.microsoft.com/office/powerpoint/2010/main" val="98298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t>Main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t>In many countries in the region, pre-primary is already part of Education Sector Plans </a:t>
            </a:r>
            <a:r>
              <a:rPr lang="en-US" sz="1200" kern="1200" baseline="0" dirty="0">
                <a:sym typeface="Wingdings" panose="05000000000000000000" pitchFamily="2" charset="2"/>
              </a:rPr>
              <a:t> but they are time-bound and we can improve the way it is included in education sector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ym typeface="Wingdings" panose="05000000000000000000" pitchFamily="2" charset="2"/>
              </a:rPr>
              <a:t>Conceptual framework &amp; tool can be helpful to improve the plan, budgeting, implementation (depending on phase of Sector Planning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ym typeface="Wingdings" panose="05000000000000000000" pitchFamily="2" charset="2"/>
              </a:rPr>
              <a:t>Analysis in preparation of the plan  would be interesting to use CF to analyze the context of pre-primary education and to use that towards plan development (to identify gaps, issues,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ym typeface="Wingdings" panose="05000000000000000000" pitchFamily="2" charset="2"/>
              </a:rPr>
              <a:t>Plan development: helpful to use conceptual framework  Plan should ideally address the Core Functions (use the conceptual framework to reflect on and formulate a plan that is comprehensive and coherent)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ym typeface="Wingdings" panose="05000000000000000000" pitchFamily="2" charset="2"/>
              </a:rPr>
              <a:t>Implementation: when thinking about improving the Plan  conceptual framework could be helpful to look at what’s working and not working</a:t>
            </a:r>
          </a:p>
          <a:p>
            <a:endParaRPr lang="en-US" dirty="0"/>
          </a:p>
          <a:p>
            <a:r>
              <a:rPr lang="en-US" dirty="0"/>
              <a:t>Example- Niger and Guinea using the framework to deepen Education sector analyses</a:t>
            </a:r>
            <a:r>
              <a:rPr lang="en-US" baseline="0" dirty="0"/>
              <a:t> chapter; Ghana is about to engage in the workshop to inform its plan ; Nepal (mid-term review)</a:t>
            </a:r>
            <a:endParaRPr lang="en-US" dirty="0"/>
          </a:p>
        </p:txBody>
      </p:sp>
      <p:sp>
        <p:nvSpPr>
          <p:cNvPr id="4" name="Slide Number Placeholder 3"/>
          <p:cNvSpPr>
            <a:spLocks noGrp="1"/>
          </p:cNvSpPr>
          <p:nvPr>
            <p:ph type="sldNum" sz="quarter" idx="10"/>
          </p:nvPr>
        </p:nvSpPr>
        <p:spPr/>
        <p:txBody>
          <a:bodyPr/>
          <a:lstStyle/>
          <a:p>
            <a:fld id="{9B1C13C3-F8B6-4578-A146-B4AE05132378}" type="slidenum">
              <a:rPr lang="en-GB" smtClean="0"/>
              <a:t>26</a:t>
            </a:fld>
            <a:endParaRPr lang="en-GB"/>
          </a:p>
        </p:txBody>
      </p:sp>
    </p:spTree>
    <p:extLst>
      <p:ext uri="{BB962C8B-B14F-4D97-AF65-F5344CB8AC3E}">
        <p14:creationId xmlns:p14="http://schemas.microsoft.com/office/powerpoint/2010/main" val="1970739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FF"/>
                </a:solidFill>
              </a:rPr>
              <a:t>Main talking points:</a:t>
            </a:r>
            <a:endParaRPr lang="en" b="1" dirty="0">
              <a:solidFill>
                <a:srgbClr val="FFFFFF"/>
              </a:solidFill>
            </a:endParaRPr>
          </a:p>
          <a:p>
            <a:pPr marL="171450" indent="-171450">
              <a:buFont typeface="Arial" panose="020B0604020202020204" pitchFamily="34" charset="0"/>
              <a:buChar char="•"/>
            </a:pPr>
            <a:r>
              <a:rPr lang="en" b="0" dirty="0">
                <a:solidFill>
                  <a:srgbClr val="FFFFFF"/>
                </a:solidFill>
              </a:rPr>
              <a:t>Working independently on action areas does not produce maximum results</a:t>
            </a:r>
            <a:endParaRPr lang="en-US" b="0" dirty="0"/>
          </a:p>
          <a:p>
            <a:pPr marL="174708" indent="-174708">
              <a:buFont typeface="Wingdings" panose="05000000000000000000" pitchFamily="2" charset="2"/>
              <a:buChar char="à"/>
            </a:pPr>
            <a:r>
              <a:rPr lang="en-US" b="0" dirty="0">
                <a:solidFill>
                  <a:prstClr val="black"/>
                </a:solidFill>
                <a:sym typeface="Wingdings"/>
              </a:rPr>
              <a:t>Coherence and coordination of all core functions is crucial</a:t>
            </a:r>
          </a:p>
          <a:p>
            <a:pPr marL="174708" indent="-174708">
              <a:buFont typeface="Wingdings" panose="05000000000000000000" pitchFamily="2" charset="2"/>
              <a:buChar char="à"/>
            </a:pPr>
            <a:r>
              <a:rPr lang="en-US" b="0" dirty="0">
                <a:solidFill>
                  <a:prstClr val="black"/>
                </a:solidFill>
                <a:sym typeface="Wingdings" panose="05000000000000000000" pitchFamily="2" charset="2"/>
              </a:rPr>
              <a:t>Navigating decisions and options that governments have </a:t>
            </a:r>
          </a:p>
          <a:p>
            <a:pPr marL="174708" indent="-174708">
              <a:buFont typeface="Wingdings" panose="05000000000000000000" pitchFamily="2" charset="2"/>
              <a:buChar char="à"/>
            </a:pPr>
            <a:endParaRPr lang="en-US" b="1" dirty="0">
              <a:solidFill>
                <a:prstClr val="black"/>
              </a:solidFill>
              <a:sym typeface="Wingdings" panose="05000000000000000000" pitchFamily="2" charset="2"/>
            </a:endParaRPr>
          </a:p>
          <a:p>
            <a:pPr marL="171450" indent="-171450">
              <a:buFont typeface="Arial" panose="020B0604020202020204" pitchFamily="34" charset="0"/>
              <a:buChar char="•"/>
            </a:pPr>
            <a:r>
              <a:rPr lang="en-US" baseline="0" dirty="0"/>
              <a:t>Each core function has a distinct focus – but they are all connected and mutually influence and reinforce one another – therefore maintaining coherence and coordination across the core functions is crucial – for example, when developing or revising curriculum, teacher training programs should be updated accordingly to ensure that teachers are well-versed in the new or revised curriculum</a:t>
            </a:r>
            <a:endParaRPr lang="en-US" dirty="0"/>
          </a:p>
          <a:p>
            <a:pPr marL="171450" indent="-171450">
              <a:buFont typeface="Arial" panose="020B0604020202020204" pitchFamily="34" charset="0"/>
              <a:buChar char="•"/>
            </a:pPr>
            <a:r>
              <a:rPr lang="en-US" dirty="0"/>
              <a:t>Different</a:t>
            </a:r>
            <a:r>
              <a:rPr lang="en-US" baseline="0" dirty="0"/>
              <a:t> bodies responsible for different parts of subsector – conceptual framework creates coherence between roles and accountabilities associated with each core function</a:t>
            </a: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27</a:t>
            </a:fld>
            <a:endParaRPr lang="en-IN">
              <a:solidFill>
                <a:prstClr val="black"/>
              </a:solidFill>
            </a:endParaRPr>
          </a:p>
        </p:txBody>
      </p:sp>
    </p:spTree>
    <p:extLst>
      <p:ext uri="{BB962C8B-B14F-4D97-AF65-F5344CB8AC3E}">
        <p14:creationId xmlns:p14="http://schemas.microsoft.com/office/powerpoint/2010/main" val="132207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Main talking points:</a:t>
            </a:r>
          </a:p>
          <a:p>
            <a:pPr marL="171450" indent="-171450" defTabSz="931774">
              <a:buFont typeface="Arial" panose="020B0604020202020204" pitchFamily="34" charset="0"/>
              <a:buChar char="•"/>
              <a:defRPr/>
            </a:pPr>
            <a:r>
              <a:rPr lang="en-US" dirty="0"/>
              <a:t>In conceptualizing the development and maintenance of pre-primary systems, five overarching principles – </a:t>
            </a:r>
            <a:r>
              <a:rPr lang="en-US" i="1" dirty="0"/>
              <a:t>Equity, Efficiency, Responsiveness, Flexibility </a:t>
            </a:r>
            <a:r>
              <a:rPr lang="en-US" i="0" dirty="0"/>
              <a:t>and </a:t>
            </a:r>
            <a:r>
              <a:rPr lang="en-US" i="1" dirty="0"/>
              <a:t>Coordination </a:t>
            </a:r>
            <a:r>
              <a:rPr lang="en-US" dirty="0"/>
              <a:t>– increase the likelihood that planning and operations of pre-primary </a:t>
            </a:r>
            <a:r>
              <a:rPr lang="en-US" dirty="0" err="1"/>
              <a:t>programmes</a:t>
            </a:r>
            <a:r>
              <a:rPr lang="en-US" dirty="0"/>
              <a:t> serve the goal of reaching the focal populations as well as enduring over time.  The conceptual framework weaves these across all core functions, and they are important to keep in mind in “testing out” the current condition and future plans for your pre-primary subsector.  These also align with what</a:t>
            </a:r>
            <a:r>
              <a:rPr lang="en-US" baseline="0" dirty="0"/>
              <a:t> is emphasized in the SDGs.  </a:t>
            </a:r>
            <a:endParaRPr lang="en-US" dirty="0"/>
          </a:p>
        </p:txBody>
      </p:sp>
      <p:sp>
        <p:nvSpPr>
          <p:cNvPr id="4" name="Slide Number Placeholder 3"/>
          <p:cNvSpPr>
            <a:spLocks noGrp="1"/>
          </p:cNvSpPr>
          <p:nvPr>
            <p:ph type="sldNum" sz="quarter" idx="10"/>
          </p:nvPr>
        </p:nvSpPr>
        <p:spPr/>
        <p:txBody>
          <a:bodyPr/>
          <a:lstStyle/>
          <a:p>
            <a:fld id="{B63290B1-CEB8-4F78-B72C-1E8977EB0CC4}" type="slidenum">
              <a:rPr lang="en-US" smtClean="0"/>
              <a:t>28</a:t>
            </a:fld>
            <a:endParaRPr lang="en-US"/>
          </a:p>
        </p:txBody>
      </p:sp>
    </p:spTree>
    <p:extLst>
      <p:ext uri="{BB962C8B-B14F-4D97-AF65-F5344CB8AC3E}">
        <p14:creationId xmlns:p14="http://schemas.microsoft.com/office/powerpoint/2010/main" val="284134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Main talking points:</a:t>
            </a:r>
          </a:p>
          <a:p>
            <a:pPr marL="171450" indent="-171450">
              <a:buFont typeface="Arial" panose="020B0604020202020204" pitchFamily="34" charset="0"/>
              <a:buChar char="•"/>
            </a:pPr>
            <a:r>
              <a:rPr lang="en-IN" dirty="0"/>
              <a:t>Although discussions of system-building often concentrate on the national level (e.g., the administrative functions of ministries, central budgeting, national standards setting, etc.), a strong pre-primary subsector is only as strong as its district- or local-level implementation. </a:t>
            </a:r>
            <a:r>
              <a:rPr lang="en-US" dirty="0"/>
              <a:t> </a:t>
            </a:r>
            <a:r>
              <a:rPr lang="en-IN" i="1" dirty="0"/>
              <a:t>For example, a country’s pre-primary curriculum guidelines may be well designed but fail to be enacted in communities because of lack of adequate local teacher professional development. Another example would be, central budget allocations may not make their way to pre-primary services because funds are redirected to other district priorities or expenditures are not tracked through transparent accountability systems.</a:t>
            </a:r>
            <a:r>
              <a:rPr lang="en-IN" dirty="0"/>
              <a:t> </a:t>
            </a:r>
          </a:p>
          <a:p>
            <a:pPr marL="171450" indent="-171450">
              <a:buFont typeface="Arial" panose="020B0604020202020204" pitchFamily="34" charset="0"/>
              <a:buChar char="•"/>
            </a:pPr>
            <a:r>
              <a:rPr lang="en-IN" dirty="0"/>
              <a:t>Not only downward but also upward – example: pedagogical practices that are proven to be effective can translate into revised teacher training, etc.</a:t>
            </a:r>
          </a:p>
          <a:p>
            <a:endParaRPr lang="en-IN" dirty="0"/>
          </a:p>
          <a:p>
            <a:r>
              <a:rPr lang="en-US" dirty="0"/>
              <a:t>The activities and operations of the pre-primary sub-sector occur at multiple levels:  the national or central; the sub-national (the provincial or regional or state level); and the local (in some countries, the district or sub-district level; in urban areas, the municipal level).  To facilitate sub-sector development, some form of coordination and communication is needed across these different levels, particularly in countries with decentralized/deconcentrated systems.  The aim is to ensure coherence, consistency, and efficiency in pre-primary services for children in all settings</a:t>
            </a:r>
            <a:endParaRPr lang="en-IN" dirty="0"/>
          </a:p>
        </p:txBody>
      </p:sp>
      <p:sp>
        <p:nvSpPr>
          <p:cNvPr id="4" name="Slide Number Placeholder 3"/>
          <p:cNvSpPr>
            <a:spLocks noGrp="1"/>
          </p:cNvSpPr>
          <p:nvPr>
            <p:ph type="sldNum" sz="quarter" idx="10"/>
          </p:nvPr>
        </p:nvSpPr>
        <p:spPr/>
        <p:txBody>
          <a:bodyPr/>
          <a:lstStyle/>
          <a:p>
            <a:fld id="{4523F93C-5B06-4DB9-B9AD-996F45D6775F}" type="slidenum">
              <a:rPr lang="en-IN" smtClean="0"/>
              <a:t>29</a:t>
            </a:fld>
            <a:endParaRPr lang="en-IN"/>
          </a:p>
        </p:txBody>
      </p:sp>
    </p:spTree>
    <p:extLst>
      <p:ext uri="{BB962C8B-B14F-4D97-AF65-F5344CB8AC3E}">
        <p14:creationId xmlns:p14="http://schemas.microsoft.com/office/powerpoint/2010/main" val="3825937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30</a:t>
            </a:fld>
            <a:endParaRPr lang="en-IN"/>
          </a:p>
        </p:txBody>
      </p:sp>
    </p:spTree>
    <p:extLst>
      <p:ext uri="{BB962C8B-B14F-4D97-AF65-F5344CB8AC3E}">
        <p14:creationId xmlns:p14="http://schemas.microsoft.com/office/powerpoint/2010/main" val="375107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are examples – please adapt and modify the objectives according to your context and to the purpose of your analysis process</a:t>
            </a:r>
          </a:p>
        </p:txBody>
      </p:sp>
      <p:sp>
        <p:nvSpPr>
          <p:cNvPr id="4" name="Slide Number Placeholder 3"/>
          <p:cNvSpPr>
            <a:spLocks noGrp="1"/>
          </p:cNvSpPr>
          <p:nvPr>
            <p:ph type="sldNum" sz="quarter" idx="10"/>
          </p:nvPr>
        </p:nvSpPr>
        <p:spPr/>
        <p:txBody>
          <a:bodyPr/>
          <a:lstStyle/>
          <a:p>
            <a:fld id="{4523F93C-5B06-4DB9-B9AD-996F45D6775F}" type="slidenum">
              <a:rPr lang="en-IN" smtClean="0"/>
              <a:t>4</a:t>
            </a:fld>
            <a:endParaRPr lang="en-IN"/>
          </a:p>
        </p:txBody>
      </p:sp>
    </p:spTree>
    <p:extLst>
      <p:ext uri="{BB962C8B-B14F-4D97-AF65-F5344CB8AC3E}">
        <p14:creationId xmlns:p14="http://schemas.microsoft.com/office/powerpoint/2010/main" val="337501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31</a:t>
            </a:fld>
            <a:endParaRPr lang="en-IN"/>
          </a:p>
        </p:txBody>
      </p:sp>
    </p:spTree>
    <p:extLst>
      <p:ext uri="{BB962C8B-B14F-4D97-AF65-F5344CB8AC3E}">
        <p14:creationId xmlns:p14="http://schemas.microsoft.com/office/powerpoint/2010/main" val="253000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Main talking points:</a:t>
            </a:r>
          </a:p>
          <a:p>
            <a:pPr marL="171450" lvl="0" indent="-171450">
              <a:buFont typeface="Arial" panose="020B0604020202020204" pitchFamily="34" charset="0"/>
              <a:buChar char="•"/>
            </a:pPr>
            <a:r>
              <a:rPr lang="en-US" dirty="0"/>
              <a:t>Practical</a:t>
            </a:r>
            <a:r>
              <a:rPr lang="en-US" baseline="0" dirty="0"/>
              <a:t> tool which very systematically supports countries to analyze the subsector’s strengths and challenges and leads to the development of a coherent action plan that can in turn be integrated into or inform Education sector plans, costing models, donor proposals, partner investment and more. </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32</a:t>
            </a:fld>
            <a:endParaRPr lang="en-IN"/>
          </a:p>
        </p:txBody>
      </p:sp>
    </p:spTree>
    <p:extLst>
      <p:ext uri="{BB962C8B-B14F-4D97-AF65-F5344CB8AC3E}">
        <p14:creationId xmlns:p14="http://schemas.microsoft.com/office/powerpoint/2010/main" val="683062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33</a:t>
            </a:fld>
            <a:endParaRPr lang="en-IN"/>
          </a:p>
        </p:txBody>
      </p:sp>
    </p:spTree>
    <p:extLst>
      <p:ext uri="{BB962C8B-B14F-4D97-AF65-F5344CB8AC3E}">
        <p14:creationId xmlns:p14="http://schemas.microsoft.com/office/powerpoint/2010/main" val="4289036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34</a:t>
            </a:fld>
            <a:endParaRPr lang="en-IN">
              <a:solidFill>
                <a:prstClr val="black"/>
              </a:solidFill>
            </a:endParaRPr>
          </a:p>
        </p:txBody>
      </p:sp>
    </p:spTree>
    <p:extLst>
      <p:ext uri="{BB962C8B-B14F-4D97-AF65-F5344CB8AC3E}">
        <p14:creationId xmlns:p14="http://schemas.microsoft.com/office/powerpoint/2010/main" val="1952846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Talking points: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All modules begin with a brief description of the purpose and focus (the core function or key factor in the enabling environment), followed by extensive content on:</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Goals</a:t>
            </a:r>
            <a:r>
              <a:rPr lang="en-GB" sz="1200" kern="1200" dirty="0">
                <a:solidFill>
                  <a:schemeClr val="tx1"/>
                </a:solidFill>
                <a:effectLst/>
                <a:latin typeface="+mn-lt"/>
                <a:ea typeface="+mn-ea"/>
                <a:cs typeface="+mn-cs"/>
              </a:rPr>
              <a:t> the pre-primary subsector should prioritize in order to build a stronger system and achieve results for children.</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Measures of progress</a:t>
            </a:r>
            <a:r>
              <a:rPr lang="en-GB" sz="1200" kern="1200" dirty="0">
                <a:solidFill>
                  <a:schemeClr val="tx1"/>
                </a:solidFill>
                <a:effectLst/>
                <a:latin typeface="+mn-lt"/>
                <a:ea typeface="+mn-ea"/>
                <a:cs typeface="+mn-cs"/>
              </a:rPr>
              <a:t> for each goal. The measures are intended to encourage self-assessment and reflection, and to support monitoring of the pre-primary system’s performance.</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Questions</a:t>
            </a:r>
            <a:r>
              <a:rPr lang="en-GB" sz="1200" kern="1200" dirty="0">
                <a:solidFill>
                  <a:schemeClr val="tx1"/>
                </a:solidFill>
                <a:effectLst/>
                <a:latin typeface="+mn-lt"/>
                <a:ea typeface="+mn-ea"/>
                <a:cs typeface="+mn-cs"/>
              </a:rPr>
              <a:t> to accompany each measure. These questions do not cover every possible topic, and they may not all be relevant to your country’s context. They are intended to jump-start dialogue on some of the issues to consider in achieving the measures of progress.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3F93C-5B06-4DB9-B9AD-996F45D6775F}" type="slidenum">
              <a:rPr lang="en-IN" smtClean="0"/>
              <a:t>35</a:t>
            </a:fld>
            <a:endParaRPr lang="en-IN"/>
          </a:p>
        </p:txBody>
      </p:sp>
    </p:spTree>
    <p:extLst>
      <p:ext uri="{BB962C8B-B14F-4D97-AF65-F5344CB8AC3E}">
        <p14:creationId xmlns:p14="http://schemas.microsoft.com/office/powerpoint/2010/main" val="239678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36</a:t>
            </a:fld>
            <a:endParaRPr lang="en-IN"/>
          </a:p>
        </p:txBody>
      </p:sp>
    </p:spTree>
    <p:extLst>
      <p:ext uri="{BB962C8B-B14F-4D97-AF65-F5344CB8AC3E}">
        <p14:creationId xmlns:p14="http://schemas.microsoft.com/office/powerpoint/2010/main" val="3250003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Main talking points:</a:t>
            </a:r>
          </a:p>
          <a:p>
            <a:pPr marL="171450" indent="-171450">
              <a:buFont typeface="Arial" panose="020B0604020202020204" pitchFamily="34" charset="0"/>
              <a:buChar char="•"/>
            </a:pPr>
            <a:r>
              <a:rPr lang="en-CA" dirty="0"/>
              <a:t>The aim of this core function is to build well-thought-out action plans and resource management systems that will connect with and guide all aspects of the subsector. </a:t>
            </a:r>
            <a:endParaRPr lang="en-US" dirty="0"/>
          </a:p>
          <a:p>
            <a:pPr lvl="0"/>
            <a:endParaRPr lang="en-CA" dirty="0"/>
          </a:p>
          <a:p>
            <a:pPr lvl="0"/>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37</a:t>
            </a:fld>
            <a:endParaRPr lang="en-IN">
              <a:solidFill>
                <a:prstClr val="black"/>
              </a:solidFill>
            </a:endParaRPr>
          </a:p>
        </p:txBody>
      </p:sp>
    </p:spTree>
    <p:extLst>
      <p:ext uri="{BB962C8B-B14F-4D97-AF65-F5344CB8AC3E}">
        <p14:creationId xmlns:p14="http://schemas.microsoft.com/office/powerpoint/2010/main" val="493106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b="0" dirty="0"/>
              <a:t>Core function 1 involves clarifying the vision for pre-primary education – in </a:t>
            </a:r>
            <a:r>
              <a:rPr lang="en-US" dirty="0"/>
              <a:t>terms of access and in terms of sustainability and developing </a:t>
            </a:r>
          </a:p>
        </p:txBody>
      </p:sp>
      <p:sp>
        <p:nvSpPr>
          <p:cNvPr id="4" name="Slide Number Placeholder 3"/>
          <p:cNvSpPr>
            <a:spLocks noGrp="1"/>
          </p:cNvSpPr>
          <p:nvPr>
            <p:ph type="sldNum" sz="quarter" idx="10"/>
          </p:nvPr>
        </p:nvSpPr>
        <p:spPr/>
        <p:txBody>
          <a:bodyPr/>
          <a:lstStyle/>
          <a:p>
            <a:fld id="{4523F93C-5B06-4DB9-B9AD-996F45D6775F}" type="slidenum">
              <a:rPr lang="en-IN" smtClean="0"/>
              <a:t>38</a:t>
            </a:fld>
            <a:endParaRPr lang="en-IN"/>
          </a:p>
        </p:txBody>
      </p:sp>
    </p:spTree>
    <p:extLst>
      <p:ext uri="{BB962C8B-B14F-4D97-AF65-F5344CB8AC3E}">
        <p14:creationId xmlns:p14="http://schemas.microsoft.com/office/powerpoint/2010/main" val="817345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endParaRPr lang="en-US" dirty="0"/>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39</a:t>
            </a:fld>
            <a:endParaRPr lang="en-IN"/>
          </a:p>
        </p:txBody>
      </p:sp>
    </p:spTree>
    <p:extLst>
      <p:ext uri="{BB962C8B-B14F-4D97-AF65-F5344CB8AC3E}">
        <p14:creationId xmlns:p14="http://schemas.microsoft.com/office/powerpoint/2010/main" val="1968391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dirty="0"/>
              <a:t>Added layer of complexity</a:t>
            </a:r>
            <a:r>
              <a:rPr lang="en-US" baseline="0" dirty="0"/>
              <a:t> to the subsector – variety of actors and providers (primary close to 90% is public)</a:t>
            </a:r>
          </a:p>
          <a:p>
            <a:pPr marL="171450" indent="-171450">
              <a:buFont typeface="Arial" panose="020B0604020202020204" pitchFamily="34" charset="0"/>
              <a:buChar char="•"/>
            </a:pPr>
            <a:r>
              <a:rPr lang="en-US" baseline="0" dirty="0"/>
              <a:t>In this rich landscape, the role of government is not necessarily as sole provider, but rather as provider as well as coordinator, setting guidelines, setting the vision</a:t>
            </a:r>
          </a:p>
          <a:p>
            <a:pPr marL="171450" indent="-171450">
              <a:buFont typeface="Arial" panose="020B0604020202020204" pitchFamily="34" charset="0"/>
              <a:buChar char="•"/>
            </a:pPr>
            <a:r>
              <a:rPr lang="en-US" baseline="0" dirty="0"/>
              <a:t>This complex landscape of pre-primary education provision sets aside the pre-primary subsector from other sub-sectors</a:t>
            </a:r>
          </a:p>
          <a:p>
            <a:endParaRPr lang="en-US" baseline="0" dirty="0"/>
          </a:p>
        </p:txBody>
      </p:sp>
      <p:sp>
        <p:nvSpPr>
          <p:cNvPr id="4" name="Slide Number Placeholder 3"/>
          <p:cNvSpPr>
            <a:spLocks noGrp="1"/>
          </p:cNvSpPr>
          <p:nvPr>
            <p:ph type="sldNum" sz="quarter" idx="10"/>
          </p:nvPr>
        </p:nvSpPr>
        <p:spPr/>
        <p:txBody>
          <a:bodyPr/>
          <a:lstStyle/>
          <a:p>
            <a:fld id="{4523F93C-5B06-4DB9-B9AD-996F45D6775F}" type="slidenum">
              <a:rPr lang="en-IN" smtClean="0"/>
              <a:t>40</a:t>
            </a:fld>
            <a:endParaRPr lang="en-IN"/>
          </a:p>
        </p:txBody>
      </p:sp>
    </p:spTree>
    <p:extLst>
      <p:ext uri="{BB962C8B-B14F-4D97-AF65-F5344CB8AC3E}">
        <p14:creationId xmlns:p14="http://schemas.microsoft.com/office/powerpoint/2010/main" val="187577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examples – please adapt and modify according to your country context</a:t>
            </a:r>
          </a:p>
        </p:txBody>
      </p:sp>
      <p:sp>
        <p:nvSpPr>
          <p:cNvPr id="4" name="Slide Number Placeholder 3"/>
          <p:cNvSpPr>
            <a:spLocks noGrp="1"/>
          </p:cNvSpPr>
          <p:nvPr>
            <p:ph type="sldNum" sz="quarter" idx="10"/>
          </p:nvPr>
        </p:nvSpPr>
        <p:spPr/>
        <p:txBody>
          <a:bodyPr/>
          <a:lstStyle/>
          <a:p>
            <a:fld id="{4523F93C-5B06-4DB9-B9AD-996F45D6775F}" type="slidenum">
              <a:rPr lang="en-IN" smtClean="0"/>
              <a:t>5</a:t>
            </a:fld>
            <a:endParaRPr lang="en-IN"/>
          </a:p>
        </p:txBody>
      </p:sp>
    </p:spTree>
    <p:extLst>
      <p:ext uri="{BB962C8B-B14F-4D97-AF65-F5344CB8AC3E}">
        <p14:creationId xmlns:p14="http://schemas.microsoft.com/office/powerpoint/2010/main" val="3951837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slides for the country representative’s presentation on Core Function 1 (Planning and budgeting)</a:t>
            </a:r>
          </a:p>
        </p:txBody>
      </p:sp>
      <p:sp>
        <p:nvSpPr>
          <p:cNvPr id="4" name="Slide Number Placeholder 3"/>
          <p:cNvSpPr>
            <a:spLocks noGrp="1"/>
          </p:cNvSpPr>
          <p:nvPr>
            <p:ph type="sldNum" sz="quarter" idx="10"/>
          </p:nvPr>
        </p:nvSpPr>
        <p:spPr/>
        <p:txBody>
          <a:bodyPr/>
          <a:lstStyle/>
          <a:p>
            <a:fld id="{4523F93C-5B06-4DB9-B9AD-996F45D6775F}" type="slidenum">
              <a:rPr lang="en-IN" smtClean="0"/>
              <a:t>41</a:t>
            </a:fld>
            <a:endParaRPr lang="en-IN"/>
          </a:p>
        </p:txBody>
      </p:sp>
    </p:spTree>
    <p:extLst>
      <p:ext uri="{BB962C8B-B14F-4D97-AF65-F5344CB8AC3E}">
        <p14:creationId xmlns:p14="http://schemas.microsoft.com/office/powerpoint/2010/main" val="1511273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3F93C-5B06-4DB9-B9AD-996F45D6775F}" type="slidenum">
              <a:rPr lang="en-IN" smtClean="0"/>
              <a:t>42</a:t>
            </a:fld>
            <a:endParaRPr lang="en-IN"/>
          </a:p>
        </p:txBody>
      </p:sp>
    </p:spTree>
    <p:extLst>
      <p:ext uri="{BB962C8B-B14F-4D97-AF65-F5344CB8AC3E}">
        <p14:creationId xmlns:p14="http://schemas.microsoft.com/office/powerpoint/2010/main" val="1785891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43</a:t>
            </a:fld>
            <a:endParaRPr lang="en-IN">
              <a:solidFill>
                <a:prstClr val="black"/>
              </a:solidFill>
            </a:endParaRPr>
          </a:p>
        </p:txBody>
      </p:sp>
    </p:spTree>
    <p:extLst>
      <p:ext uri="{BB962C8B-B14F-4D97-AF65-F5344CB8AC3E}">
        <p14:creationId xmlns:p14="http://schemas.microsoft.com/office/powerpoint/2010/main" val="3288862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Facilitators need to keep track of time and tell them when they have 15 more minutes.</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44</a:t>
            </a:fld>
            <a:endParaRPr lang="en-IN"/>
          </a:p>
        </p:txBody>
      </p:sp>
    </p:spTree>
    <p:extLst>
      <p:ext uri="{BB962C8B-B14F-4D97-AF65-F5344CB8AC3E}">
        <p14:creationId xmlns:p14="http://schemas.microsoft.com/office/powerpoint/2010/main" val="746107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46</a:t>
            </a:fld>
            <a:endParaRPr lang="en-IN"/>
          </a:p>
        </p:txBody>
      </p:sp>
    </p:spTree>
    <p:extLst>
      <p:ext uri="{BB962C8B-B14F-4D97-AF65-F5344CB8AC3E}">
        <p14:creationId xmlns:p14="http://schemas.microsoft.com/office/powerpoint/2010/main" val="2771760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See the Activity directions.  </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47</a:t>
            </a:fld>
            <a:endParaRPr lang="en-IN">
              <a:solidFill>
                <a:prstClr val="black"/>
              </a:solidFill>
            </a:endParaRPr>
          </a:p>
        </p:txBody>
      </p:sp>
    </p:spTree>
    <p:extLst>
      <p:ext uri="{BB962C8B-B14F-4D97-AF65-F5344CB8AC3E}">
        <p14:creationId xmlns:p14="http://schemas.microsoft.com/office/powerpoint/2010/main" val="870105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3F93C-5B06-4DB9-B9AD-996F45D6775F}" type="slidenum">
              <a:rPr lang="en-IN" smtClean="0"/>
              <a:t>48</a:t>
            </a:fld>
            <a:endParaRPr lang="en-IN"/>
          </a:p>
        </p:txBody>
      </p:sp>
    </p:spTree>
    <p:extLst>
      <p:ext uri="{BB962C8B-B14F-4D97-AF65-F5344CB8AC3E}">
        <p14:creationId xmlns:p14="http://schemas.microsoft.com/office/powerpoint/2010/main" val="2890673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Just a review and preview—5</a:t>
            </a:r>
            <a:r>
              <a:rPr lang="en-US" baseline="0" dirty="0"/>
              <a:t> mins unless major overnight issues</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49</a:t>
            </a:fld>
            <a:endParaRPr lang="en-IN"/>
          </a:p>
        </p:txBody>
      </p:sp>
    </p:spTree>
    <p:extLst>
      <p:ext uri="{BB962C8B-B14F-4D97-AF65-F5344CB8AC3E}">
        <p14:creationId xmlns:p14="http://schemas.microsoft.com/office/powerpoint/2010/main" val="2481284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Use this slide to document synthesis of Day 1 results and reflections</a:t>
            </a:r>
          </a:p>
        </p:txBody>
      </p:sp>
      <p:sp>
        <p:nvSpPr>
          <p:cNvPr id="4" name="Slide Number Placeholder 3"/>
          <p:cNvSpPr>
            <a:spLocks noGrp="1"/>
          </p:cNvSpPr>
          <p:nvPr>
            <p:ph type="sldNum" sz="quarter" idx="10"/>
          </p:nvPr>
        </p:nvSpPr>
        <p:spPr/>
        <p:txBody>
          <a:bodyPr/>
          <a:lstStyle/>
          <a:p>
            <a:fld id="{4523F93C-5B06-4DB9-B9AD-996F45D6775F}" type="slidenum">
              <a:rPr lang="en-IN" smtClean="0"/>
              <a:t>50</a:t>
            </a:fld>
            <a:endParaRPr lang="en-IN"/>
          </a:p>
        </p:txBody>
      </p:sp>
    </p:spTree>
    <p:extLst>
      <p:ext uri="{BB962C8B-B14F-4D97-AF65-F5344CB8AC3E}">
        <p14:creationId xmlns:p14="http://schemas.microsoft.com/office/powerpoint/2010/main" val="3661010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51</a:t>
            </a:fld>
            <a:endParaRPr lang="en-IN"/>
          </a:p>
        </p:txBody>
      </p:sp>
    </p:spTree>
    <p:extLst>
      <p:ext uri="{BB962C8B-B14F-4D97-AF65-F5344CB8AC3E}">
        <p14:creationId xmlns:p14="http://schemas.microsoft.com/office/powerpoint/2010/main" val="417888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6</a:t>
            </a:fld>
            <a:endParaRPr lang="en-IN"/>
          </a:p>
        </p:txBody>
      </p:sp>
    </p:spTree>
    <p:extLst>
      <p:ext uri="{BB962C8B-B14F-4D97-AF65-F5344CB8AC3E}">
        <p14:creationId xmlns:p14="http://schemas.microsoft.com/office/powerpoint/2010/main" val="2985957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a preview of</a:t>
            </a:r>
            <a:r>
              <a:rPr lang="en-US" baseline="0" dirty="0"/>
              <a:t> the process of the analysis and </a:t>
            </a:r>
            <a:r>
              <a:rPr lang="en-US" baseline="0" dirty="0" err="1"/>
              <a:t>concensus</a:t>
            </a:r>
            <a:r>
              <a:rPr lang="en-US" baseline="0" dirty="0"/>
              <a:t>-building.</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52</a:t>
            </a:fld>
            <a:endParaRPr lang="en-IN"/>
          </a:p>
        </p:txBody>
      </p:sp>
    </p:spTree>
    <p:extLst>
      <p:ext uri="{BB962C8B-B14F-4D97-AF65-F5344CB8AC3E}">
        <p14:creationId xmlns:p14="http://schemas.microsoft.com/office/powerpoint/2010/main" val="2332778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Main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Curriculum is influenced by many factors (e.g., society’s values, content standards, research, community and family expectations, culture, language) and can take many forms, without there being a “best” curriculum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Teaching and learning materials are often considered part of the broad concept of “curriculum,” because these resources support curriculum implementation and help the curriculum come to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Questions to ask: </a:t>
            </a:r>
            <a:r>
              <a:rPr lang="en-US" sz="1200" dirty="0"/>
              <a:t>Who is responsible for reviewing/monitoring/and implementing curriculum in your country?  Is there a timeline for the development or revision of existing curriculum?  Is curriculum mandated to be used by all service providers, including private?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Highlight: curriculum;</a:t>
            </a:r>
            <a:r>
              <a:rPr lang="en-US" sz="1200" baseline="0" dirty="0"/>
              <a:t> standards and </a:t>
            </a:r>
            <a:r>
              <a:rPr lang="en-US" sz="1200" b="1" baseline="0" dirty="0"/>
              <a:t>supporting teaching/learning materials</a:t>
            </a:r>
            <a:r>
              <a:rPr lang="en-US" sz="1200" b="0" baseline="0" dirty="0"/>
              <a:t> (at the heart of this: developmentally appropriateness)</a:t>
            </a:r>
          </a:p>
          <a:p>
            <a:pPr lvl="0"/>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Curricular Framework and Contents: Define a curricular framework and contents</a:t>
            </a:r>
            <a:r>
              <a:rPr lang="en-CA" sz="1200" kern="1200" dirty="0">
                <a:solidFill>
                  <a:schemeClr val="tx1"/>
                </a:solidFill>
                <a:effectLst/>
                <a:latin typeface="+mn-lt"/>
                <a:ea typeface="+mn-ea"/>
                <a:cs typeface="+mn-cs"/>
              </a:rPr>
              <a:t>:  Ideally, curriculum framework and content are aligned with other subsectors for continuous learning and developed through broad consensus and vision </a:t>
            </a:r>
            <a:endParaRPr lang="en-US"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Curriculum Dissemination and Implementation: Disseminate and implement the curriculum widely and effectively</a:t>
            </a:r>
            <a:r>
              <a:rPr lang="en-CA" sz="1200" kern="1200" dirty="0">
                <a:solidFill>
                  <a:schemeClr val="tx1"/>
                </a:solidFill>
                <a:effectLst/>
                <a:latin typeface="+mn-lt"/>
                <a:ea typeface="+mn-ea"/>
                <a:cs typeface="+mn-cs"/>
              </a:rPr>
              <a:t> by building the capacity of pre-primary institutions to understand the curriculum, including its vision, pedagogical aims, and contents, and to support pre-primary personnel implement the curriculum and its associated learning resources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Curriculum Review: Review and improve the content and use of the curriculum</a:t>
            </a:r>
            <a:r>
              <a:rPr lang="en-CA" sz="1200" kern="1200" dirty="0">
                <a:solidFill>
                  <a:schemeClr val="tx1"/>
                </a:solidFill>
                <a:effectLst/>
                <a:latin typeface="+mn-lt"/>
                <a:ea typeface="+mn-ea"/>
                <a:cs typeface="+mn-cs"/>
              </a:rPr>
              <a:t>: Curriculum should also be reviewed regularly and implementation should ideally be assessed with regular monitoring and evaluation, to identify improvements or changes that may be needed. </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53</a:t>
            </a:fld>
            <a:endParaRPr lang="en-IN">
              <a:solidFill>
                <a:prstClr val="black"/>
              </a:solidFill>
            </a:endParaRPr>
          </a:p>
        </p:txBody>
      </p:sp>
    </p:spTree>
    <p:extLst>
      <p:ext uri="{BB962C8B-B14F-4D97-AF65-F5344CB8AC3E}">
        <p14:creationId xmlns:p14="http://schemas.microsoft.com/office/powerpoint/2010/main" val="4204722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54</a:t>
            </a:fld>
            <a:endParaRPr lang="en-IN">
              <a:solidFill>
                <a:prstClr val="black"/>
              </a:solidFill>
            </a:endParaRPr>
          </a:p>
        </p:txBody>
      </p:sp>
    </p:spTree>
    <p:extLst>
      <p:ext uri="{BB962C8B-B14F-4D97-AF65-F5344CB8AC3E}">
        <p14:creationId xmlns:p14="http://schemas.microsoft.com/office/powerpoint/2010/main" val="1858326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dirty="0"/>
              <a:t>Emphasize central importance of workforce development and that in most countries this is very challenging, lots of bottlenecks.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workforce includes classroom teachers as well as managers or principals, supervisors, trainers and others who provide both in-service and pre-service professional development, and those who offer specialized services.  Whatever their role, the members of this workforce share distinctive pre-primary competencies as well as competencies necessary to their specific responsibilities</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The ability of qualified teachers to create an engaging environment through sensitive, positive and stimulating interactions with children makes a difference in children’s learning and development</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55</a:t>
            </a:fld>
            <a:endParaRPr lang="en-IN">
              <a:solidFill>
                <a:prstClr val="black"/>
              </a:solidFill>
            </a:endParaRPr>
          </a:p>
        </p:txBody>
      </p:sp>
    </p:spTree>
    <p:extLst>
      <p:ext uri="{BB962C8B-B14F-4D97-AF65-F5344CB8AC3E}">
        <p14:creationId xmlns:p14="http://schemas.microsoft.com/office/powerpoint/2010/main" val="887112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56</a:t>
            </a:fld>
            <a:endParaRPr lang="en-IN">
              <a:solidFill>
                <a:prstClr val="black"/>
              </a:solidFill>
            </a:endParaRPr>
          </a:p>
        </p:txBody>
      </p:sp>
    </p:spTree>
    <p:extLst>
      <p:ext uri="{BB962C8B-B14F-4D97-AF65-F5344CB8AC3E}">
        <p14:creationId xmlns:p14="http://schemas.microsoft.com/office/powerpoint/2010/main" val="1335969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Insert slides for country representatives’ presentations on Core Function 2 and Core Function 3</a:t>
            </a:r>
          </a:p>
        </p:txBody>
      </p:sp>
      <p:sp>
        <p:nvSpPr>
          <p:cNvPr id="4" name="Slide Number Placeholder 3"/>
          <p:cNvSpPr>
            <a:spLocks noGrp="1"/>
          </p:cNvSpPr>
          <p:nvPr>
            <p:ph type="sldNum" sz="quarter" idx="5"/>
          </p:nvPr>
        </p:nvSpPr>
        <p:spPr/>
        <p:txBody>
          <a:bodyPr/>
          <a:lstStyle/>
          <a:p>
            <a:fld id="{4523F93C-5B06-4DB9-B9AD-996F45D6775F}" type="slidenum">
              <a:rPr lang="en-IN" smtClean="0"/>
              <a:t>57</a:t>
            </a:fld>
            <a:endParaRPr lang="en-IN"/>
          </a:p>
        </p:txBody>
      </p:sp>
    </p:spTree>
    <p:extLst>
      <p:ext uri="{BB962C8B-B14F-4D97-AF65-F5344CB8AC3E}">
        <p14:creationId xmlns:p14="http://schemas.microsoft.com/office/powerpoint/2010/main" val="3270212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Facilitators need to keep track of time and tell them when they have 15-20 more minutes.</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58</a:t>
            </a:fld>
            <a:endParaRPr lang="en-IN"/>
          </a:p>
        </p:txBody>
      </p:sp>
    </p:spTree>
    <p:extLst>
      <p:ext uri="{BB962C8B-B14F-4D97-AF65-F5344CB8AC3E}">
        <p14:creationId xmlns:p14="http://schemas.microsoft.com/office/powerpoint/2010/main" val="517192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59</a:t>
            </a:fld>
            <a:endParaRPr lang="en-IN"/>
          </a:p>
        </p:txBody>
      </p:sp>
    </p:spTree>
    <p:extLst>
      <p:ext uri="{BB962C8B-B14F-4D97-AF65-F5344CB8AC3E}">
        <p14:creationId xmlns:p14="http://schemas.microsoft.com/office/powerpoint/2010/main" val="8070201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60</a:t>
            </a:fld>
            <a:endParaRPr lang="en-IN"/>
          </a:p>
        </p:txBody>
      </p:sp>
    </p:spTree>
    <p:extLst>
      <p:ext uri="{BB962C8B-B14F-4D97-AF65-F5344CB8AC3E}">
        <p14:creationId xmlns:p14="http://schemas.microsoft.com/office/powerpoint/2010/main" val="41222113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61</a:t>
            </a:fld>
            <a:endParaRPr lang="en-IN">
              <a:solidFill>
                <a:prstClr val="black"/>
              </a:solidFill>
            </a:endParaRPr>
          </a:p>
        </p:txBody>
      </p:sp>
    </p:spTree>
    <p:extLst>
      <p:ext uri="{BB962C8B-B14F-4D97-AF65-F5344CB8AC3E}">
        <p14:creationId xmlns:p14="http://schemas.microsoft.com/office/powerpoint/2010/main" val="77904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1</a:t>
            </a:r>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7</a:t>
            </a:fld>
            <a:endParaRPr lang="en-IN"/>
          </a:p>
        </p:txBody>
      </p:sp>
    </p:spTree>
    <p:extLst>
      <p:ext uri="{BB962C8B-B14F-4D97-AF65-F5344CB8AC3E}">
        <p14:creationId xmlns:p14="http://schemas.microsoft.com/office/powerpoint/2010/main" val="2606495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63</a:t>
            </a:fld>
            <a:endParaRPr lang="en-IN"/>
          </a:p>
        </p:txBody>
      </p:sp>
    </p:spTree>
    <p:extLst>
      <p:ext uri="{BB962C8B-B14F-4D97-AF65-F5344CB8AC3E}">
        <p14:creationId xmlns:p14="http://schemas.microsoft.com/office/powerpoint/2010/main" val="34389425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Main talking points: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concept of “</a:t>
            </a:r>
            <a:r>
              <a:rPr lang="en-CA" sz="1200" b="1" kern="1200" dirty="0">
                <a:solidFill>
                  <a:schemeClr val="tx1"/>
                </a:solidFill>
                <a:effectLst/>
                <a:latin typeface="+mn-lt"/>
                <a:ea typeface="+mn-ea"/>
                <a:cs typeface="+mn-cs"/>
              </a:rPr>
              <a:t>family and community engagement</a:t>
            </a:r>
            <a:r>
              <a:rPr lang="en-CA" sz="1200" kern="1200" dirty="0">
                <a:solidFill>
                  <a:schemeClr val="tx1"/>
                </a:solidFill>
                <a:effectLst/>
                <a:latin typeface="+mn-lt"/>
                <a:ea typeface="+mn-ea"/>
                <a:cs typeface="+mn-cs"/>
              </a:rPr>
              <a:t>” includes the wide variety of ways in which young children’s parents and other relatives, and the broader community in which they live, become connected with pre-primary services.  The scope of “community” includes, for example, neighbourhoods, NGOs, faith organizations, and other services focusing on child development, such as social and health services.  </a:t>
            </a:r>
            <a:r>
              <a:rPr lang="en-CA" sz="1200" kern="1200" dirty="0">
                <a:solidFill>
                  <a:schemeClr val="tx1"/>
                </a:solidFill>
                <a:effectLst/>
                <a:latin typeface="+mn-lt"/>
                <a:ea typeface="+mn-ea"/>
                <a:cs typeface="+mn-cs"/>
                <a:sym typeface="Wingdings" panose="05000000000000000000" pitchFamily="2" charset="2"/>
              </a:rPr>
              <a:t> resources, networks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Parents are indeed children’s “first teachers” and should be supported in this role.  Whether they are enrolled in pre-primary programs or not, young children spend most of their time at home in the early years, interacting with parents, siblings, extended family members, and neighbours.  Research has shown that when family members promote children’s early learning at home and when they connect with staff in their children’s pre-primary programs, there are many benefits.  This kind of engagement enhances children’s developmental and academic achievements, and it helps create stronger connections and better transitions between home and school environments. For these reasons, parents have the right to be informed of and to participate in key decisions concerning their child.  Additionally, </a:t>
            </a:r>
            <a:r>
              <a:rPr lang="en-CA" sz="1200" b="1" kern="1200" dirty="0">
                <a:solidFill>
                  <a:schemeClr val="tx1"/>
                </a:solidFill>
                <a:effectLst/>
                <a:latin typeface="+mn-lt"/>
                <a:ea typeface="+mn-ea"/>
                <a:cs typeface="+mn-cs"/>
              </a:rPr>
              <a:t>respectful partnerships with families</a:t>
            </a:r>
            <a:r>
              <a:rPr lang="en-CA" sz="1200" kern="1200" dirty="0">
                <a:solidFill>
                  <a:schemeClr val="tx1"/>
                </a:solidFill>
                <a:effectLst/>
                <a:latin typeface="+mn-lt"/>
                <a:ea typeface="+mn-ea"/>
                <a:cs typeface="+mn-cs"/>
              </a:rPr>
              <a:t> give teachers deeper knowledge about the children they teach, helping teachers be more responsive to the needs of children and their families.</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64</a:t>
            </a:fld>
            <a:endParaRPr lang="en-IN">
              <a:solidFill>
                <a:prstClr val="black"/>
              </a:solidFill>
            </a:endParaRPr>
          </a:p>
        </p:txBody>
      </p:sp>
    </p:spTree>
    <p:extLst>
      <p:ext uri="{BB962C8B-B14F-4D97-AF65-F5344CB8AC3E}">
        <p14:creationId xmlns:p14="http://schemas.microsoft.com/office/powerpoint/2010/main" val="23577486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67</a:t>
            </a:fld>
            <a:endParaRPr lang="en-IN">
              <a:solidFill>
                <a:prstClr val="black"/>
              </a:solidFill>
            </a:endParaRPr>
          </a:p>
        </p:txBody>
      </p:sp>
    </p:spTree>
    <p:extLst>
      <p:ext uri="{BB962C8B-B14F-4D97-AF65-F5344CB8AC3E}">
        <p14:creationId xmlns:p14="http://schemas.microsoft.com/office/powerpoint/2010/main" val="31163550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ym typeface="Wingdings" panose="05000000000000000000" pitchFamily="2" charset="2"/>
            </a:endParaRPr>
          </a:p>
          <a:p>
            <a:r>
              <a:rPr lang="en-US" baseline="0" dirty="0">
                <a:sym typeface="Wingdings" panose="05000000000000000000" pitchFamily="2" charset="2"/>
              </a:rPr>
              <a:t>Monitoring only matters it feeds into practices (bottlenecks: if no coherent framework, scattered data)</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68</a:t>
            </a:fld>
            <a:endParaRPr lang="en-IN">
              <a:solidFill>
                <a:prstClr val="black"/>
              </a:solidFill>
            </a:endParaRPr>
          </a:p>
        </p:txBody>
      </p:sp>
    </p:spTree>
    <p:extLst>
      <p:ext uri="{BB962C8B-B14F-4D97-AF65-F5344CB8AC3E}">
        <p14:creationId xmlns:p14="http://schemas.microsoft.com/office/powerpoint/2010/main" val="1383228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endParaRPr lang="en-US" b="0" dirty="0"/>
          </a:p>
          <a:p>
            <a:pPr marL="171450" indent="-171450">
              <a:buFont typeface="Arial" panose="020B0604020202020204" pitchFamily="34" charset="0"/>
              <a:buChar char="•"/>
            </a:pPr>
            <a:r>
              <a:rPr lang="en-US" altLang="en-US" sz="1200" dirty="0"/>
              <a:t>When it comes to oversight and quality assurance, we should be looking at the whole puzzle not just one puzzle piece.</a:t>
            </a:r>
          </a:p>
          <a:p>
            <a:pPr marL="171450" indent="-171450">
              <a:buFont typeface="Arial" panose="020B0604020202020204" pitchFamily="34" charset="0"/>
              <a:buChar char="•"/>
            </a:pPr>
            <a:r>
              <a:rPr lang="en-US" altLang="en-US" sz="1200" dirty="0"/>
              <a:t>How do we extend monitoring not just to public sector but incentivize other providers to participate in service monitoring and quality assurance? </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4523F93C-5B06-4DB9-B9AD-996F45D6775F}" type="slidenum">
              <a:rPr lang="en-IN" smtClean="0"/>
              <a:t>69</a:t>
            </a:fld>
            <a:endParaRPr lang="en-IN"/>
          </a:p>
        </p:txBody>
      </p:sp>
    </p:spTree>
    <p:extLst>
      <p:ext uri="{BB962C8B-B14F-4D97-AF65-F5344CB8AC3E}">
        <p14:creationId xmlns:p14="http://schemas.microsoft.com/office/powerpoint/2010/main" val="656363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70</a:t>
            </a:fld>
            <a:endParaRPr lang="en-IN">
              <a:solidFill>
                <a:prstClr val="black"/>
              </a:solidFill>
            </a:endParaRPr>
          </a:p>
        </p:txBody>
      </p:sp>
    </p:spTree>
    <p:extLst>
      <p:ext uri="{BB962C8B-B14F-4D97-AF65-F5344CB8AC3E}">
        <p14:creationId xmlns:p14="http://schemas.microsoft.com/office/powerpoint/2010/main" val="1708520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Facilitators need to keep track of time and tell them when they have 15-20 more minutes.</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72</a:t>
            </a:fld>
            <a:endParaRPr lang="en-IN"/>
          </a:p>
        </p:txBody>
      </p:sp>
    </p:spTree>
    <p:extLst>
      <p:ext uri="{BB962C8B-B14F-4D97-AF65-F5344CB8AC3E}">
        <p14:creationId xmlns:p14="http://schemas.microsoft.com/office/powerpoint/2010/main" val="29528750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directions for Activity.  </a:t>
            </a:r>
          </a:p>
          <a:p>
            <a:r>
              <a:rPr lang="en-US" dirty="0"/>
              <a:t>Note that this is an extra step because different groups</a:t>
            </a:r>
            <a:r>
              <a:rPr lang="en-US" baseline="0" dirty="0"/>
              <a:t> are looking at different </a:t>
            </a:r>
            <a:r>
              <a:rPr lang="en-US" baseline="0" dirty="0" err="1"/>
              <a:t>Aas</a:t>
            </a:r>
            <a:endParaRPr lang="en-US" baseline="0" dirty="0"/>
          </a:p>
          <a:p>
            <a:r>
              <a:rPr lang="en-US" baseline="0" dirty="0"/>
              <a:t>This did not take very long, I think because the challenges identified were relatively few</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73</a:t>
            </a:fld>
            <a:endParaRPr lang="en-IN"/>
          </a:p>
        </p:txBody>
      </p:sp>
    </p:spTree>
    <p:extLst>
      <p:ext uri="{BB962C8B-B14F-4D97-AF65-F5344CB8AC3E}">
        <p14:creationId xmlns:p14="http://schemas.microsoft.com/office/powerpoint/2010/main" val="833899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74</a:t>
            </a:fld>
            <a:endParaRPr lang="en-IN"/>
          </a:p>
        </p:txBody>
      </p:sp>
    </p:spTree>
    <p:extLst>
      <p:ext uri="{BB962C8B-B14F-4D97-AF65-F5344CB8AC3E}">
        <p14:creationId xmlns:p14="http://schemas.microsoft.com/office/powerpoint/2010/main" val="31195538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75</a:t>
            </a:fld>
            <a:endParaRPr lang="en-IN"/>
          </a:p>
        </p:txBody>
      </p:sp>
    </p:spTree>
    <p:extLst>
      <p:ext uri="{BB962C8B-B14F-4D97-AF65-F5344CB8AC3E}">
        <p14:creationId xmlns:p14="http://schemas.microsoft.com/office/powerpoint/2010/main" val="107409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523F93C-5B06-4DB9-B9AD-996F45D6775F}" type="slidenum">
              <a:rPr lang="en-IN" smtClean="0"/>
              <a:t>8</a:t>
            </a:fld>
            <a:endParaRPr lang="en-IN"/>
          </a:p>
        </p:txBody>
      </p:sp>
    </p:spTree>
    <p:extLst>
      <p:ext uri="{BB962C8B-B14F-4D97-AF65-F5344CB8AC3E}">
        <p14:creationId xmlns:p14="http://schemas.microsoft.com/office/powerpoint/2010/main" val="9761051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br>
              <a:rPr lang="en-US" baseline="0" dirty="0"/>
            </a:br>
            <a:endParaRPr lang="en-US" dirty="0"/>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76</a:t>
            </a:fld>
            <a:endParaRPr lang="en-IN">
              <a:solidFill>
                <a:prstClr val="black"/>
              </a:solidFill>
            </a:endParaRPr>
          </a:p>
        </p:txBody>
      </p:sp>
    </p:spTree>
    <p:extLst>
      <p:ext uri="{BB962C8B-B14F-4D97-AF65-F5344CB8AC3E}">
        <p14:creationId xmlns:p14="http://schemas.microsoft.com/office/powerpoint/2010/main" val="986522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3F93C-5B06-4DB9-B9AD-996F45D6775F}" type="slidenum">
              <a:rPr lang="en-IN" smtClean="0"/>
              <a:t>77</a:t>
            </a:fld>
            <a:endParaRPr lang="en-IN"/>
          </a:p>
        </p:txBody>
      </p:sp>
    </p:spTree>
    <p:extLst>
      <p:ext uri="{BB962C8B-B14F-4D97-AF65-F5344CB8AC3E}">
        <p14:creationId xmlns:p14="http://schemas.microsoft.com/office/powerpoint/2010/main" val="19799595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3F93C-5B06-4DB9-B9AD-996F45D6775F}" type="slidenum">
              <a:rPr lang="en-IN" smtClean="0"/>
              <a:t>78</a:t>
            </a:fld>
            <a:endParaRPr lang="en-IN"/>
          </a:p>
        </p:txBody>
      </p:sp>
    </p:spTree>
    <p:extLst>
      <p:ext uri="{BB962C8B-B14F-4D97-AF65-F5344CB8AC3E}">
        <p14:creationId xmlns:p14="http://schemas.microsoft.com/office/powerpoint/2010/main" val="2038028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79</a:t>
            </a:fld>
            <a:endParaRPr lang="en-IN"/>
          </a:p>
        </p:txBody>
      </p:sp>
    </p:spTree>
    <p:extLst>
      <p:ext uri="{BB962C8B-B14F-4D97-AF65-F5344CB8AC3E}">
        <p14:creationId xmlns:p14="http://schemas.microsoft.com/office/powerpoint/2010/main" val="3872809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81</a:t>
            </a:fld>
            <a:endParaRPr lang="en-IN"/>
          </a:p>
        </p:txBody>
      </p:sp>
    </p:spTree>
    <p:extLst>
      <p:ext uri="{BB962C8B-B14F-4D97-AF65-F5344CB8AC3E}">
        <p14:creationId xmlns:p14="http://schemas.microsoft.com/office/powerpoint/2010/main" val="4199045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82</a:t>
            </a:fld>
            <a:endParaRPr lang="en-IN"/>
          </a:p>
        </p:txBody>
      </p:sp>
    </p:spTree>
    <p:extLst>
      <p:ext uri="{BB962C8B-B14F-4D97-AF65-F5344CB8AC3E}">
        <p14:creationId xmlns:p14="http://schemas.microsoft.com/office/powerpoint/2010/main" val="21852031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Facilitators need to do a quick tally of the sticky dots and identify with the group the challenges that received the highest number of “votes”.  Summarize and discuss with the group in plenary.</a:t>
            </a:r>
          </a:p>
        </p:txBody>
      </p:sp>
      <p:sp>
        <p:nvSpPr>
          <p:cNvPr id="4" name="Slide Number Placeholder 3"/>
          <p:cNvSpPr>
            <a:spLocks noGrp="1"/>
          </p:cNvSpPr>
          <p:nvPr>
            <p:ph type="sldNum" sz="quarter" idx="10"/>
          </p:nvPr>
        </p:nvSpPr>
        <p:spPr/>
        <p:txBody>
          <a:bodyPr/>
          <a:lstStyle/>
          <a:p>
            <a:fld id="{4523F93C-5B06-4DB9-B9AD-996F45D6775F}" type="slidenum">
              <a:rPr lang="en-IN" smtClean="0"/>
              <a:t>83</a:t>
            </a:fld>
            <a:endParaRPr lang="en-IN"/>
          </a:p>
        </p:txBody>
      </p:sp>
    </p:spTree>
    <p:extLst>
      <p:ext uri="{BB962C8B-B14F-4D97-AF65-F5344CB8AC3E}">
        <p14:creationId xmlns:p14="http://schemas.microsoft.com/office/powerpoint/2010/main" val="2044518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FF"/>
                </a:solidFill>
              </a:rPr>
              <a:t>Main talking points:</a:t>
            </a:r>
            <a:endParaRPr lang="en" b="1" dirty="0">
              <a:solidFill>
                <a:srgbClr val="FFFFFF"/>
              </a:solidFill>
            </a:endParaRPr>
          </a:p>
          <a:p>
            <a:pPr marL="171450" indent="-171450">
              <a:buFont typeface="Arial" panose="020B0604020202020204" pitchFamily="34" charset="0"/>
              <a:buChar char="•"/>
            </a:pPr>
            <a:r>
              <a:rPr lang="en" b="0" dirty="0">
                <a:solidFill>
                  <a:srgbClr val="FFFFFF"/>
                </a:solidFill>
              </a:rPr>
              <a:t>Working independently on action areas does not produce maximum results</a:t>
            </a:r>
            <a:endParaRPr lang="en-US" b="0" dirty="0"/>
          </a:p>
          <a:p>
            <a:pPr marL="174708" indent="-174708">
              <a:buFont typeface="Wingdings" panose="05000000000000000000" pitchFamily="2" charset="2"/>
              <a:buChar char="à"/>
            </a:pPr>
            <a:r>
              <a:rPr lang="en-US" b="0" dirty="0">
                <a:solidFill>
                  <a:prstClr val="black"/>
                </a:solidFill>
                <a:sym typeface="Wingdings"/>
              </a:rPr>
              <a:t>Coherence and coordination of all core functions is crucial</a:t>
            </a:r>
          </a:p>
          <a:p>
            <a:pPr marL="174708" indent="-174708">
              <a:buFont typeface="Wingdings" panose="05000000000000000000" pitchFamily="2" charset="2"/>
              <a:buChar char="à"/>
            </a:pPr>
            <a:r>
              <a:rPr lang="en-US" b="0" dirty="0">
                <a:solidFill>
                  <a:prstClr val="black"/>
                </a:solidFill>
                <a:sym typeface="Wingdings" panose="05000000000000000000" pitchFamily="2" charset="2"/>
              </a:rPr>
              <a:t>Navigating decisions and options that governments have </a:t>
            </a:r>
          </a:p>
          <a:p>
            <a:pPr marL="174708" indent="-174708">
              <a:buFont typeface="Wingdings" panose="05000000000000000000" pitchFamily="2" charset="2"/>
              <a:buChar char="à"/>
            </a:pPr>
            <a:endParaRPr lang="en-US" b="1" dirty="0">
              <a:solidFill>
                <a:prstClr val="black"/>
              </a:solidFill>
              <a:sym typeface="Wingdings" panose="05000000000000000000" pitchFamily="2" charset="2"/>
            </a:endParaRPr>
          </a:p>
          <a:p>
            <a:pPr marL="171450" indent="-171450">
              <a:buFont typeface="Arial" panose="020B0604020202020204" pitchFamily="34" charset="0"/>
              <a:buChar char="•"/>
            </a:pPr>
            <a:r>
              <a:rPr lang="en-US" baseline="0" dirty="0"/>
              <a:t>Each core function has a distinct focus – but they are all connected and mutually influence and reinforce one another – therefore maintaining coherence and coordination across the core functions is crucial – for example, when developing or revising curriculum, teacher training programs should be updated accordingly to ensure that teachers are well-versed in the new or revised curriculum</a:t>
            </a:r>
            <a:endParaRPr lang="en-US" dirty="0"/>
          </a:p>
          <a:p>
            <a:pPr marL="171450" indent="-171450">
              <a:buFont typeface="Arial" panose="020B0604020202020204" pitchFamily="34" charset="0"/>
              <a:buChar char="•"/>
            </a:pPr>
            <a:r>
              <a:rPr lang="en-US" dirty="0"/>
              <a:t>Different</a:t>
            </a:r>
            <a:r>
              <a:rPr lang="en-US" baseline="0" dirty="0"/>
              <a:t> bodies responsible for different parts of subsector – conceptual framework creates coherence between roles and accountabilities associated with each core function</a:t>
            </a: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84</a:t>
            </a:fld>
            <a:endParaRPr lang="en-IN">
              <a:solidFill>
                <a:prstClr val="black"/>
              </a:solidFill>
            </a:endParaRPr>
          </a:p>
        </p:txBody>
      </p:sp>
    </p:spTree>
    <p:extLst>
      <p:ext uri="{BB962C8B-B14F-4D97-AF65-F5344CB8AC3E}">
        <p14:creationId xmlns:p14="http://schemas.microsoft.com/office/powerpoint/2010/main" val="2688672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step will be to recommend strategies</a:t>
            </a:r>
            <a:r>
              <a:rPr lang="en-US" baseline="0" dirty="0"/>
              <a:t> or action steps to address the challenges that you have identified.</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85</a:t>
            </a:fld>
            <a:endParaRPr lang="en-IN"/>
          </a:p>
        </p:txBody>
      </p:sp>
    </p:spTree>
    <p:extLst>
      <p:ext uri="{BB962C8B-B14F-4D97-AF65-F5344CB8AC3E}">
        <p14:creationId xmlns:p14="http://schemas.microsoft.com/office/powerpoint/2010/main" val="14721758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86</a:t>
            </a:fld>
            <a:endParaRPr lang="en-IN"/>
          </a:p>
        </p:txBody>
      </p:sp>
    </p:spTree>
    <p:extLst>
      <p:ext uri="{BB962C8B-B14F-4D97-AF65-F5344CB8AC3E}">
        <p14:creationId xmlns:p14="http://schemas.microsoft.com/office/powerpoint/2010/main" val="92439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3F93C-5B06-4DB9-B9AD-996F45D6775F}" type="slidenum">
              <a:rPr lang="en-IN" smtClean="0"/>
              <a:t>9</a:t>
            </a:fld>
            <a:endParaRPr lang="en-IN"/>
          </a:p>
        </p:txBody>
      </p:sp>
    </p:spTree>
    <p:extLst>
      <p:ext uri="{BB962C8B-B14F-4D97-AF65-F5344CB8AC3E}">
        <p14:creationId xmlns:p14="http://schemas.microsoft.com/office/powerpoint/2010/main" val="36305122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87</a:t>
            </a:fld>
            <a:endParaRPr lang="en-IN"/>
          </a:p>
        </p:txBody>
      </p:sp>
    </p:spTree>
    <p:extLst>
      <p:ext uri="{BB962C8B-B14F-4D97-AF65-F5344CB8AC3E}">
        <p14:creationId xmlns:p14="http://schemas.microsoft.com/office/powerpoint/2010/main" val="32431068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4B812-8715-4260-A3B0-D3C757352A5D}" type="slidenum">
              <a:rPr lang="en-US" smtClean="0"/>
              <a:pPr/>
              <a:t>88</a:t>
            </a:fld>
            <a:endParaRPr lang="en-US"/>
          </a:p>
        </p:txBody>
      </p:sp>
    </p:spTree>
    <p:extLst>
      <p:ext uri="{BB962C8B-B14F-4D97-AF65-F5344CB8AC3E}">
        <p14:creationId xmlns:p14="http://schemas.microsoft.com/office/powerpoint/2010/main" val="38888757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89</a:t>
            </a:fld>
            <a:endParaRPr lang="en-IN"/>
          </a:p>
        </p:txBody>
      </p:sp>
    </p:spTree>
    <p:extLst>
      <p:ext uri="{BB962C8B-B14F-4D97-AF65-F5344CB8AC3E}">
        <p14:creationId xmlns:p14="http://schemas.microsoft.com/office/powerpoint/2010/main" val="32362220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FF"/>
                </a:solidFill>
              </a:rPr>
              <a:t>Main talking points:</a:t>
            </a:r>
            <a:endParaRPr lang="en-US" b="0" dirty="0">
              <a:solidFill>
                <a:srgbClr val="FFFFFF"/>
              </a:solidFill>
            </a:endParaRPr>
          </a:p>
          <a:p>
            <a:pPr marL="171450" indent="-171450">
              <a:buFont typeface="Arial" panose="020B0604020202020204" pitchFamily="34" charset="0"/>
              <a:buChar char="•"/>
            </a:pPr>
            <a:r>
              <a:rPr lang="en-US" baseline="0" dirty="0"/>
              <a:t>Remind participants about connections across Core Functions.</a:t>
            </a:r>
          </a:p>
          <a:p>
            <a:pPr marL="171450" indent="-171450">
              <a:buFont typeface="Arial" panose="020B0604020202020204" pitchFamily="34" charset="0"/>
              <a:buChar char="•"/>
            </a:pPr>
            <a:r>
              <a:rPr lang="en-US" baseline="0" dirty="0"/>
              <a:t>On their strategies cards, place dot stickers/small post-its strips (</a:t>
            </a:r>
            <a:r>
              <a:rPr lang="en-US" baseline="0" dirty="0" err="1"/>
              <a:t>colour</a:t>
            </a:r>
            <a:r>
              <a:rPr lang="en-US" baseline="0" dirty="0"/>
              <a:t>-coded) to identify which other Core Functions are also involved with the strategies.</a:t>
            </a:r>
          </a:p>
          <a:p>
            <a:endParaRPr lang="en" b="1" dirty="0">
              <a:solidFill>
                <a:srgbClr val="FFFFFF"/>
              </a:solidFill>
            </a:endParaRP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90</a:t>
            </a:fld>
            <a:endParaRPr lang="en-IN">
              <a:solidFill>
                <a:prstClr val="black"/>
              </a:solidFill>
            </a:endParaRPr>
          </a:p>
        </p:txBody>
      </p:sp>
    </p:spTree>
    <p:extLst>
      <p:ext uri="{BB962C8B-B14F-4D97-AF65-F5344CB8AC3E}">
        <p14:creationId xmlns:p14="http://schemas.microsoft.com/office/powerpoint/2010/main" val="39103780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an example of a chart showing the prioritized challenges in one action area and the strategies that were developed for each challenge.</a:t>
            </a:r>
          </a:p>
        </p:txBody>
      </p:sp>
      <p:sp>
        <p:nvSpPr>
          <p:cNvPr id="4" name="Slide Number Placeholder 3"/>
          <p:cNvSpPr>
            <a:spLocks noGrp="1"/>
          </p:cNvSpPr>
          <p:nvPr>
            <p:ph type="sldNum" sz="quarter" idx="5"/>
          </p:nvPr>
        </p:nvSpPr>
        <p:spPr/>
        <p:txBody>
          <a:bodyPr/>
          <a:lstStyle/>
          <a:p>
            <a:fld id="{4523F93C-5B06-4DB9-B9AD-996F45D6775F}" type="slidenum">
              <a:rPr lang="en-IN" smtClean="0"/>
              <a:t>91</a:t>
            </a:fld>
            <a:endParaRPr lang="en-IN"/>
          </a:p>
        </p:txBody>
      </p:sp>
    </p:spTree>
    <p:extLst>
      <p:ext uri="{BB962C8B-B14F-4D97-AF65-F5344CB8AC3E}">
        <p14:creationId xmlns:p14="http://schemas.microsoft.com/office/powerpoint/2010/main" val="24329438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94</a:t>
            </a:fld>
            <a:endParaRPr lang="en-IN"/>
          </a:p>
        </p:txBody>
      </p:sp>
    </p:spTree>
    <p:extLst>
      <p:ext uri="{BB962C8B-B14F-4D97-AF65-F5344CB8AC3E}">
        <p14:creationId xmlns:p14="http://schemas.microsoft.com/office/powerpoint/2010/main" val="24278329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 example of a timeline of strategies.</a:t>
            </a:r>
          </a:p>
        </p:txBody>
      </p:sp>
      <p:sp>
        <p:nvSpPr>
          <p:cNvPr id="4" name="Slide Number Placeholder 3"/>
          <p:cNvSpPr>
            <a:spLocks noGrp="1"/>
          </p:cNvSpPr>
          <p:nvPr>
            <p:ph type="sldNum" sz="quarter" idx="5"/>
          </p:nvPr>
        </p:nvSpPr>
        <p:spPr/>
        <p:txBody>
          <a:bodyPr/>
          <a:lstStyle/>
          <a:p>
            <a:fld id="{4523F93C-5B06-4DB9-B9AD-996F45D6775F}" type="slidenum">
              <a:rPr lang="en-IN" smtClean="0"/>
              <a:t>95</a:t>
            </a:fld>
            <a:endParaRPr lang="en-IN"/>
          </a:p>
        </p:txBody>
      </p:sp>
    </p:spTree>
    <p:extLst>
      <p:ext uri="{BB962C8B-B14F-4D97-AF65-F5344CB8AC3E}">
        <p14:creationId xmlns:p14="http://schemas.microsoft.com/office/powerpoint/2010/main" val="24366328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96</a:t>
            </a:fld>
            <a:endParaRPr lang="en-IN"/>
          </a:p>
        </p:txBody>
      </p:sp>
    </p:spTree>
    <p:extLst>
      <p:ext uri="{BB962C8B-B14F-4D97-AF65-F5344CB8AC3E}">
        <p14:creationId xmlns:p14="http://schemas.microsoft.com/office/powerpoint/2010/main" val="35032933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dirty="0"/>
              <a:t>This is the image of a strong pre-primary subsector that we have referred t</a:t>
            </a:r>
            <a:r>
              <a:rPr lang="en-US" baseline="0" dirty="0"/>
              <a:t>o from the beginning of the first day.  Let’s return to it now with special attention to the outer blue ring—what many people call the Enabling Environment.</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97</a:t>
            </a:fld>
            <a:endParaRPr lang="en-IN"/>
          </a:p>
        </p:txBody>
      </p:sp>
    </p:spTree>
    <p:extLst>
      <p:ext uri="{BB962C8B-B14F-4D97-AF65-F5344CB8AC3E}">
        <p14:creationId xmlns:p14="http://schemas.microsoft.com/office/powerpoint/2010/main" val="26927041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Main talking points:</a:t>
            </a:r>
          </a:p>
          <a:p>
            <a:pPr marL="171450" indent="-171450">
              <a:buFont typeface="Arial" panose="020B0604020202020204" pitchFamily="34" charset="0"/>
              <a:buChar char="•"/>
            </a:pPr>
            <a:r>
              <a:rPr lang="en-CA" dirty="0"/>
              <a:t>Pre-primary leadership can guide the sub-sector’s vision, development and improvement, prioritizing ECE services, giving voice and drawing political support to this work.  In the context of devolution, assignment of significant leadership responsibilities to sub-national and municipal levels is likely to enhance responsiveness as ECE services are planned and put into practice.</a:t>
            </a:r>
            <a:endParaRPr lang="en-US" dirty="0"/>
          </a:p>
          <a:p>
            <a:pPr marL="171450" indent="-171450">
              <a:buFont typeface="Arial" panose="020B0604020202020204" pitchFamily="34" charset="0"/>
              <a:buChar char="•"/>
            </a:pPr>
            <a:r>
              <a:rPr lang="en-CA" dirty="0"/>
              <a:t>The potential of ECE leadership is unlikely to be achieved without expertise on ECE issues.  Technical capacity in ECD and ECE is critical to develop sustainable plans at central and decentralized levels.</a:t>
            </a:r>
            <a:endParaRPr lang="en-US" dirty="0"/>
          </a:p>
          <a:p>
            <a:pPr marL="171450" indent="-171450">
              <a:buFont typeface="Arial" panose="020B0604020202020204" pitchFamily="34" charset="0"/>
              <a:buChar char="•"/>
            </a:pPr>
            <a:r>
              <a:rPr lang="en-CA" dirty="0"/>
              <a:t>Coordinated leadership can bring these strands together into an effective whole that can be transformative for the ECE agenda, moving the agenda from a collection of aspirations to a well-designed effort to optimize ECE for all children.</a:t>
            </a:r>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98</a:t>
            </a:fld>
            <a:endParaRPr lang="en-IN"/>
          </a:p>
        </p:txBody>
      </p:sp>
    </p:spTree>
    <p:extLst>
      <p:ext uri="{BB962C8B-B14F-4D97-AF65-F5344CB8AC3E}">
        <p14:creationId xmlns:p14="http://schemas.microsoft.com/office/powerpoint/2010/main" val="41962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Change the photo as needed and relevant.</a:t>
            </a:r>
          </a:p>
          <a:p>
            <a:pPr marL="171450" indent="-171450">
              <a:buFont typeface="Arial" panose="020B0604020202020204" pitchFamily="34" charset="0"/>
              <a:buChar char="•"/>
            </a:pPr>
            <a:r>
              <a:rPr lang="en-US" sz="1200" kern="1200" dirty="0">
                <a:solidFill>
                  <a:schemeClr val="tx1"/>
                </a:solidFill>
                <a:latin typeface="+mn-lt"/>
                <a:ea typeface="+mn-ea"/>
                <a:cs typeface="+mn-cs"/>
              </a:rPr>
              <a:t>Government presentation on pre-primary education in the country</a:t>
            </a:r>
          </a:p>
        </p:txBody>
      </p:sp>
      <p:sp>
        <p:nvSpPr>
          <p:cNvPr id="4" name="Slide Number Placeholder 3"/>
          <p:cNvSpPr>
            <a:spLocks noGrp="1"/>
          </p:cNvSpPr>
          <p:nvPr>
            <p:ph type="sldNum" sz="quarter" idx="10"/>
          </p:nvPr>
        </p:nvSpPr>
        <p:spPr/>
        <p:txBody>
          <a:bodyPr/>
          <a:lstStyle/>
          <a:p>
            <a:fld id="{4523F93C-5B06-4DB9-B9AD-996F45D6775F}" type="slidenum">
              <a:rPr lang="en-IN" smtClean="0">
                <a:solidFill>
                  <a:prstClr val="black"/>
                </a:solidFill>
              </a:rPr>
              <a:pPr/>
              <a:t>10</a:t>
            </a:fld>
            <a:endParaRPr lang="en-IN">
              <a:solidFill>
                <a:prstClr val="black"/>
              </a:solidFill>
            </a:endParaRPr>
          </a:p>
        </p:txBody>
      </p:sp>
    </p:spTree>
    <p:extLst>
      <p:ext uri="{BB962C8B-B14F-4D97-AF65-F5344CB8AC3E}">
        <p14:creationId xmlns:p14="http://schemas.microsoft.com/office/powerpoint/2010/main" val="32879488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99</a:t>
            </a:fld>
            <a:endParaRPr lang="en-IN"/>
          </a:p>
        </p:txBody>
      </p:sp>
    </p:spTree>
    <p:extLst>
      <p:ext uri="{BB962C8B-B14F-4D97-AF65-F5344CB8AC3E}">
        <p14:creationId xmlns:p14="http://schemas.microsoft.com/office/powerpoint/2010/main" val="516267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100</a:t>
            </a:fld>
            <a:endParaRPr lang="en-IN"/>
          </a:p>
        </p:txBody>
      </p:sp>
    </p:spTree>
    <p:extLst>
      <p:ext uri="{BB962C8B-B14F-4D97-AF65-F5344CB8AC3E}">
        <p14:creationId xmlns:p14="http://schemas.microsoft.com/office/powerpoint/2010/main" val="40061897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talking points:</a:t>
            </a:r>
          </a:p>
          <a:p>
            <a:pPr marL="171450" indent="-171450">
              <a:buFont typeface="Arial" panose="020B0604020202020204" pitchFamily="34" charset="0"/>
              <a:buChar char="•"/>
            </a:pPr>
            <a:r>
              <a:rPr lang="en-US" dirty="0"/>
              <a:t>Again, note importance—in many countries there is still a lack of awareness of pre-primary </a:t>
            </a:r>
            <a:r>
              <a:rPr lang="en-US" dirty="0" err="1"/>
              <a:t>educatin’s</a:t>
            </a:r>
            <a:r>
              <a:rPr lang="en-US" dirty="0"/>
              <a:t> importance—often the case in rural areas or high poverty areas.  Sometimes</a:t>
            </a:r>
            <a:r>
              <a:rPr lang="en-US" baseline="0" dirty="0"/>
              <a:t> the challenge is that demand exists but not for (for example) holistic services (education only), or support for “care” but not combined with education.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Without demand and public support for ECE, potential leaders are unlikely to be mobilized or to push for policies, legislation, and funds for this sub-sector.  Even if services are established by ECE advocates, take-up by an unaware or uninterested public will be limited, and the services are likely to be unsustainable.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3F93C-5B06-4DB9-B9AD-996F45D6775F}" type="slidenum">
              <a:rPr lang="en-IN" smtClean="0"/>
              <a:t>101</a:t>
            </a:fld>
            <a:endParaRPr lang="en-IN"/>
          </a:p>
        </p:txBody>
      </p:sp>
    </p:spTree>
    <p:extLst>
      <p:ext uri="{BB962C8B-B14F-4D97-AF65-F5344CB8AC3E}">
        <p14:creationId xmlns:p14="http://schemas.microsoft.com/office/powerpoint/2010/main" val="41277346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102</a:t>
            </a:fld>
            <a:endParaRPr lang="en-IN"/>
          </a:p>
        </p:txBody>
      </p:sp>
    </p:spTree>
    <p:extLst>
      <p:ext uri="{BB962C8B-B14F-4D97-AF65-F5344CB8AC3E}">
        <p14:creationId xmlns:p14="http://schemas.microsoft.com/office/powerpoint/2010/main" val="33369252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103</a:t>
            </a:fld>
            <a:endParaRPr lang="en-IN"/>
          </a:p>
        </p:txBody>
      </p:sp>
    </p:spTree>
    <p:extLst>
      <p:ext uri="{BB962C8B-B14F-4D97-AF65-F5344CB8AC3E}">
        <p14:creationId xmlns:p14="http://schemas.microsoft.com/office/powerpoint/2010/main" val="8921687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19437-D449-4DC9-B148-1F631EB598EB}" type="slidenum">
              <a:rPr lang="en-US" smtClean="0"/>
              <a:t>105</a:t>
            </a:fld>
            <a:endParaRPr lang="en-US"/>
          </a:p>
        </p:txBody>
      </p:sp>
    </p:spTree>
    <p:extLst>
      <p:ext uri="{BB962C8B-B14F-4D97-AF65-F5344CB8AC3E}">
        <p14:creationId xmlns:p14="http://schemas.microsoft.com/office/powerpoint/2010/main" val="16058228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3F93C-5B06-4DB9-B9AD-996F45D6775F}" type="slidenum">
              <a:rPr lang="en-IN" smtClean="0"/>
              <a:t>106</a:t>
            </a:fld>
            <a:endParaRPr lang="en-IN"/>
          </a:p>
        </p:txBody>
      </p:sp>
    </p:spTree>
    <p:extLst>
      <p:ext uri="{BB962C8B-B14F-4D97-AF65-F5344CB8AC3E}">
        <p14:creationId xmlns:p14="http://schemas.microsoft.com/office/powerpoint/2010/main" val="6703505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19437-D449-4DC9-B148-1F631EB598EB}" type="slidenum">
              <a:rPr lang="en-US" smtClean="0"/>
              <a:t>107</a:t>
            </a:fld>
            <a:endParaRPr lang="en-US"/>
          </a:p>
        </p:txBody>
      </p:sp>
    </p:spTree>
    <p:extLst>
      <p:ext uri="{BB962C8B-B14F-4D97-AF65-F5344CB8AC3E}">
        <p14:creationId xmlns:p14="http://schemas.microsoft.com/office/powerpoint/2010/main" val="155132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79A2A12-AC4E-46C0-8145-89002514E250}" type="datetime1">
              <a:rPr lang="en-IN" smtClean="0"/>
              <a:t>31-07-2020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175102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CA6E97B-859F-4117-9390-9DF12EFD3D99}" type="datetime1">
              <a:rPr lang="en-IN" smtClean="0"/>
              <a:t>31-07-2020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18584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6D144CD-5EB5-4A21-85E2-F81DF1176A48}" type="datetime1">
              <a:rPr lang="en-IN" smtClean="0"/>
              <a:t>31-07-2020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263500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ection Title Slide">
    <p:spTree>
      <p:nvGrpSpPr>
        <p:cNvPr id="1" name=""/>
        <p:cNvGrpSpPr/>
        <p:nvPr/>
      </p:nvGrpSpPr>
      <p:grpSpPr>
        <a:xfrm>
          <a:off x="0" y="0"/>
          <a:ext cx="0" cy="0"/>
          <a:chOff x="0" y="0"/>
          <a:chExt cx="0" cy="0"/>
        </a:xfrm>
      </p:grpSpPr>
      <p:sp>
        <p:nvSpPr>
          <p:cNvPr id="3" name="Title 1"/>
          <p:cNvSpPr txBox="1">
            <a:spLocks/>
          </p:cNvSpPr>
          <p:nvPr/>
        </p:nvSpPr>
        <p:spPr bwMode="auto">
          <a:xfrm>
            <a:off x="1219200" y="1524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lgn="ctr">
              <a:spcBef>
                <a:spcPts val="5400"/>
              </a:spcBef>
              <a:spcAft>
                <a:spcPts val="1800"/>
              </a:spcAft>
              <a:defRPr/>
            </a:pPr>
            <a:endParaRPr lang="en-US" altLang="en-US" sz="2800" b="1">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userDrawn="1"/>
        </p:nvSpPr>
        <p:spPr bwMode="auto">
          <a:xfrm>
            <a:off x="1219200" y="1524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pPr algn="ctr">
              <a:spcBef>
                <a:spcPts val="5400"/>
              </a:spcBef>
              <a:spcAft>
                <a:spcPts val="1800"/>
              </a:spcAft>
              <a:defRPr/>
            </a:pPr>
            <a:endParaRPr lang="en-US" altLang="en-US" sz="2800" b="1">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859440" y="2395732"/>
            <a:ext cx="10363200" cy="1470025"/>
          </a:xfrm>
          <a:prstGeom prst="rect">
            <a:avLst/>
          </a:prstGeom>
        </p:spPr>
        <p:txBody>
          <a:bodyPr/>
          <a:lstStyle>
            <a:lvl1pPr algn="ctr">
              <a:defRPr sz="32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5" name="Slide Number Placeholder 5"/>
          <p:cNvSpPr>
            <a:spLocks noGrp="1"/>
          </p:cNvSpPr>
          <p:nvPr>
            <p:ph type="sldNum" sz="quarter" idx="10"/>
          </p:nvPr>
        </p:nvSpPr>
        <p:spPr>
          <a:xfrm>
            <a:off x="5801785" y="6492876"/>
            <a:ext cx="588433" cy="365125"/>
          </a:xfrm>
        </p:spPr>
        <p:txBody>
          <a:bodyPr/>
          <a:lstStyle>
            <a:lvl1pPr algn="r" fontAlgn="auto">
              <a:spcBef>
                <a:spcPts val="0"/>
              </a:spcBef>
              <a:spcAft>
                <a:spcPts val="0"/>
              </a:spcAft>
              <a:defRPr sz="1200">
                <a:solidFill>
                  <a:srgbClr val="000000"/>
                </a:solidFill>
                <a:latin typeface="+mn-lt"/>
              </a:defRPr>
            </a:lvl1pPr>
          </a:lstStyle>
          <a:p>
            <a:pPr>
              <a:defRPr/>
            </a:pPr>
            <a:fld id="{7DE6F212-7D8B-47FC-AF60-65EBD221D145}" type="slidenum">
              <a:rPr lang="en-US"/>
              <a:pPr>
                <a:defRPr/>
              </a:pPr>
              <a:t>‹#›</a:t>
            </a:fld>
            <a:endParaRPr lang="en-US" dirty="0"/>
          </a:p>
        </p:txBody>
      </p:sp>
    </p:spTree>
    <p:extLst>
      <p:ext uri="{BB962C8B-B14F-4D97-AF65-F5344CB8AC3E}">
        <p14:creationId xmlns:p14="http://schemas.microsoft.com/office/powerpoint/2010/main" val="28978566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5A7A336-1433-4655-B428-E2196511948F}" type="datetime1">
              <a:rPr lang="en-IN" smtClean="0"/>
              <a:t>31-07-2020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248769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A19735-4174-4231-8EF2-8CD86CEDBEFC}" type="datetime1">
              <a:rPr lang="en-IN" smtClean="0"/>
              <a:t>31-07-2020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366884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EFB0586-69AE-4A78-8230-609B37C73A64}" type="datetime1">
              <a:rPr lang="en-IN" smtClean="0"/>
              <a:t>31-07-2020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394927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FD59DF1-5557-435B-BA9A-2EE1D2BC377F}" type="datetime1">
              <a:rPr lang="en-IN" smtClean="0"/>
              <a:t>31-07-2020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91331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D1D55FE-6EB0-4C0C-91A1-09D78D4AB19C}" type="datetime1">
              <a:rPr lang="en-IN" smtClean="0"/>
              <a:t>31-07-2020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195097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3EBF3-F237-48E7-B44D-02800619B72D}" type="datetime1">
              <a:rPr lang="en-IN" smtClean="0"/>
              <a:t>31-07-2020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415133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C91286-309C-48C1-A8FD-41E554A925B3}" type="datetime1">
              <a:rPr lang="en-IN" smtClean="0"/>
              <a:t>31-07-2020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73780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4043B-7D83-4660-ABC7-B96BF77E6C63}" type="datetime1">
              <a:rPr lang="en-IN" smtClean="0"/>
              <a:t>31-07-2020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8F8DD7-2476-40E3-B381-AE2B19FF5977}" type="slidenum">
              <a:rPr lang="en-IN" smtClean="0"/>
              <a:t>‹#›</a:t>
            </a:fld>
            <a:endParaRPr lang="en-IN"/>
          </a:p>
        </p:txBody>
      </p:sp>
    </p:spTree>
    <p:extLst>
      <p:ext uri="{BB962C8B-B14F-4D97-AF65-F5344CB8AC3E}">
        <p14:creationId xmlns:p14="http://schemas.microsoft.com/office/powerpoint/2010/main" val="392599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DC0D-0C5A-4A9A-BAC5-C685C39F84F6}" type="datetime1">
              <a:rPr lang="en-IN" smtClean="0"/>
              <a:t>31-07-2020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F8DD7-2476-40E3-B381-AE2B19FF5977}" type="slidenum">
              <a:rPr lang="en-IN" smtClean="0"/>
              <a:t>‹#›</a:t>
            </a:fld>
            <a:endParaRPr lang="en-IN"/>
          </a:p>
        </p:txBody>
      </p:sp>
    </p:spTree>
    <p:extLst>
      <p:ext uri="{BB962C8B-B14F-4D97-AF65-F5344CB8AC3E}">
        <p14:creationId xmlns:p14="http://schemas.microsoft.com/office/powerpoint/2010/main" val="220218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CCFDF-36A5-4FA8-BC16-7D648740D607}"/>
              </a:ext>
            </a:extLst>
          </p:cNvPr>
          <p:cNvSpPr>
            <a:spLocks noGrp="1"/>
          </p:cNvSpPr>
          <p:nvPr>
            <p:ph type="sldNum" sz="quarter" idx="12"/>
          </p:nvPr>
        </p:nvSpPr>
        <p:spPr/>
        <p:txBody>
          <a:bodyPr/>
          <a:lstStyle/>
          <a:p>
            <a:fld id="{858F8DD7-2476-40E3-B381-AE2B19FF5977}" type="slidenum">
              <a:rPr lang="en-IN" smtClean="0"/>
              <a:t>1</a:t>
            </a:fld>
            <a:endParaRPr lang="en-IN"/>
          </a:p>
        </p:txBody>
      </p:sp>
      <p:sp>
        <p:nvSpPr>
          <p:cNvPr id="3" name="Rectangle 2">
            <a:extLst>
              <a:ext uri="{FF2B5EF4-FFF2-40B4-BE49-F238E27FC236}">
                <a16:creationId xmlns:a16="http://schemas.microsoft.com/office/drawing/2014/main" id="{B0097670-8C1D-4A3C-A8DF-87067238717D}"/>
              </a:ext>
            </a:extLst>
          </p:cNvPr>
          <p:cNvSpPr/>
          <p:nvPr/>
        </p:nvSpPr>
        <p:spPr>
          <a:xfrm>
            <a:off x="688158" y="1194684"/>
            <a:ext cx="10897384" cy="3593228"/>
          </a:xfrm>
          <a:prstGeom prst="rect">
            <a:avLst/>
          </a:prstGeom>
        </p:spPr>
        <p:txBody>
          <a:bodyPr wrap="square">
            <a:spAutoFit/>
          </a:bodyPr>
          <a:lstStyle/>
          <a:p>
            <a:pPr marL="70485" marR="0">
              <a:lnSpc>
                <a:spcPct val="102000"/>
              </a:lnSpc>
              <a:spcBef>
                <a:spcPts val="125"/>
              </a:spcBef>
              <a:spcAft>
                <a:spcPts val="0"/>
              </a:spcAft>
            </a:pPr>
            <a:r>
              <a:rPr lang="en-US" sz="4800" b="1" dirty="0">
                <a:solidFill>
                  <a:srgbClr val="6A2875"/>
                </a:solidFill>
                <a:latin typeface="UniversLTPro-55Roman"/>
                <a:ea typeface="UniversLTPro-55Roman"/>
                <a:cs typeface="UniversLTPro-55Roman"/>
              </a:rPr>
              <a:t>Section 2 – Additional Resources:</a:t>
            </a:r>
          </a:p>
          <a:p>
            <a:pPr marL="70485" marR="0">
              <a:lnSpc>
                <a:spcPct val="102000"/>
              </a:lnSpc>
              <a:spcBef>
                <a:spcPts val="125"/>
              </a:spcBef>
              <a:spcAft>
                <a:spcPts val="0"/>
              </a:spcAft>
            </a:pPr>
            <a:endParaRPr lang="en-US" sz="4800" b="1" dirty="0">
              <a:solidFill>
                <a:srgbClr val="6A2875"/>
              </a:solidFill>
              <a:latin typeface="UniversLTPro-55Roman"/>
              <a:ea typeface="UniversLTPro-55Roman"/>
              <a:cs typeface="UniversLTPro-55Roman"/>
            </a:endParaRPr>
          </a:p>
          <a:p>
            <a:pPr marL="70485" marR="0">
              <a:lnSpc>
                <a:spcPct val="102000"/>
              </a:lnSpc>
              <a:spcBef>
                <a:spcPts val="125"/>
              </a:spcBef>
              <a:spcAft>
                <a:spcPts val="0"/>
              </a:spcAft>
            </a:pPr>
            <a:r>
              <a:rPr lang="en-US" sz="3600" b="1" dirty="0">
                <a:solidFill>
                  <a:srgbClr val="F37033"/>
                </a:solidFill>
                <a:latin typeface="UniversLTPro-55Roman"/>
              </a:rPr>
              <a:t>Supporting resources for consultative workshop </a:t>
            </a:r>
          </a:p>
          <a:p>
            <a:pPr marL="70485" marR="0">
              <a:lnSpc>
                <a:spcPct val="102000"/>
              </a:lnSpc>
              <a:spcBef>
                <a:spcPts val="125"/>
              </a:spcBef>
              <a:spcAft>
                <a:spcPts val="0"/>
              </a:spcAft>
            </a:pPr>
            <a:r>
              <a:rPr lang="en-US" b="1" dirty="0">
                <a:latin typeface="UniversLTPro-55Roman"/>
                <a:ea typeface="UniversLTPro-55Roman"/>
                <a:cs typeface="UniversLTPro-55Roman"/>
              </a:rPr>
              <a:t> </a:t>
            </a:r>
            <a:endParaRPr lang="en-US" sz="800" dirty="0">
              <a:latin typeface="UniversLTPro-55Roman"/>
              <a:ea typeface="UniversLTPro-55Roman"/>
              <a:cs typeface="UniversLTPro-55Roman"/>
            </a:endParaRPr>
          </a:p>
          <a:p>
            <a:endParaRPr lang="en-US" dirty="0">
              <a:solidFill>
                <a:srgbClr val="F37033"/>
              </a:solidFill>
              <a:latin typeface="UniversLTPro-55Roman"/>
              <a:ea typeface="UniversLTPro-55Roman"/>
              <a:cs typeface="UniversLTPro-55Roman"/>
            </a:endParaRPr>
          </a:p>
          <a:p>
            <a:endParaRPr lang="en-US" dirty="0">
              <a:solidFill>
                <a:srgbClr val="F37033"/>
              </a:solidFill>
              <a:latin typeface="UniversLTPro-55Roman"/>
              <a:ea typeface="UniversLTPro-55Roman"/>
              <a:cs typeface="UniversLTPro-55Roman"/>
            </a:endParaRPr>
          </a:p>
          <a:p>
            <a:r>
              <a:rPr lang="en-US" sz="3600" b="1" dirty="0">
                <a:solidFill>
                  <a:srgbClr val="00B0F0"/>
                </a:solidFill>
                <a:latin typeface="UniversLTPro-55Roman"/>
                <a:ea typeface="UniversLTPro-55Roman"/>
                <a:cs typeface="UniversLTPro-55Roman"/>
              </a:rPr>
              <a:t>Sample Slides for Workshop Sessions</a:t>
            </a:r>
            <a:endParaRPr lang="en-US" sz="1200" b="1" dirty="0">
              <a:solidFill>
                <a:srgbClr val="00B0F0"/>
              </a:solidFill>
              <a:effectLst/>
              <a:latin typeface="UniversLTPro-55Roman"/>
              <a:ea typeface="UniversLTPro-55Roman"/>
              <a:cs typeface="UniversLTPro-55Roman"/>
            </a:endParaRPr>
          </a:p>
        </p:txBody>
      </p:sp>
    </p:spTree>
    <p:extLst>
      <p:ext uri="{BB962C8B-B14F-4D97-AF65-F5344CB8AC3E}">
        <p14:creationId xmlns:p14="http://schemas.microsoft.com/office/powerpoint/2010/main" val="110020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248"/>
            <a:ext cx="12182167" cy="7614572"/>
          </a:xfrm>
          <a:prstGeom prst="rect">
            <a:avLst/>
          </a:prstGeom>
        </p:spPr>
      </p:pic>
      <p:sp>
        <p:nvSpPr>
          <p:cNvPr id="4" name="TextBox 3"/>
          <p:cNvSpPr txBox="1"/>
          <p:nvPr/>
        </p:nvSpPr>
        <p:spPr>
          <a:xfrm>
            <a:off x="563418" y="5288340"/>
            <a:ext cx="11065163" cy="1569660"/>
          </a:xfrm>
          <a:prstGeom prst="rect">
            <a:avLst/>
          </a:prstGeom>
          <a:noFill/>
        </p:spPr>
        <p:txBody>
          <a:bodyPr wrap="square" rtlCol="0">
            <a:spAutoFit/>
          </a:bodyPr>
          <a:lstStyle/>
          <a:p>
            <a:pPr algn="ctr"/>
            <a:r>
              <a:rPr lang="en-GB" sz="4800" b="1" dirty="0">
                <a:solidFill>
                  <a:schemeClr val="bg1"/>
                </a:solidFill>
              </a:rPr>
              <a:t>Setting the stage:</a:t>
            </a:r>
            <a:br>
              <a:rPr lang="en-GB" sz="4800" b="1" dirty="0">
                <a:solidFill>
                  <a:schemeClr val="bg1"/>
                </a:solidFill>
              </a:rPr>
            </a:br>
            <a:r>
              <a:rPr lang="en-GB" sz="4800" b="1" dirty="0">
                <a:solidFill>
                  <a:schemeClr val="bg1"/>
                </a:solidFill>
              </a:rPr>
              <a:t>Pre-Primary Education in [country] </a:t>
            </a:r>
            <a:endParaRPr lang="en-US" sz="8000" b="1" dirty="0">
              <a:solidFill>
                <a:schemeClr val="bg1"/>
              </a:solidFill>
            </a:endParaRPr>
          </a:p>
        </p:txBody>
      </p:sp>
    </p:spTree>
    <p:extLst>
      <p:ext uri="{BB962C8B-B14F-4D97-AF65-F5344CB8AC3E}">
        <p14:creationId xmlns:p14="http://schemas.microsoft.com/office/powerpoint/2010/main" val="14337508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27" y="27406"/>
            <a:ext cx="10515600" cy="1325563"/>
          </a:xfrm>
        </p:spPr>
        <p:txBody>
          <a:bodyPr/>
          <a:lstStyle/>
          <a:p>
            <a:r>
              <a:rPr lang="en-US" b="1" dirty="0">
                <a:solidFill>
                  <a:schemeClr val="accent1"/>
                </a:solidFill>
              </a:rPr>
              <a:t>Financing </a:t>
            </a:r>
          </a:p>
        </p:txBody>
      </p:sp>
      <p:sp>
        <p:nvSpPr>
          <p:cNvPr id="3" name="Content Placeholder 2"/>
          <p:cNvSpPr>
            <a:spLocks noGrp="1"/>
          </p:cNvSpPr>
          <p:nvPr>
            <p:ph idx="1"/>
          </p:nvPr>
        </p:nvSpPr>
        <p:spPr>
          <a:xfrm>
            <a:off x="413328" y="1595280"/>
            <a:ext cx="10515600" cy="4639915"/>
          </a:xfrm>
        </p:spPr>
        <p:txBody>
          <a:bodyPr>
            <a:normAutofit/>
          </a:bodyPr>
          <a:lstStyle/>
          <a:p>
            <a:pPr marL="0" indent="0">
              <a:buNone/>
            </a:pPr>
            <a:r>
              <a:rPr lang="en-GB" b="1" i="1" dirty="0">
                <a:solidFill>
                  <a:srgbClr val="FF0000"/>
                </a:solidFill>
              </a:rPr>
              <a:t>Advancing the pre-primary subsector requires adequate public investment, coordinated with other available private and international funding sources.</a:t>
            </a:r>
          </a:p>
          <a:p>
            <a:pPr marL="0" indent="0">
              <a:buNone/>
            </a:pPr>
            <a:endParaRPr lang="en-CA" b="1" i="1" dirty="0">
              <a:solidFill>
                <a:srgbClr val="FF0000"/>
              </a:solidFill>
            </a:endParaRPr>
          </a:p>
          <a:p>
            <a:r>
              <a:rPr lang="en-CA" b="1" dirty="0"/>
              <a:t>Adequate public financing </a:t>
            </a:r>
            <a:r>
              <a:rPr lang="en-CA" dirty="0"/>
              <a:t>is crucial for equitable provision of quality ECE.</a:t>
            </a:r>
          </a:p>
          <a:p>
            <a:r>
              <a:rPr lang="en-CA" dirty="0"/>
              <a:t>Critical to secure </a:t>
            </a:r>
            <a:r>
              <a:rPr lang="en-CA" b="1" dirty="0"/>
              <a:t>both national and sub-national public funding</a:t>
            </a:r>
            <a:r>
              <a:rPr lang="en-CA" dirty="0"/>
              <a:t> for the essential components (teacher training, program planning, monitoring and quality assurance)</a:t>
            </a:r>
            <a:r>
              <a:rPr lang="en-GB" dirty="0"/>
              <a:t>.</a:t>
            </a:r>
            <a:endParaRPr lang="en-US" dirty="0"/>
          </a:p>
          <a:p>
            <a:pPr marL="0" indent="0">
              <a:buNone/>
            </a:pPr>
            <a:endParaRPr lang="en-CA" i="1" dirty="0">
              <a:solidFill>
                <a:srgbClr val="FF0000"/>
              </a:solidFill>
            </a:endParaRPr>
          </a:p>
          <a:p>
            <a:pPr marL="0" indent="0">
              <a:buNone/>
            </a:pPr>
            <a:endParaRPr lang="en-CA" b="1" i="1" dirty="0">
              <a:solidFill>
                <a:srgbClr val="FF0000"/>
              </a:solidFill>
            </a:endParaRPr>
          </a:p>
          <a:p>
            <a:pPr marL="0" indent="0">
              <a:buNone/>
            </a:pP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100</a:t>
            </a:fld>
            <a:endParaRPr lang="en-IN"/>
          </a:p>
        </p:txBody>
      </p:sp>
      <p:pic>
        <p:nvPicPr>
          <p:cNvPr id="6" name="Picture 5">
            <a:extLst>
              <a:ext uri="{FF2B5EF4-FFF2-40B4-BE49-F238E27FC236}">
                <a16:creationId xmlns:a16="http://schemas.microsoft.com/office/drawing/2014/main" id="{32F76104-477E-4BCA-9D06-3283C72CD09C}"/>
              </a:ext>
            </a:extLst>
          </p:cNvPr>
          <p:cNvPicPr/>
          <p:nvPr/>
        </p:nvPicPr>
        <p:blipFill>
          <a:blip r:embed="rId3"/>
          <a:stretch>
            <a:fillRect/>
          </a:stretch>
        </p:blipFill>
        <p:spPr>
          <a:xfrm>
            <a:off x="10646397" y="223560"/>
            <a:ext cx="835451" cy="933254"/>
          </a:xfrm>
          <a:prstGeom prst="rect">
            <a:avLst/>
          </a:prstGeom>
        </p:spPr>
      </p:pic>
    </p:spTree>
    <p:extLst>
      <p:ext uri="{BB962C8B-B14F-4D97-AF65-F5344CB8AC3E}">
        <p14:creationId xmlns:p14="http://schemas.microsoft.com/office/powerpoint/2010/main" val="42125003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218661"/>
            <a:ext cx="9066093" cy="1472027"/>
          </a:xfrm>
        </p:spPr>
        <p:txBody>
          <a:bodyPr/>
          <a:lstStyle/>
          <a:p>
            <a:r>
              <a:rPr lang="en-US" b="1" dirty="0">
                <a:solidFill>
                  <a:schemeClr val="accent1"/>
                </a:solidFill>
              </a:rPr>
              <a:t>Public demand</a:t>
            </a:r>
          </a:p>
        </p:txBody>
      </p:sp>
      <p:sp>
        <p:nvSpPr>
          <p:cNvPr id="3" name="Content Placeholder 2"/>
          <p:cNvSpPr>
            <a:spLocks noGrp="1"/>
          </p:cNvSpPr>
          <p:nvPr>
            <p:ph idx="1"/>
          </p:nvPr>
        </p:nvSpPr>
        <p:spPr>
          <a:xfrm>
            <a:off x="318051" y="1690688"/>
            <a:ext cx="11643040" cy="4765530"/>
          </a:xfrm>
        </p:spPr>
        <p:txBody>
          <a:bodyPr>
            <a:normAutofit fontScale="92500" lnSpcReduction="10000"/>
          </a:bodyPr>
          <a:lstStyle/>
          <a:p>
            <a:pPr marL="0" lvl="0" indent="0">
              <a:buNone/>
            </a:pPr>
            <a:r>
              <a:rPr lang="en-GB" b="1" i="1" dirty="0">
                <a:solidFill>
                  <a:srgbClr val="FF0000"/>
                </a:solidFill>
              </a:rPr>
              <a:t>Advancing the pre-primary subsector requires a broad national understanding of the importance of early childhood education and shared acknowledgment of these services as a public good.</a:t>
            </a:r>
            <a:endParaRPr lang="en-CA" b="1" i="1" dirty="0">
              <a:solidFill>
                <a:srgbClr val="FF0000"/>
              </a:solidFill>
            </a:endParaRPr>
          </a:p>
          <a:p>
            <a:pPr marL="0" lvl="0" indent="0">
              <a:buNone/>
            </a:pPr>
            <a:endParaRPr lang="en-CA" b="1" i="1" dirty="0">
              <a:solidFill>
                <a:srgbClr val="FF0000"/>
              </a:solidFill>
            </a:endParaRPr>
          </a:p>
          <a:p>
            <a:r>
              <a:rPr lang="en-CA" dirty="0"/>
              <a:t>Without demand and public support for pre-primary education, potential leaders are </a:t>
            </a:r>
            <a:r>
              <a:rPr lang="en-CA" b="1" dirty="0"/>
              <a:t>unlikely to be mobilized </a:t>
            </a:r>
            <a:r>
              <a:rPr lang="en-CA" dirty="0"/>
              <a:t>or to push for policies, legislation, and funds for this sub-sector.</a:t>
            </a:r>
          </a:p>
          <a:p>
            <a:r>
              <a:rPr lang="en-CA" dirty="0"/>
              <a:t>Take-up by an </a:t>
            </a:r>
            <a:r>
              <a:rPr lang="en-CA" b="1" dirty="0"/>
              <a:t>unaware or uninterested public will be limited</a:t>
            </a:r>
            <a:r>
              <a:rPr lang="en-CA" dirty="0"/>
              <a:t>.</a:t>
            </a:r>
            <a:endParaRPr lang="en-US" dirty="0"/>
          </a:p>
          <a:p>
            <a:r>
              <a:rPr lang="en-CA" dirty="0"/>
              <a:t>Well-coordinated advocacy and outreach from stakeholders, families and government officials may become </a:t>
            </a:r>
            <a:r>
              <a:rPr lang="en-CA" b="1" dirty="0"/>
              <a:t>more aware of the role of pre-primary opportunities </a:t>
            </a:r>
            <a:r>
              <a:rPr lang="en-CA" dirty="0"/>
              <a:t>in children’s school readiness and success.</a:t>
            </a:r>
          </a:p>
          <a:p>
            <a:r>
              <a:rPr lang="en-CA" dirty="0"/>
              <a:t>Outreach to </a:t>
            </a:r>
            <a:r>
              <a:rPr lang="en-CA" b="1" dirty="0"/>
              <a:t>marginalized and vulnerable communities</a:t>
            </a:r>
            <a:r>
              <a:rPr lang="en-CA" dirty="0"/>
              <a: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101</a:t>
            </a:fld>
            <a:endParaRPr lang="en-IN"/>
          </a:p>
        </p:txBody>
      </p:sp>
      <p:pic>
        <p:nvPicPr>
          <p:cNvPr id="5" name="Picture 4">
            <a:extLst>
              <a:ext uri="{FF2B5EF4-FFF2-40B4-BE49-F238E27FC236}">
                <a16:creationId xmlns:a16="http://schemas.microsoft.com/office/drawing/2014/main" id="{D75BBA0C-E379-40BD-82B3-AC2A8778EA4F}"/>
              </a:ext>
            </a:extLst>
          </p:cNvPr>
          <p:cNvPicPr>
            <a:picLocks noChangeAspect="1"/>
          </p:cNvPicPr>
          <p:nvPr/>
        </p:nvPicPr>
        <p:blipFill>
          <a:blip r:embed="rId3"/>
          <a:stretch>
            <a:fillRect/>
          </a:stretch>
        </p:blipFill>
        <p:spPr>
          <a:xfrm>
            <a:off x="10727704" y="136525"/>
            <a:ext cx="1146246" cy="1296222"/>
          </a:xfrm>
          <a:prstGeom prst="rect">
            <a:avLst/>
          </a:prstGeom>
        </p:spPr>
      </p:pic>
    </p:spTree>
    <p:extLst>
      <p:ext uri="{BB962C8B-B14F-4D97-AF65-F5344CB8AC3E}">
        <p14:creationId xmlns:p14="http://schemas.microsoft.com/office/powerpoint/2010/main" val="12098171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102</a:t>
            </a:fld>
            <a:endParaRPr lang="en-IN"/>
          </a:p>
        </p:txBody>
      </p:sp>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24054741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Analyzing the Enabling Environment with the</a:t>
            </a:r>
            <a:br>
              <a:rPr lang="en-US" b="1" dirty="0">
                <a:solidFill>
                  <a:schemeClr val="accent1"/>
                </a:solidFill>
              </a:rPr>
            </a:br>
            <a:r>
              <a:rPr lang="en-US" b="1" dirty="0">
                <a:solidFill>
                  <a:schemeClr val="accent1"/>
                </a:solidFill>
              </a:rPr>
              <a:t>Pre-primary Subsector Analysis Tool</a:t>
            </a:r>
          </a:p>
        </p:txBody>
      </p:sp>
      <p:pic>
        <p:nvPicPr>
          <p:cNvPr id="5" name="Content Placeholder 4"/>
          <p:cNvPicPr>
            <a:picLocks noGrp="1" noChangeAspect="1"/>
          </p:cNvPicPr>
          <p:nvPr>
            <p:ph idx="1"/>
          </p:nvPr>
        </p:nvPicPr>
        <p:blipFill>
          <a:blip r:embed="rId3"/>
          <a:stretch>
            <a:fillRect/>
          </a:stretch>
        </p:blipFill>
        <p:spPr>
          <a:xfrm>
            <a:off x="564364" y="2201235"/>
            <a:ext cx="4520240" cy="4520240"/>
          </a:xfrm>
          <a:prstGeom prst="rect">
            <a:avLst/>
          </a:prstGeom>
        </p:spPr>
      </p:pic>
      <p:sp>
        <p:nvSpPr>
          <p:cNvPr id="4" name="Slide Number Placeholder 3"/>
          <p:cNvSpPr>
            <a:spLocks noGrp="1"/>
          </p:cNvSpPr>
          <p:nvPr>
            <p:ph type="sldNum" sz="quarter" idx="12"/>
          </p:nvPr>
        </p:nvSpPr>
        <p:spPr/>
        <p:txBody>
          <a:bodyPr/>
          <a:lstStyle/>
          <a:p>
            <a:fld id="{858F8DD7-2476-40E3-B381-AE2B19FF5977}" type="slidenum">
              <a:rPr lang="en-IN" smtClean="0"/>
              <a:t>103</a:t>
            </a:fld>
            <a:endParaRPr lang="en-IN"/>
          </a:p>
        </p:txBody>
      </p:sp>
      <p:sp>
        <p:nvSpPr>
          <p:cNvPr id="3" name="TextBox 2">
            <a:extLst>
              <a:ext uri="{FF2B5EF4-FFF2-40B4-BE49-F238E27FC236}">
                <a16:creationId xmlns:a16="http://schemas.microsoft.com/office/drawing/2014/main" id="{CBC42873-E419-453B-A653-B94938119C96}"/>
              </a:ext>
            </a:extLst>
          </p:cNvPr>
          <p:cNvSpPr txBox="1"/>
          <p:nvPr/>
        </p:nvSpPr>
        <p:spPr>
          <a:xfrm>
            <a:off x="5976594" y="2865749"/>
            <a:ext cx="5561814" cy="2031325"/>
          </a:xfrm>
          <a:prstGeom prst="rect">
            <a:avLst/>
          </a:prstGeom>
          <a:noFill/>
        </p:spPr>
        <p:txBody>
          <a:bodyPr wrap="square" rtlCol="0">
            <a:spAutoFit/>
          </a:bodyPr>
          <a:lstStyle/>
          <a:p>
            <a:r>
              <a:rPr lang="en-US" sz="3600" b="1" dirty="0">
                <a:solidFill>
                  <a:srgbClr val="FF0000"/>
                </a:solidFill>
              </a:rPr>
              <a:t>How are we doing on Policy? Financing? Public Demand? Leadership?</a:t>
            </a:r>
          </a:p>
          <a:p>
            <a:endParaRPr lang="en-US" dirty="0"/>
          </a:p>
        </p:txBody>
      </p:sp>
    </p:spTree>
    <p:extLst>
      <p:ext uri="{BB962C8B-B14F-4D97-AF65-F5344CB8AC3E}">
        <p14:creationId xmlns:p14="http://schemas.microsoft.com/office/powerpoint/2010/main" val="7383414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Quick plenary reflection exercise - stepping back to the Enabling environment  </a:t>
            </a:r>
          </a:p>
        </p:txBody>
      </p:sp>
      <p:sp>
        <p:nvSpPr>
          <p:cNvPr id="3" name="Content Placeholder 2"/>
          <p:cNvSpPr>
            <a:spLocks noGrp="1"/>
          </p:cNvSpPr>
          <p:nvPr>
            <p:ph idx="1"/>
          </p:nvPr>
        </p:nvSpPr>
        <p:spPr>
          <a:xfrm>
            <a:off x="2403048" y="2740025"/>
            <a:ext cx="7951510" cy="1841402"/>
          </a:xfrm>
        </p:spPr>
        <p:txBody>
          <a:bodyPr>
            <a:normAutofit/>
          </a:bodyPr>
          <a:lstStyle/>
          <a:p>
            <a:pPr marL="0" indent="0" algn="ctr">
              <a:buNone/>
            </a:pPr>
            <a:r>
              <a:rPr lang="en-US" sz="4000" dirty="0">
                <a:solidFill>
                  <a:srgbClr val="FF0000"/>
                </a:solidFill>
              </a:rPr>
              <a:t>How are we doing on policy? Finance? Demand? Leadership?</a:t>
            </a:r>
          </a:p>
        </p:txBody>
      </p:sp>
    </p:spTree>
    <p:extLst>
      <p:ext uri="{BB962C8B-B14F-4D97-AF65-F5344CB8AC3E}">
        <p14:creationId xmlns:p14="http://schemas.microsoft.com/office/powerpoint/2010/main" val="28146255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accent1"/>
                </a:solidFill>
              </a:rPr>
              <a:t>Feedback, please!</a:t>
            </a:r>
          </a:p>
        </p:txBody>
      </p:sp>
      <p:sp>
        <p:nvSpPr>
          <p:cNvPr id="3" name="Content Placeholder 2"/>
          <p:cNvSpPr>
            <a:spLocks noGrp="1"/>
          </p:cNvSpPr>
          <p:nvPr>
            <p:ph idx="1"/>
          </p:nvPr>
        </p:nvSpPr>
        <p:spPr/>
        <p:txBody>
          <a:bodyPr/>
          <a:lstStyle/>
          <a:p>
            <a:r>
              <a:rPr lang="en-US" dirty="0"/>
              <a:t>How was the Tool?  What was good, what could be improved?  </a:t>
            </a:r>
          </a:p>
          <a:p>
            <a:pPr marL="457200" lvl="1" indent="0">
              <a:buNone/>
            </a:pPr>
            <a:r>
              <a:rPr lang="en-US" dirty="0"/>
              <a:t>	Please discuss briefly at your tables and ask one person to complete the 	Feedback Form.</a:t>
            </a:r>
          </a:p>
          <a:p>
            <a:endParaRPr lang="en-US" dirty="0"/>
          </a:p>
          <a:p>
            <a:r>
              <a:rPr lang="en-US" dirty="0"/>
              <a:t>How was the workshop?  Content and format?  </a:t>
            </a:r>
          </a:p>
          <a:p>
            <a:pPr marL="0" indent="0">
              <a:buNone/>
            </a:pPr>
            <a:r>
              <a:rPr lang="en-US" dirty="0"/>
              <a:t>	</a:t>
            </a:r>
            <a:r>
              <a:rPr lang="en-US" sz="2400" dirty="0"/>
              <a:t>Please complete the evaluation individually.</a:t>
            </a:r>
          </a:p>
          <a:p>
            <a:endParaRPr lang="en-US" sz="2400" dirty="0"/>
          </a:p>
          <a:p>
            <a:r>
              <a:rPr lang="en-US" dirty="0"/>
              <a:t>Both forms may be placed in the envelope.</a:t>
            </a:r>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8409905" y="3233068"/>
            <a:ext cx="2943896" cy="2943896"/>
          </a:xfrm>
          <a:prstGeom prst="rect">
            <a:avLst/>
          </a:prstGeom>
        </p:spPr>
      </p:pic>
    </p:spTree>
    <p:extLst>
      <p:ext uri="{BB962C8B-B14F-4D97-AF65-F5344CB8AC3E}">
        <p14:creationId xmlns:p14="http://schemas.microsoft.com/office/powerpoint/2010/main" val="19055650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Next Steps for [country]</a:t>
            </a:r>
          </a:p>
        </p:txBody>
      </p:sp>
      <p:pic>
        <p:nvPicPr>
          <p:cNvPr id="5" name="Content Placeholder 4"/>
          <p:cNvPicPr>
            <a:picLocks noGrp="1" noChangeAspect="1"/>
          </p:cNvPicPr>
          <p:nvPr>
            <p:ph idx="1"/>
          </p:nvPr>
        </p:nvPicPr>
        <p:blipFill>
          <a:blip r:embed="rId3"/>
          <a:stretch>
            <a:fillRect/>
          </a:stretch>
        </p:blipFill>
        <p:spPr>
          <a:xfrm>
            <a:off x="2648607" y="1907627"/>
            <a:ext cx="7098361" cy="4963889"/>
          </a:xfrm>
          <a:prstGeom prst="rect">
            <a:avLst/>
          </a:prstGeom>
        </p:spPr>
      </p:pic>
      <p:sp>
        <p:nvSpPr>
          <p:cNvPr id="4" name="Slide Number Placeholder 3"/>
          <p:cNvSpPr>
            <a:spLocks noGrp="1"/>
          </p:cNvSpPr>
          <p:nvPr>
            <p:ph type="sldNum" sz="quarter" idx="12"/>
          </p:nvPr>
        </p:nvSpPr>
        <p:spPr/>
        <p:txBody>
          <a:bodyPr/>
          <a:lstStyle/>
          <a:p>
            <a:fld id="{858F8DD7-2476-40E3-B381-AE2B19FF5977}" type="slidenum">
              <a:rPr lang="en-IN" smtClean="0"/>
              <a:t>106</a:t>
            </a:fld>
            <a:endParaRPr lang="en-IN"/>
          </a:p>
        </p:txBody>
      </p:sp>
    </p:spTree>
    <p:extLst>
      <p:ext uri="{BB962C8B-B14F-4D97-AF65-F5344CB8AC3E}">
        <p14:creationId xmlns:p14="http://schemas.microsoft.com/office/powerpoint/2010/main" val="33707958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2655"/>
            <a:ext cx="10515600" cy="1325563"/>
          </a:xfrm>
        </p:spPr>
        <p:txBody>
          <a:bodyPr>
            <a:normAutofit/>
          </a:bodyPr>
          <a:lstStyle/>
          <a:p>
            <a:pPr algn="ctr"/>
            <a:r>
              <a:rPr lang="en-US" sz="6000" b="1" dirty="0">
                <a:solidFill>
                  <a:schemeClr val="accent1"/>
                </a:solidFill>
              </a:rPr>
              <a:t>Thank You All!</a:t>
            </a:r>
          </a:p>
        </p:txBody>
      </p:sp>
      <p:sp>
        <p:nvSpPr>
          <p:cNvPr id="3" name="Content Placeholder 2"/>
          <p:cNvSpPr>
            <a:spLocks noGrp="1"/>
          </p:cNvSpPr>
          <p:nvPr>
            <p:ph idx="1"/>
          </p:nvPr>
        </p:nvSpPr>
        <p:spPr/>
        <p:txBody>
          <a:bodyPr/>
          <a:lstStyle/>
          <a:p>
            <a:pPr marL="0" indent="0">
              <a:buNone/>
            </a:pPr>
            <a:endParaRPr lang="en-US" sz="4400" dirty="0"/>
          </a:p>
          <a:p>
            <a:pPr marL="0" indent="0">
              <a:buNone/>
            </a:pPr>
            <a:endParaRPr lang="en-US" dirty="0"/>
          </a:p>
        </p:txBody>
      </p:sp>
    </p:spTree>
    <p:extLst>
      <p:ext uri="{BB962C8B-B14F-4D97-AF65-F5344CB8AC3E}">
        <p14:creationId xmlns:p14="http://schemas.microsoft.com/office/powerpoint/2010/main" val="79151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11</a:t>
            </a:fld>
            <a:endParaRPr lang="en-IN"/>
          </a:p>
        </p:txBody>
      </p:sp>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48144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98720"/>
            <a:ext cx="12192000" cy="1859280"/>
          </a:xfrm>
          <a:noFill/>
        </p:spPr>
        <p:txBody>
          <a:bodyPr anchor="ctr">
            <a:normAutofit lnSpcReduction="10000"/>
          </a:bodyPr>
          <a:lstStyle/>
          <a:p>
            <a:r>
              <a:rPr lang="en-GB" sz="3000" b="1" dirty="0"/>
              <a:t>Accelerating Access and Quality in Pre Pre-Primary Education: </a:t>
            </a:r>
          </a:p>
          <a:p>
            <a:r>
              <a:rPr lang="en-GB" sz="3000" b="1" dirty="0"/>
              <a:t>UNICEF’s Conceptual Framework and Diagnostic and Planning Tool</a:t>
            </a:r>
          </a:p>
          <a:p>
            <a:r>
              <a:rPr lang="en-IN" b="1" dirty="0"/>
              <a:t>Marilou Hyson, UNICEF Senior Consultant, Early Childhood </a:t>
            </a:r>
          </a:p>
          <a:p>
            <a:r>
              <a:rPr lang="en-IN" b="1" dirty="0"/>
              <a:t>Macedonia,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 y="-212534"/>
            <a:ext cx="12193057" cy="8008279"/>
          </a:xfrm>
          <a:prstGeom prst="rect">
            <a:avLst/>
          </a:prstGeom>
        </p:spPr>
      </p:pic>
      <p:sp>
        <p:nvSpPr>
          <p:cNvPr id="4" name="TextBox 3"/>
          <p:cNvSpPr txBox="1"/>
          <p:nvPr/>
        </p:nvSpPr>
        <p:spPr>
          <a:xfrm>
            <a:off x="489528" y="5726546"/>
            <a:ext cx="11065163" cy="1200329"/>
          </a:xfrm>
          <a:prstGeom prst="rect">
            <a:avLst/>
          </a:prstGeom>
          <a:noFill/>
        </p:spPr>
        <p:txBody>
          <a:bodyPr wrap="square" rtlCol="0">
            <a:spAutoFit/>
          </a:bodyPr>
          <a:lstStyle/>
          <a:p>
            <a:pPr algn="ctr"/>
            <a:r>
              <a:rPr lang="en-US" sz="3600" b="1" dirty="0">
                <a:solidFill>
                  <a:schemeClr val="bg1"/>
                </a:solidFill>
              </a:rPr>
              <a:t>Introduction to Conceptual Framework and the Pre-primary Subsector Analysis Tool</a:t>
            </a:r>
          </a:p>
        </p:txBody>
      </p:sp>
    </p:spTree>
    <p:extLst>
      <p:ext uri="{BB962C8B-B14F-4D97-AF65-F5344CB8AC3E}">
        <p14:creationId xmlns:p14="http://schemas.microsoft.com/office/powerpoint/2010/main" val="212225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           </a:t>
            </a:r>
            <a:r>
              <a:rPr lang="en-US" sz="6000" dirty="0">
                <a:solidFill>
                  <a:srgbClr val="0070C0"/>
                </a:solidFill>
              </a:rPr>
              <a:t>Presentation Overview</a:t>
            </a:r>
          </a:p>
        </p:txBody>
      </p:sp>
      <p:sp>
        <p:nvSpPr>
          <p:cNvPr id="3" name="Content Placeholder 2"/>
          <p:cNvSpPr>
            <a:spLocks noGrp="1"/>
          </p:cNvSpPr>
          <p:nvPr>
            <p:ph idx="1"/>
          </p:nvPr>
        </p:nvSpPr>
        <p:spPr>
          <a:xfrm>
            <a:off x="838200" y="2028495"/>
            <a:ext cx="10515600" cy="4056995"/>
          </a:xfrm>
        </p:spPr>
        <p:txBody>
          <a:bodyPr>
            <a:normAutofit/>
          </a:bodyPr>
          <a:lstStyle/>
          <a:p>
            <a:r>
              <a:rPr lang="en-US" dirty="0"/>
              <a:t>Brief Background and Rationale</a:t>
            </a:r>
          </a:p>
          <a:p>
            <a:endParaRPr lang="en-US" dirty="0"/>
          </a:p>
          <a:p>
            <a:r>
              <a:rPr lang="en-US" dirty="0"/>
              <a:t>Presentation on Conceptual Framework for the pre-primary subsector</a:t>
            </a:r>
          </a:p>
          <a:p>
            <a:pPr lvl="1"/>
            <a:r>
              <a:rPr lang="en-US" dirty="0"/>
              <a:t>Why and what?</a:t>
            </a:r>
          </a:p>
          <a:p>
            <a:pPr lvl="1"/>
            <a:r>
              <a:rPr lang="en-US" dirty="0"/>
              <a:t>How might it be useful for [country]?</a:t>
            </a:r>
          </a:p>
          <a:p>
            <a:pPr marL="457200" lvl="1" indent="0">
              <a:buNone/>
            </a:pPr>
            <a:endParaRPr lang="en-US" dirty="0"/>
          </a:p>
          <a:p>
            <a:r>
              <a:rPr lang="en-US" dirty="0"/>
              <a:t>Introduction to the Pre-primary Subsector Analysis Tool</a:t>
            </a:r>
          </a:p>
        </p:txBody>
      </p:sp>
      <p:sp>
        <p:nvSpPr>
          <p:cNvPr id="4" name="Slide Number Placeholder 3"/>
          <p:cNvSpPr>
            <a:spLocks noGrp="1"/>
          </p:cNvSpPr>
          <p:nvPr>
            <p:ph type="sldNum" sz="quarter" idx="12"/>
          </p:nvPr>
        </p:nvSpPr>
        <p:spPr/>
        <p:txBody>
          <a:bodyPr/>
          <a:lstStyle/>
          <a:p>
            <a:fld id="{858F8DD7-2476-40E3-B381-AE2B19FF5977}" type="slidenum">
              <a:rPr lang="en-IN" smtClean="0"/>
              <a:t>13</a:t>
            </a:fld>
            <a:endParaRPr lang="en-IN"/>
          </a:p>
        </p:txBody>
      </p:sp>
    </p:spTree>
    <p:extLst>
      <p:ext uri="{BB962C8B-B14F-4D97-AF65-F5344CB8AC3E}">
        <p14:creationId xmlns:p14="http://schemas.microsoft.com/office/powerpoint/2010/main" val="111540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800" b="1" dirty="0"/>
              <a:t>	</a:t>
            </a:r>
            <a:r>
              <a:rPr lang="en-US" sz="6000" b="1" dirty="0">
                <a:solidFill>
                  <a:schemeClr val="accent1"/>
                </a:solidFill>
              </a:rPr>
              <a:t>What Is the Important Question?</a:t>
            </a:r>
          </a:p>
        </p:txBody>
      </p:sp>
      <p:pic>
        <p:nvPicPr>
          <p:cNvPr id="8" name="Content Placeholder 7"/>
          <p:cNvPicPr>
            <a:picLocks noGrp="1" noChangeAspect="1"/>
          </p:cNvPicPr>
          <p:nvPr>
            <p:ph sz="half" idx="1"/>
          </p:nvPr>
        </p:nvPicPr>
        <p:blipFill>
          <a:blip r:embed="rId3"/>
          <a:stretch>
            <a:fillRect/>
          </a:stretch>
        </p:blipFill>
        <p:spPr>
          <a:xfrm>
            <a:off x="216325" y="2396359"/>
            <a:ext cx="5803475" cy="2899203"/>
          </a:xfrm>
          <a:prstGeom prst="rect">
            <a:avLst/>
          </a:prstGeom>
        </p:spPr>
      </p:pic>
      <p:sp>
        <p:nvSpPr>
          <p:cNvPr id="7" name="Content Placeholder 6"/>
          <p:cNvSpPr>
            <a:spLocks noGrp="1"/>
          </p:cNvSpPr>
          <p:nvPr>
            <p:ph sz="half" idx="2"/>
          </p:nvPr>
        </p:nvSpPr>
        <p:spPr>
          <a:xfrm>
            <a:off x="6172200" y="2112579"/>
            <a:ext cx="5181600" cy="4064384"/>
          </a:xfrm>
        </p:spPr>
        <p:txBody>
          <a:bodyPr>
            <a:normAutofit fontScale="77500" lnSpcReduction="20000"/>
          </a:bodyPr>
          <a:lstStyle/>
          <a:p>
            <a:pPr marL="0" indent="0">
              <a:buNone/>
            </a:pPr>
            <a:r>
              <a:rPr lang="en-US" altLang="en-US" sz="3600" dirty="0"/>
              <a:t>The question is  NOT “</a:t>
            </a:r>
            <a:r>
              <a:rPr lang="en-US" altLang="en-US" sz="3600" b="1" i="1" dirty="0"/>
              <a:t>Why</a:t>
            </a:r>
            <a:r>
              <a:rPr lang="en-US" altLang="en-US" sz="3600" b="1" dirty="0"/>
              <a:t> </a:t>
            </a:r>
            <a:r>
              <a:rPr lang="en-US" altLang="en-US" sz="3600" dirty="0"/>
              <a:t>does early childhood education matter?”  </a:t>
            </a:r>
            <a:r>
              <a:rPr lang="en-US" altLang="en-US" sz="3600" b="1" dirty="0">
                <a:solidFill>
                  <a:schemeClr val="accent2">
                    <a:lumMod val="75000"/>
                  </a:schemeClr>
                </a:solidFill>
              </a:rPr>
              <a:t>We know the answer.</a:t>
            </a:r>
          </a:p>
          <a:p>
            <a:pPr marL="0" indent="0">
              <a:buNone/>
            </a:pPr>
            <a:endParaRPr lang="en-US" altLang="en-US" sz="3600" dirty="0"/>
          </a:p>
          <a:p>
            <a:pPr marL="0" indent="0">
              <a:buNone/>
            </a:pPr>
            <a:r>
              <a:rPr lang="en-US" altLang="en-US" sz="3600" dirty="0"/>
              <a:t>	             BUT</a:t>
            </a:r>
          </a:p>
          <a:p>
            <a:pPr marL="0" indent="0">
              <a:buNone/>
            </a:pPr>
            <a:r>
              <a:rPr lang="en-US" altLang="en-US" sz="3600" b="1" i="1" dirty="0"/>
              <a:t>“How</a:t>
            </a:r>
            <a:r>
              <a:rPr lang="en-US" altLang="en-US" sz="3600" dirty="0"/>
              <a:t> can we most effectively ensure quality pre-primary opportunities for all children?”  </a:t>
            </a:r>
          </a:p>
          <a:p>
            <a:pPr marL="0" indent="0">
              <a:buNone/>
            </a:pPr>
            <a:r>
              <a:rPr lang="en-US" altLang="en-US" sz="3600" b="1" dirty="0">
                <a:solidFill>
                  <a:schemeClr val="accent2">
                    <a:lumMod val="75000"/>
                  </a:schemeClr>
                </a:solidFill>
              </a:rPr>
              <a:t>This is much more difficult to  answer!</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14</a:t>
            </a:fld>
            <a:endParaRPr lang="en-IN"/>
          </a:p>
        </p:txBody>
      </p:sp>
    </p:spTree>
    <p:extLst>
      <p:ext uri="{BB962C8B-B14F-4D97-AF65-F5344CB8AC3E}">
        <p14:creationId xmlns:p14="http://schemas.microsoft.com/office/powerpoint/2010/main" val="226750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CB138A2-A626-47D7-B722-0BC7BB287855}"/>
              </a:ext>
            </a:extLst>
          </p:cNvPr>
          <p:cNvSpPr>
            <a:spLocks noGrp="1"/>
          </p:cNvSpPr>
          <p:nvPr>
            <p:ph type="title"/>
          </p:nvPr>
        </p:nvSpPr>
        <p:spPr bwMode="auto">
          <a:xfrm>
            <a:off x="1012859" y="303584"/>
            <a:ext cx="10555841" cy="53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sz="2800" b="1" dirty="0">
                <a:solidFill>
                  <a:schemeClr val="accent1"/>
                </a:solidFill>
                <a:latin typeface="Arial" panose="020B0604020202020204" pitchFamily="34" charset="0"/>
                <a:cs typeface="Arial" panose="020B0604020202020204" pitchFamily="34" charset="0"/>
              </a:rPr>
              <a:t>Pre-Primary Education in the broader ECD landscape </a:t>
            </a:r>
            <a:endParaRPr lang="en-US" altLang="en-US" sz="2800" b="1" dirty="0">
              <a:solidFill>
                <a:schemeClr val="accent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79BEA57-384D-42AE-B3EA-5510794AD94C}"/>
              </a:ext>
            </a:extLst>
          </p:cNvPr>
          <p:cNvSpPr txBox="1"/>
          <p:nvPr/>
        </p:nvSpPr>
        <p:spPr>
          <a:xfrm>
            <a:off x="8242852" y="1657396"/>
            <a:ext cx="3949148" cy="2000548"/>
          </a:xfrm>
          <a:prstGeom prst="rect">
            <a:avLst/>
          </a:prstGeom>
          <a:noFill/>
        </p:spPr>
        <p:txBody>
          <a:bodyPr wrap="square" rtlCol="0">
            <a:spAutoFit/>
          </a:bodyPr>
          <a:lstStyle/>
          <a:p>
            <a:pPr algn="ctr"/>
            <a:r>
              <a:rPr lang="en-CA" sz="2400" b="1" dirty="0">
                <a:latin typeface="Arial" panose="020B0604020202020204" pitchFamily="34" charset="0"/>
                <a:cs typeface="Arial" panose="020B0604020202020204" pitchFamily="34" charset="0"/>
              </a:rPr>
              <a:t>Pre- Primary Education</a:t>
            </a:r>
          </a:p>
          <a:p>
            <a:pPr algn="ctr"/>
            <a:r>
              <a:rPr lang="en-US" sz="2000" dirty="0">
                <a:latin typeface="Arial" panose="020B0604020202020204" pitchFamily="34" charset="0"/>
                <a:cs typeface="Arial" panose="020B0604020202020204" pitchFamily="34" charset="0"/>
              </a:rPr>
              <a:t>Initial stage of organized</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instruction through organized </a:t>
            </a:r>
            <a:r>
              <a:rPr lang="en-CA" sz="2000" dirty="0">
                <a:latin typeface="Arial" panose="020B0604020202020204" pitchFamily="34" charset="0"/>
                <a:cs typeface="Arial" panose="020B0604020202020204" pitchFamily="34" charset="0"/>
              </a:rPr>
              <a:t>early learning programs in the preschool years</a:t>
            </a:r>
          </a:p>
          <a:p>
            <a:pPr algn="ctr"/>
            <a:endParaRPr lang="en-CA" sz="20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51531" y="842584"/>
            <a:ext cx="7490900" cy="5837497"/>
          </a:xfrm>
          <a:prstGeom prst="rect">
            <a:avLst/>
          </a:prstGeom>
        </p:spPr>
      </p:pic>
      <p:sp>
        <p:nvSpPr>
          <p:cNvPr id="8" name="TextBox 7"/>
          <p:cNvSpPr txBox="1"/>
          <p:nvPr/>
        </p:nvSpPr>
        <p:spPr>
          <a:xfrm>
            <a:off x="8031783" y="3836577"/>
            <a:ext cx="3949148" cy="1692771"/>
          </a:xfrm>
          <a:prstGeom prst="rect">
            <a:avLst/>
          </a:prstGeom>
          <a:noFill/>
        </p:spPr>
        <p:txBody>
          <a:bodyPr wrap="square" rtlCol="0">
            <a:spAutoFit/>
          </a:bodyPr>
          <a:lstStyle/>
          <a:p>
            <a:pPr algn="ctr"/>
            <a:r>
              <a:rPr lang="en-CA" sz="2400" b="1" dirty="0">
                <a:latin typeface="Arial" panose="020B0604020202020204" pitchFamily="34" charset="0"/>
                <a:cs typeface="Arial" panose="020B0604020202020204" pitchFamily="34" charset="0"/>
              </a:rPr>
              <a:t>[Country]:</a:t>
            </a:r>
          </a:p>
          <a:p>
            <a:pPr algn="ctr"/>
            <a:r>
              <a:rPr lang="en-CA" sz="2000" i="1" dirty="0">
                <a:latin typeface="Arial" panose="020B0604020202020204" pitchFamily="34" charset="0"/>
                <a:cs typeface="Arial" panose="020B0604020202020204" pitchFamily="34" charset="0"/>
              </a:rPr>
              <a:t>If applicable, include the relevant terminology and definition of ECE or pre-primary education in the country</a:t>
            </a:r>
          </a:p>
        </p:txBody>
      </p:sp>
      <p:cxnSp>
        <p:nvCxnSpPr>
          <p:cNvPr id="7" name="Connector: Curved 6">
            <a:extLst>
              <a:ext uri="{FF2B5EF4-FFF2-40B4-BE49-F238E27FC236}">
                <a16:creationId xmlns:a16="http://schemas.microsoft.com/office/drawing/2014/main" id="{26456F36-03E6-4388-B27F-88B1B0A4E23A}"/>
              </a:ext>
            </a:extLst>
          </p:cNvPr>
          <p:cNvCxnSpPr/>
          <p:nvPr/>
        </p:nvCxnSpPr>
        <p:spPr>
          <a:xfrm rot="5400000" flipH="1" flipV="1">
            <a:off x="6921229" y="3185809"/>
            <a:ext cx="1721796" cy="1673157"/>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35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1" y="-130956"/>
            <a:ext cx="10799024" cy="1325563"/>
          </a:xfrm>
        </p:spPr>
        <p:txBody>
          <a:bodyPr/>
          <a:lstStyle/>
          <a:p>
            <a:pPr algn="ctr"/>
            <a:r>
              <a:rPr lang="en-US" sz="4000" b="1" dirty="0">
                <a:solidFill>
                  <a:schemeClr val="accent1"/>
                </a:solidFill>
              </a:rPr>
              <a:t>Objectives of the Conceptual Framework</a:t>
            </a:r>
          </a:p>
        </p:txBody>
      </p:sp>
      <p:sp>
        <p:nvSpPr>
          <p:cNvPr id="3" name="Content Placeholder 2"/>
          <p:cNvSpPr>
            <a:spLocks noGrp="1"/>
          </p:cNvSpPr>
          <p:nvPr>
            <p:ph idx="1"/>
          </p:nvPr>
        </p:nvSpPr>
        <p:spPr>
          <a:xfrm>
            <a:off x="124141" y="1332980"/>
            <a:ext cx="11186956" cy="5172733"/>
          </a:xfrm>
        </p:spPr>
        <p:txBody>
          <a:bodyPr>
            <a:normAutofit fontScale="92500" lnSpcReduction="20000"/>
          </a:bodyPr>
          <a:lstStyle/>
          <a:p>
            <a:pPr marL="914400" lvl="1" indent="-457200">
              <a:buFont typeface="+mj-lt"/>
              <a:buAutoNum type="arabicPeriod"/>
            </a:pPr>
            <a:r>
              <a:rPr lang="en-US" dirty="0"/>
              <a:t>To provide countries with a </a:t>
            </a:r>
            <a:r>
              <a:rPr lang="en-US" i="1" dirty="0">
                <a:solidFill>
                  <a:srgbClr val="FF0000"/>
                </a:solidFill>
              </a:rPr>
              <a:t>systematic, coherent approach </a:t>
            </a:r>
            <a:r>
              <a:rPr lang="en-US" dirty="0"/>
              <a:t>to planning how to support pre-primary education.   A</a:t>
            </a:r>
            <a:r>
              <a:rPr lang="en-US" i="1" dirty="0">
                <a:solidFill>
                  <a:srgbClr val="FF0000"/>
                </a:solidFill>
              </a:rPr>
              <a:t> </a:t>
            </a:r>
            <a:r>
              <a:rPr lang="en-US" b="1" i="1" dirty="0">
                <a:solidFill>
                  <a:srgbClr val="FF0000"/>
                </a:solidFill>
              </a:rPr>
              <a:t>systems perspective</a:t>
            </a:r>
            <a:r>
              <a:rPr lang="en-US" i="1" dirty="0">
                <a:solidFill>
                  <a:srgbClr val="FF0000"/>
                </a:solidFill>
              </a:rPr>
              <a:t> </a:t>
            </a:r>
            <a:r>
              <a:rPr lang="en-US" dirty="0"/>
              <a:t>strongly influenced the framework and guides its use.</a:t>
            </a:r>
          </a:p>
          <a:p>
            <a:pPr marL="914400" lvl="1" indent="-457200">
              <a:buFont typeface="+mj-lt"/>
              <a:buAutoNum type="arabicPeriod"/>
            </a:pPr>
            <a:endParaRPr lang="en-US" dirty="0"/>
          </a:p>
          <a:p>
            <a:pPr marL="914400" lvl="1" indent="-457200">
              <a:buFont typeface="+mj-lt"/>
              <a:buAutoNum type="arabicPeriod"/>
            </a:pPr>
            <a:r>
              <a:rPr lang="en-US" dirty="0"/>
              <a:t>To help identify the essential elements of an </a:t>
            </a:r>
            <a:r>
              <a:rPr lang="en-US" i="1" dirty="0">
                <a:solidFill>
                  <a:srgbClr val="FF0000"/>
                </a:solidFill>
              </a:rPr>
              <a:t>enabling environment and core functions </a:t>
            </a:r>
            <a:r>
              <a:rPr lang="en-US" dirty="0"/>
              <a:t>for an effective subsector.</a:t>
            </a:r>
          </a:p>
          <a:p>
            <a:pPr marL="914400" lvl="1" indent="-457200">
              <a:buFont typeface="+mj-lt"/>
              <a:buAutoNum type="arabicPeriod"/>
            </a:pPr>
            <a:endParaRPr lang="en-US" dirty="0"/>
          </a:p>
          <a:p>
            <a:pPr marL="914400" lvl="1" indent="-457200">
              <a:buFont typeface="+mj-lt"/>
              <a:buAutoNum type="arabicPeriod"/>
            </a:pPr>
            <a:r>
              <a:rPr lang="en-US" dirty="0"/>
              <a:t>To help countries set a </a:t>
            </a:r>
            <a:r>
              <a:rPr lang="en-US" i="1" dirty="0">
                <a:solidFill>
                  <a:srgbClr val="FF0000"/>
                </a:solidFill>
              </a:rPr>
              <a:t>solid foundation </a:t>
            </a:r>
            <a:r>
              <a:rPr lang="en-US" dirty="0"/>
              <a:t>around which other work can be organized, including the development of a  pre-primary subsector implementation plan.</a:t>
            </a:r>
          </a:p>
          <a:p>
            <a:pPr lvl="1"/>
            <a:endParaRPr lang="en-US" dirty="0"/>
          </a:p>
          <a:p>
            <a:pPr marL="0" indent="0">
              <a:buNone/>
            </a:pPr>
            <a:r>
              <a:rPr lang="en-US" b="1" dirty="0">
                <a:solidFill>
                  <a:schemeClr val="accent1"/>
                </a:solidFill>
              </a:rPr>
              <a:t>What are the desired results?</a:t>
            </a:r>
          </a:p>
          <a:p>
            <a:pPr marL="0" indent="0">
              <a:buNone/>
            </a:pPr>
            <a:endParaRPr lang="en-US" dirty="0"/>
          </a:p>
          <a:p>
            <a:pPr lvl="1"/>
            <a:r>
              <a:rPr lang="en-US" dirty="0"/>
              <a:t>Ministries and their partners will develop a </a:t>
            </a:r>
            <a:r>
              <a:rPr lang="en-US" i="1" dirty="0">
                <a:solidFill>
                  <a:srgbClr val="FF0000"/>
                </a:solidFill>
              </a:rPr>
              <a:t>shared, strategic vision, leading to system-building investments </a:t>
            </a:r>
            <a:r>
              <a:rPr lang="en-US" dirty="0"/>
              <a:t>in pre-primary education; </a:t>
            </a:r>
          </a:p>
          <a:p>
            <a:pPr marL="457200" lvl="1" indent="0">
              <a:buNone/>
            </a:pPr>
            <a:endParaRPr lang="en-US" dirty="0"/>
          </a:p>
          <a:p>
            <a:pPr lvl="1"/>
            <a:r>
              <a:rPr lang="en-US" dirty="0"/>
              <a:t>Countries will design a </a:t>
            </a:r>
            <a:r>
              <a:rPr lang="en-US" i="1" dirty="0">
                <a:solidFill>
                  <a:srgbClr val="FF0000"/>
                </a:solidFill>
              </a:rPr>
              <a:t>roadmap</a:t>
            </a:r>
            <a:r>
              <a:rPr lang="en-US" dirty="0"/>
              <a:t> that can guide them through the bottlenecks and challenges facing governments who are interested in expanding access to quality pre-primary education. </a:t>
            </a:r>
          </a:p>
          <a:p>
            <a:pPr lvl="1"/>
            <a:endParaRPr lang="en-US" dirty="0"/>
          </a:p>
        </p:txBody>
      </p:sp>
      <p:pic>
        <p:nvPicPr>
          <p:cNvPr id="5" name="Picture 4"/>
          <p:cNvPicPr>
            <a:picLocks noChangeAspect="1"/>
          </p:cNvPicPr>
          <p:nvPr/>
        </p:nvPicPr>
        <p:blipFill>
          <a:blip r:embed="rId3"/>
          <a:stretch>
            <a:fillRect/>
          </a:stretch>
        </p:blipFill>
        <p:spPr>
          <a:xfrm>
            <a:off x="11010459" y="269328"/>
            <a:ext cx="1181541" cy="786906"/>
          </a:xfrm>
          <a:prstGeom prst="rect">
            <a:avLst/>
          </a:prstGeom>
        </p:spPr>
      </p:pic>
    </p:spTree>
    <p:extLst>
      <p:ext uri="{BB962C8B-B14F-4D97-AF65-F5344CB8AC3E}">
        <p14:creationId xmlns:p14="http://schemas.microsoft.com/office/powerpoint/2010/main" val="118527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sz="4100" b="1"/>
              <a:t>Pre-Primary Subsector Conceptual Framework</a:t>
            </a:r>
          </a:p>
        </p:txBody>
      </p:sp>
      <p:cxnSp>
        <p:nvCxnSpPr>
          <p:cNvPr id="3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1" y="2575034"/>
            <a:ext cx="5120113" cy="3462228"/>
          </a:xfrm>
        </p:spPr>
        <p:txBody>
          <a:bodyPr>
            <a:normAutofit lnSpcReduction="10000"/>
          </a:bodyPr>
          <a:lstStyle/>
          <a:p>
            <a:pPr marL="114300" indent="0">
              <a:buNone/>
            </a:pPr>
            <a:r>
              <a:rPr lang="en-US" sz="1500" b="1" dirty="0"/>
              <a:t>Children’s learning and development outcomes </a:t>
            </a:r>
            <a:r>
              <a:rPr lang="en-US" sz="1500" dirty="0"/>
              <a:t>are the reason why a strong pre-primary subsector is so important.  Reaching these outcomes depends on </a:t>
            </a:r>
            <a:r>
              <a:rPr lang="en-US" sz="1500" b="1" dirty="0"/>
              <a:t>equitable provision of quality pre-primary education.</a:t>
            </a:r>
            <a:endParaRPr lang="en-US" sz="1500" dirty="0"/>
          </a:p>
          <a:p>
            <a:pPr marL="114300" indent="0">
              <a:buNone/>
            </a:pPr>
            <a:r>
              <a:rPr lang="en-US" sz="1500" dirty="0"/>
              <a:t>Effective pre-primary education subsector requires a number of enabling factors and systematic work in five key areas.</a:t>
            </a:r>
          </a:p>
          <a:p>
            <a:pPr marL="114300" indent="0">
              <a:buNone/>
            </a:pPr>
            <a:endParaRPr lang="en-US" sz="1500" dirty="0"/>
          </a:p>
          <a:p>
            <a:pPr marL="571500" indent="-457200">
              <a:buFont typeface="+mj-ea"/>
              <a:buAutoNum type="circleNumDbPlain"/>
            </a:pPr>
            <a:r>
              <a:rPr lang="en-CA" sz="1500" dirty="0"/>
              <a:t> A supportive or </a:t>
            </a:r>
            <a:r>
              <a:rPr lang="en-CA" sz="1500" b="1" dirty="0">
                <a:solidFill>
                  <a:srgbClr val="FF0000"/>
                </a:solidFill>
              </a:rPr>
              <a:t>enabling environment</a:t>
            </a:r>
            <a:r>
              <a:rPr lang="en-CA" sz="1500" dirty="0">
                <a:solidFill>
                  <a:srgbClr val="FF0000"/>
                </a:solidFill>
              </a:rPr>
              <a:t> </a:t>
            </a:r>
            <a:r>
              <a:rPr lang="en-CA" sz="1500" dirty="0"/>
              <a:t>that can help leverage political, public, and financial resources for the pre-primary sub-sector</a:t>
            </a:r>
          </a:p>
          <a:p>
            <a:pPr marL="571500" indent="-457200">
              <a:buFont typeface="+mj-ea"/>
              <a:buAutoNum type="circleNumDbPlain"/>
            </a:pPr>
            <a:endParaRPr lang="en-CA" sz="1500" dirty="0"/>
          </a:p>
          <a:p>
            <a:pPr marL="571500" indent="-457200">
              <a:buFont typeface="+mj-ea"/>
              <a:buAutoNum type="circleNumDbPlain"/>
            </a:pPr>
            <a:r>
              <a:rPr lang="en-CA" sz="1500" dirty="0"/>
              <a:t> Five </a:t>
            </a:r>
            <a:r>
              <a:rPr lang="en-CA" sz="1500" b="1" dirty="0">
                <a:solidFill>
                  <a:srgbClr val="FF0000"/>
                </a:solidFill>
              </a:rPr>
              <a:t>core functions </a:t>
            </a:r>
            <a:r>
              <a:rPr lang="en-CA" sz="1500" dirty="0"/>
              <a:t>that are essential to the development and sustainability of high quality pre-primary education</a:t>
            </a:r>
          </a:p>
          <a:p>
            <a:pPr marL="114300" indent="0">
              <a:buNone/>
            </a:pPr>
            <a:endParaRPr lang="en-CA" sz="1500" dirty="0"/>
          </a:p>
          <a:p>
            <a:pPr marL="114300" indent="0">
              <a:buNone/>
            </a:pPr>
            <a:endParaRPr lang="en-US" sz="1500" dirty="0"/>
          </a:p>
          <a:p>
            <a:pPr marL="571500" indent="-457200">
              <a:buFont typeface="+mj-ea"/>
              <a:buAutoNum type="circleNumDbPlain"/>
            </a:pPr>
            <a:endParaRPr lang="en-US" sz="1500" dirty="0"/>
          </a:p>
          <a:p>
            <a:pPr marL="571500" indent="-457200">
              <a:buFont typeface="+mj-ea"/>
              <a:buAutoNum type="circleNumDbPlain"/>
            </a:pPr>
            <a:endParaRPr lang="en-US" sz="1500" dirty="0"/>
          </a:p>
          <a:p>
            <a:pPr marL="114300" indent="0">
              <a:buNone/>
            </a:pPr>
            <a:endParaRPr lang="en-US" sz="1500" dirty="0"/>
          </a:p>
          <a:p>
            <a:pPr marL="571500" indent="-457200">
              <a:buFont typeface="+mj-ea"/>
              <a:buAutoNum type="circleNumDbPlain"/>
            </a:pPr>
            <a:endParaRPr lang="en-US" sz="1500" dirty="0"/>
          </a:p>
          <a:p>
            <a:pPr marL="114300" indent="0">
              <a:buNone/>
            </a:pPr>
            <a:endParaRPr lang="en-US" sz="1500" b="1" dirty="0"/>
          </a:p>
          <a:p>
            <a:pPr marL="571500" indent="-457200">
              <a:buFont typeface="+mj-ea"/>
              <a:buAutoNum type="circleNumDbPlain"/>
            </a:pPr>
            <a:endParaRPr lang="en-US" sz="1500" dirty="0"/>
          </a:p>
        </p:txBody>
      </p:sp>
      <p:pic>
        <p:nvPicPr>
          <p:cNvPr id="5" name="Picture 4">
            <a:extLst>
              <a:ext uri="{FF2B5EF4-FFF2-40B4-BE49-F238E27FC236}">
                <a16:creationId xmlns:a16="http://schemas.microsoft.com/office/drawing/2014/main" id="{AE26EFF9-506C-4134-AA52-7F13CF369F6C}"/>
              </a:ext>
            </a:extLst>
          </p:cNvPr>
          <p:cNvPicPr>
            <a:picLocks noChangeAspect="1"/>
          </p:cNvPicPr>
          <p:nvPr/>
        </p:nvPicPr>
        <p:blipFill>
          <a:blip r:embed="rId3"/>
          <a:stretch>
            <a:fillRect/>
          </a:stretch>
        </p:blipFill>
        <p:spPr>
          <a:xfrm>
            <a:off x="6096000" y="0"/>
            <a:ext cx="5958879" cy="6858000"/>
          </a:xfrm>
          <a:prstGeom prst="rect">
            <a:avLst/>
          </a:prstGeom>
        </p:spPr>
      </p:pic>
    </p:spTree>
    <p:extLst>
      <p:ext uri="{BB962C8B-B14F-4D97-AF65-F5344CB8AC3E}">
        <p14:creationId xmlns:p14="http://schemas.microsoft.com/office/powerpoint/2010/main" val="374808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11804" r="5596"/>
          <a:stretch/>
        </p:blipFill>
        <p:spPr>
          <a:xfrm>
            <a:off x="4092315" y="10"/>
            <a:ext cx="8099685" cy="6857990"/>
          </a:xfrm>
          <a:prstGeom prst="rect">
            <a:avLst/>
          </a:prstGeom>
          <a:effectLst/>
        </p:spPr>
      </p:pic>
      <p:sp>
        <p:nvSpPr>
          <p:cNvPr id="2" name="Title 1"/>
          <p:cNvSpPr>
            <a:spLocks noGrp="1"/>
          </p:cNvSpPr>
          <p:nvPr>
            <p:ph type="title"/>
          </p:nvPr>
        </p:nvSpPr>
        <p:spPr>
          <a:xfrm>
            <a:off x="245985" y="2825482"/>
            <a:ext cx="3651467" cy="1676603"/>
          </a:xfrm>
        </p:spPr>
        <p:txBody>
          <a:bodyPr>
            <a:noAutofit/>
          </a:bodyPr>
          <a:lstStyle/>
          <a:p>
            <a:br>
              <a:rPr lang="en-US" sz="4000" dirty="0"/>
            </a:br>
            <a:r>
              <a:rPr lang="en-US" sz="4000" dirty="0"/>
              <a:t>Sharpen our understanding of the pre-primary system and all its parts </a:t>
            </a:r>
            <a:br>
              <a:rPr lang="en-US" sz="4000" dirty="0"/>
            </a:br>
            <a:br>
              <a:rPr lang="en-US" sz="4000" dirty="0"/>
            </a:br>
            <a:br>
              <a:rPr lang="en-US" sz="4000" dirty="0"/>
            </a:br>
            <a:endParaRPr lang="en-US" sz="4000" dirty="0"/>
          </a:p>
        </p:txBody>
      </p:sp>
    </p:spTree>
    <p:extLst>
      <p:ext uri="{BB962C8B-B14F-4D97-AF65-F5344CB8AC3E}">
        <p14:creationId xmlns:p14="http://schemas.microsoft.com/office/powerpoint/2010/main" val="379642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A3DE60-10B2-4A93-8AF4-53BC5DF8C7C3}"/>
              </a:ext>
            </a:extLst>
          </p:cNvPr>
          <p:cNvPicPr>
            <a:picLocks noChangeAspect="1"/>
          </p:cNvPicPr>
          <p:nvPr/>
        </p:nvPicPr>
        <p:blipFill>
          <a:blip r:embed="rId3"/>
          <a:stretch>
            <a:fillRect/>
          </a:stretch>
        </p:blipFill>
        <p:spPr>
          <a:xfrm>
            <a:off x="2506980" y="0"/>
            <a:ext cx="7178040" cy="6858000"/>
          </a:xfrm>
          <a:prstGeom prst="rect">
            <a:avLst/>
          </a:prstGeom>
        </p:spPr>
      </p:pic>
    </p:spTree>
    <p:extLst>
      <p:ext uri="{BB962C8B-B14F-4D97-AF65-F5344CB8AC3E}">
        <p14:creationId xmlns:p14="http://schemas.microsoft.com/office/powerpoint/2010/main" val="200531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98720"/>
            <a:ext cx="12192000" cy="1859280"/>
          </a:xfrm>
          <a:noFill/>
        </p:spPr>
        <p:txBody>
          <a:bodyPr anchor="ctr">
            <a:normAutofit/>
          </a:bodyPr>
          <a:lstStyle/>
          <a:p>
            <a:r>
              <a:rPr lang="en-GB" sz="3600" b="1" dirty="0"/>
              <a:t>[Title of the workshop]</a:t>
            </a:r>
            <a:endParaRPr lang="en-US" sz="3600" dirty="0"/>
          </a:p>
          <a:p>
            <a:r>
              <a:rPr lang="en-IN" b="1" dirty="0"/>
              <a:t>Pre-primary </a:t>
            </a:r>
            <a:r>
              <a:rPr lang="en-IN" b="1" dirty="0" err="1"/>
              <a:t>Subector</a:t>
            </a:r>
            <a:r>
              <a:rPr lang="en-IN" b="1" dirty="0"/>
              <a:t> Analysis Workshop</a:t>
            </a:r>
          </a:p>
          <a:p>
            <a:r>
              <a:rPr lang="en-IN" b="1" dirty="0"/>
              <a:t>[Location], [Dates]</a:t>
            </a:r>
          </a:p>
        </p:txBody>
      </p:sp>
    </p:spTree>
    <p:extLst>
      <p:ext uri="{BB962C8B-B14F-4D97-AF65-F5344CB8AC3E}">
        <p14:creationId xmlns:p14="http://schemas.microsoft.com/office/powerpoint/2010/main" val="182354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20</a:t>
            </a:fld>
            <a:endParaRPr lang="en-IN">
              <a:solidFill>
                <a:prstClr val="black">
                  <a:tint val="75000"/>
                </a:prstClr>
              </a:solidFill>
            </a:endParaRPr>
          </a:p>
        </p:txBody>
      </p:sp>
      <p:sp>
        <p:nvSpPr>
          <p:cNvPr id="11" name="Title 1"/>
          <p:cNvSpPr txBox="1">
            <a:spLocks/>
          </p:cNvSpPr>
          <p:nvPr/>
        </p:nvSpPr>
        <p:spPr>
          <a:xfrm>
            <a:off x="1403131" y="189456"/>
            <a:ext cx="9790385"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prstClr val="black"/>
                </a:solidFill>
              </a:rPr>
              <a:t>Core Function 1:  </a:t>
            </a:r>
          </a:p>
          <a:p>
            <a:pPr algn="ctr"/>
            <a:r>
              <a:rPr lang="en-CA" b="1" dirty="0">
                <a:solidFill>
                  <a:prstClr val="black"/>
                </a:solidFill>
              </a:rPr>
              <a:t>Planning and budgeting</a:t>
            </a:r>
            <a:endParaRPr lang="en-US" b="1" dirty="0">
              <a:solidFill>
                <a:prstClr val="black"/>
              </a:solidFill>
            </a:endParaRPr>
          </a:p>
        </p:txBody>
      </p:sp>
      <p:sp>
        <p:nvSpPr>
          <p:cNvPr id="12" name="Rectangle 11"/>
          <p:cNvSpPr/>
          <p:nvPr/>
        </p:nvSpPr>
        <p:spPr>
          <a:xfrm>
            <a:off x="125262" y="1317898"/>
            <a:ext cx="11947328" cy="1969770"/>
          </a:xfrm>
          <a:prstGeom prst="rect">
            <a:avLst/>
          </a:prstGeom>
        </p:spPr>
        <p:txBody>
          <a:bodyPr wrap="square">
            <a:spAutoFit/>
          </a:bodyPr>
          <a:lstStyle/>
          <a:p>
            <a:r>
              <a:rPr lang="en-GB" b="1" i="1" dirty="0">
                <a:solidFill>
                  <a:srgbClr val="FF0000"/>
                </a:solidFill>
              </a:rPr>
              <a:t>The purpose of this core function is to develop strong and responsive subsector plans, across levels of government, for equitable provision of quality pre-primary education, making efficient use of available financial, human and physical resources.</a:t>
            </a:r>
            <a:endParaRPr lang="en-US" sz="2400" b="1" i="1" dirty="0">
              <a:solidFill>
                <a:srgbClr val="FF0000"/>
              </a:solidFill>
            </a:endParaRPr>
          </a:p>
          <a:p>
            <a:endParaRPr lang="en-US" sz="2400" b="1" i="1" dirty="0">
              <a:solidFill>
                <a:srgbClr val="FF0000"/>
              </a:solidFill>
            </a:endParaRPr>
          </a:p>
          <a:p>
            <a:endParaRPr lang="en-US" sz="4400" dirty="0">
              <a:solidFill>
                <a:srgbClr val="FF0000"/>
              </a:solidFill>
            </a:endParaRPr>
          </a:p>
        </p:txBody>
      </p:sp>
      <p:pic>
        <p:nvPicPr>
          <p:cNvPr id="6" name="Picture 5">
            <a:extLst>
              <a:ext uri="{FF2B5EF4-FFF2-40B4-BE49-F238E27FC236}">
                <a16:creationId xmlns:a16="http://schemas.microsoft.com/office/drawing/2014/main" id="{FF298311-92D6-4C20-8B13-ADA30A87623A}"/>
              </a:ext>
            </a:extLst>
          </p:cNvPr>
          <p:cNvPicPr>
            <a:picLocks noChangeAspect="1"/>
          </p:cNvPicPr>
          <p:nvPr/>
        </p:nvPicPr>
        <p:blipFill>
          <a:blip r:embed="rId3"/>
          <a:stretch>
            <a:fillRect/>
          </a:stretch>
        </p:blipFill>
        <p:spPr>
          <a:xfrm>
            <a:off x="535174" y="2561013"/>
            <a:ext cx="3838352" cy="3970502"/>
          </a:xfrm>
          <a:prstGeom prst="rect">
            <a:avLst/>
          </a:prstGeom>
        </p:spPr>
      </p:pic>
      <p:pic>
        <p:nvPicPr>
          <p:cNvPr id="7" name="Picture 6">
            <a:extLst>
              <a:ext uri="{FF2B5EF4-FFF2-40B4-BE49-F238E27FC236}">
                <a16:creationId xmlns:a16="http://schemas.microsoft.com/office/drawing/2014/main" id="{16F2B76A-BC79-4232-9012-82023C2ECDD3}"/>
              </a:ext>
            </a:extLst>
          </p:cNvPr>
          <p:cNvPicPr>
            <a:picLocks noChangeAspect="1"/>
          </p:cNvPicPr>
          <p:nvPr/>
        </p:nvPicPr>
        <p:blipFill>
          <a:blip r:embed="rId4"/>
          <a:stretch>
            <a:fillRect/>
          </a:stretch>
        </p:blipFill>
        <p:spPr>
          <a:xfrm>
            <a:off x="5962135" y="2111822"/>
            <a:ext cx="4539325" cy="4609653"/>
          </a:xfrm>
          <a:prstGeom prst="rect">
            <a:avLst/>
          </a:prstGeom>
        </p:spPr>
      </p:pic>
    </p:spTree>
    <p:extLst>
      <p:ext uri="{BB962C8B-B14F-4D97-AF65-F5344CB8AC3E}">
        <p14:creationId xmlns:p14="http://schemas.microsoft.com/office/powerpoint/2010/main" val="21530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21</a:t>
            </a:fld>
            <a:endParaRPr lang="en-IN">
              <a:solidFill>
                <a:prstClr val="black">
                  <a:tint val="75000"/>
                </a:prstClr>
              </a:solidFill>
            </a:endParaRPr>
          </a:p>
        </p:txBody>
      </p:sp>
      <p:sp>
        <p:nvSpPr>
          <p:cNvPr id="11" name="Title 1"/>
          <p:cNvSpPr txBox="1">
            <a:spLocks/>
          </p:cNvSpPr>
          <p:nvPr/>
        </p:nvSpPr>
        <p:spPr>
          <a:xfrm>
            <a:off x="1182414" y="189456"/>
            <a:ext cx="9173876"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prstClr val="black"/>
                </a:solidFill>
              </a:rPr>
              <a:t>Core Function 2: Curriculum development and implementation</a:t>
            </a:r>
            <a:endParaRPr lang="en-US" b="1" dirty="0">
              <a:solidFill>
                <a:prstClr val="black"/>
              </a:solidFill>
            </a:endParaRPr>
          </a:p>
        </p:txBody>
      </p:sp>
      <p:sp>
        <p:nvSpPr>
          <p:cNvPr id="12" name="Rectangle 11"/>
          <p:cNvSpPr/>
          <p:nvPr/>
        </p:nvSpPr>
        <p:spPr>
          <a:xfrm>
            <a:off x="108038" y="1376096"/>
            <a:ext cx="11894776" cy="646331"/>
          </a:xfrm>
          <a:prstGeom prst="rect">
            <a:avLst/>
          </a:prstGeom>
        </p:spPr>
        <p:txBody>
          <a:bodyPr wrap="square">
            <a:spAutoFit/>
          </a:bodyPr>
          <a:lstStyle/>
          <a:p>
            <a:r>
              <a:rPr lang="en-GB" b="1" i="1" dirty="0">
                <a:solidFill>
                  <a:srgbClr val="FF0000"/>
                </a:solidFill>
              </a:rPr>
              <a:t>The purpose of this core function is to ensure that children across early learning settings benefit from a developmentally appropriate curriculum and have access to learning and play materials that stimulate their development.</a:t>
            </a:r>
            <a:endParaRPr lang="en-US" sz="2400" b="1" i="1" dirty="0">
              <a:solidFill>
                <a:srgbClr val="FF0000"/>
              </a:solidFill>
            </a:endParaRPr>
          </a:p>
        </p:txBody>
      </p:sp>
      <p:pic>
        <p:nvPicPr>
          <p:cNvPr id="2" name="Picture 1">
            <a:extLst>
              <a:ext uri="{FF2B5EF4-FFF2-40B4-BE49-F238E27FC236}">
                <a16:creationId xmlns:a16="http://schemas.microsoft.com/office/drawing/2014/main" id="{74039303-357A-4FF9-8BDF-3337AE906DEC}"/>
              </a:ext>
            </a:extLst>
          </p:cNvPr>
          <p:cNvPicPr>
            <a:picLocks noChangeAspect="1"/>
          </p:cNvPicPr>
          <p:nvPr/>
        </p:nvPicPr>
        <p:blipFill>
          <a:blip r:embed="rId3"/>
          <a:stretch>
            <a:fillRect/>
          </a:stretch>
        </p:blipFill>
        <p:spPr>
          <a:xfrm>
            <a:off x="523956" y="2350268"/>
            <a:ext cx="4142312" cy="4255377"/>
          </a:xfrm>
          <a:prstGeom prst="rect">
            <a:avLst/>
          </a:prstGeom>
        </p:spPr>
      </p:pic>
      <p:pic>
        <p:nvPicPr>
          <p:cNvPr id="7" name="Picture 6">
            <a:extLst>
              <a:ext uri="{FF2B5EF4-FFF2-40B4-BE49-F238E27FC236}">
                <a16:creationId xmlns:a16="http://schemas.microsoft.com/office/drawing/2014/main" id="{59081AE1-DD06-4DDD-8D2E-2E5BBA1A9687}"/>
              </a:ext>
            </a:extLst>
          </p:cNvPr>
          <p:cNvPicPr>
            <a:picLocks noChangeAspect="1"/>
          </p:cNvPicPr>
          <p:nvPr/>
        </p:nvPicPr>
        <p:blipFill>
          <a:blip r:embed="rId4"/>
          <a:stretch>
            <a:fillRect/>
          </a:stretch>
        </p:blipFill>
        <p:spPr>
          <a:xfrm>
            <a:off x="6055426" y="2178764"/>
            <a:ext cx="4586938" cy="4542711"/>
          </a:xfrm>
          <a:prstGeom prst="rect">
            <a:avLst/>
          </a:prstGeom>
        </p:spPr>
      </p:pic>
    </p:spTree>
    <p:extLst>
      <p:ext uri="{BB962C8B-B14F-4D97-AF65-F5344CB8AC3E}">
        <p14:creationId xmlns:p14="http://schemas.microsoft.com/office/powerpoint/2010/main" val="258601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11" name="Title 1"/>
          <p:cNvSpPr txBox="1">
            <a:spLocks/>
          </p:cNvSpPr>
          <p:nvPr/>
        </p:nvSpPr>
        <p:spPr>
          <a:xfrm>
            <a:off x="1277006" y="189456"/>
            <a:ext cx="10179269"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prstClr val="black"/>
                </a:solidFill>
              </a:rPr>
              <a:t>Core Function 3: Workforce development</a:t>
            </a:r>
            <a:endParaRPr lang="en-US" b="1" dirty="0">
              <a:solidFill>
                <a:prstClr val="black"/>
              </a:solidFill>
            </a:endParaRPr>
          </a:p>
        </p:txBody>
      </p:sp>
      <p:sp>
        <p:nvSpPr>
          <p:cNvPr id="12" name="Rectangle 11"/>
          <p:cNvSpPr/>
          <p:nvPr/>
        </p:nvSpPr>
        <p:spPr>
          <a:xfrm>
            <a:off x="0" y="1080385"/>
            <a:ext cx="12220598" cy="1292662"/>
          </a:xfrm>
          <a:prstGeom prst="rect">
            <a:avLst/>
          </a:prstGeom>
        </p:spPr>
        <p:txBody>
          <a:bodyPr wrap="square">
            <a:spAutoFit/>
          </a:bodyPr>
          <a:lstStyle/>
          <a:p>
            <a:r>
              <a:rPr lang="en-GB" b="1" i="1" dirty="0">
                <a:solidFill>
                  <a:srgbClr val="FF0000"/>
                </a:solidFill>
              </a:rPr>
              <a:t>The purpose of this core function is to support the recruitment, development and retention of a sufficient number of pre-primary teachers and other key personnel into the subsector, ensuring that they have the essential competencies, training and support required to promote children’s positive development and early learning.</a:t>
            </a:r>
            <a:endParaRPr lang="en-US" sz="2400" b="1" i="1" dirty="0">
              <a:solidFill>
                <a:srgbClr val="FF0000"/>
              </a:solidFill>
            </a:endParaRPr>
          </a:p>
          <a:p>
            <a:endParaRPr lang="en-US" sz="2400" b="1" dirty="0">
              <a:solidFill>
                <a:srgbClr val="FF0000"/>
              </a:solidFill>
            </a:endParaRPr>
          </a:p>
        </p:txBody>
      </p:sp>
      <p:pic>
        <p:nvPicPr>
          <p:cNvPr id="5" name="Picture 4">
            <a:extLst>
              <a:ext uri="{FF2B5EF4-FFF2-40B4-BE49-F238E27FC236}">
                <a16:creationId xmlns:a16="http://schemas.microsoft.com/office/drawing/2014/main" id="{31AEC1AA-42C8-413C-BEAA-9719E9EFC027}"/>
              </a:ext>
            </a:extLst>
          </p:cNvPr>
          <p:cNvPicPr>
            <a:picLocks noChangeAspect="1"/>
          </p:cNvPicPr>
          <p:nvPr/>
        </p:nvPicPr>
        <p:blipFill>
          <a:blip r:embed="rId3"/>
          <a:stretch>
            <a:fillRect/>
          </a:stretch>
        </p:blipFill>
        <p:spPr>
          <a:xfrm>
            <a:off x="539783" y="2322021"/>
            <a:ext cx="4276258" cy="4034329"/>
          </a:xfrm>
          <a:prstGeom prst="rect">
            <a:avLst/>
          </a:prstGeom>
        </p:spPr>
      </p:pic>
      <p:pic>
        <p:nvPicPr>
          <p:cNvPr id="6" name="Picture 5">
            <a:extLst>
              <a:ext uri="{FF2B5EF4-FFF2-40B4-BE49-F238E27FC236}">
                <a16:creationId xmlns:a16="http://schemas.microsoft.com/office/drawing/2014/main" id="{2A9C77C1-6B68-464F-B245-4834F8BC5768}"/>
              </a:ext>
            </a:extLst>
          </p:cNvPr>
          <p:cNvPicPr>
            <a:picLocks noChangeAspect="1"/>
          </p:cNvPicPr>
          <p:nvPr/>
        </p:nvPicPr>
        <p:blipFill>
          <a:blip r:embed="rId4"/>
          <a:stretch>
            <a:fillRect/>
          </a:stretch>
        </p:blipFill>
        <p:spPr>
          <a:xfrm>
            <a:off x="6263868" y="2137592"/>
            <a:ext cx="4561500" cy="4574367"/>
          </a:xfrm>
          <a:prstGeom prst="rect">
            <a:avLst/>
          </a:prstGeom>
        </p:spPr>
      </p:pic>
    </p:spTree>
    <p:extLst>
      <p:ext uri="{BB962C8B-B14F-4D97-AF65-F5344CB8AC3E}">
        <p14:creationId xmlns:p14="http://schemas.microsoft.com/office/powerpoint/2010/main" val="12213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10" y="-53298"/>
            <a:ext cx="10515600" cy="1325563"/>
          </a:xfrm>
        </p:spPr>
        <p:txBody>
          <a:bodyPr>
            <a:noAutofit/>
          </a:bodyPr>
          <a:lstStyle/>
          <a:p>
            <a:pPr algn="ctr"/>
            <a:r>
              <a:rPr lang="en-US" sz="4000" b="1" dirty="0"/>
              <a:t>Core Function 4:</a:t>
            </a:r>
            <a:br>
              <a:rPr lang="en-US" sz="4000" b="1" dirty="0"/>
            </a:br>
            <a:r>
              <a:rPr lang="en-US" sz="4000" b="1" dirty="0"/>
              <a:t>Family and community engagement</a:t>
            </a:r>
          </a:p>
        </p:txBody>
      </p:sp>
      <p:sp>
        <p:nvSpPr>
          <p:cNvPr id="10" name="Rectangle 9"/>
          <p:cNvSpPr/>
          <p:nvPr/>
        </p:nvSpPr>
        <p:spPr>
          <a:xfrm>
            <a:off x="152888" y="1272265"/>
            <a:ext cx="12220598" cy="646331"/>
          </a:xfrm>
          <a:prstGeom prst="rect">
            <a:avLst/>
          </a:prstGeom>
        </p:spPr>
        <p:txBody>
          <a:bodyPr wrap="square">
            <a:spAutoFit/>
          </a:bodyPr>
          <a:lstStyle/>
          <a:p>
            <a:r>
              <a:rPr lang="en-GB" b="1" i="1" dirty="0">
                <a:solidFill>
                  <a:srgbClr val="FF0000"/>
                </a:solidFill>
              </a:rPr>
              <a:t>The purpose of this core function is to ensure that families and communities are active participants and partners in supporting children’s learning and development across early learning settings.</a:t>
            </a:r>
            <a:endParaRPr lang="en-US" sz="2400" b="1" dirty="0">
              <a:solidFill>
                <a:srgbClr val="FF0000"/>
              </a:solidFill>
            </a:endParaRPr>
          </a:p>
        </p:txBody>
      </p:sp>
      <p:pic>
        <p:nvPicPr>
          <p:cNvPr id="3" name="Picture 2">
            <a:extLst>
              <a:ext uri="{FF2B5EF4-FFF2-40B4-BE49-F238E27FC236}">
                <a16:creationId xmlns:a16="http://schemas.microsoft.com/office/drawing/2014/main" id="{94738EF1-A459-46AC-A071-886FF8915EFD}"/>
              </a:ext>
            </a:extLst>
          </p:cNvPr>
          <p:cNvPicPr>
            <a:picLocks noChangeAspect="1"/>
          </p:cNvPicPr>
          <p:nvPr/>
        </p:nvPicPr>
        <p:blipFill>
          <a:blip r:embed="rId3"/>
          <a:stretch>
            <a:fillRect/>
          </a:stretch>
        </p:blipFill>
        <p:spPr>
          <a:xfrm>
            <a:off x="470922" y="2217983"/>
            <a:ext cx="3876254" cy="4138367"/>
          </a:xfrm>
          <a:prstGeom prst="rect">
            <a:avLst/>
          </a:prstGeom>
        </p:spPr>
      </p:pic>
      <p:pic>
        <p:nvPicPr>
          <p:cNvPr id="5" name="Picture 4">
            <a:extLst>
              <a:ext uri="{FF2B5EF4-FFF2-40B4-BE49-F238E27FC236}">
                <a16:creationId xmlns:a16="http://schemas.microsoft.com/office/drawing/2014/main" id="{4A4D23BA-992D-4AB4-9312-1B00230E9ADA}"/>
              </a:ext>
            </a:extLst>
          </p:cNvPr>
          <p:cNvPicPr>
            <a:picLocks noChangeAspect="1"/>
          </p:cNvPicPr>
          <p:nvPr/>
        </p:nvPicPr>
        <p:blipFill>
          <a:blip r:embed="rId4"/>
          <a:stretch>
            <a:fillRect/>
          </a:stretch>
        </p:blipFill>
        <p:spPr>
          <a:xfrm>
            <a:off x="6096000" y="2162976"/>
            <a:ext cx="4558499" cy="4558499"/>
          </a:xfrm>
          <a:prstGeom prst="rect">
            <a:avLst/>
          </a:prstGeom>
        </p:spPr>
      </p:pic>
    </p:spTree>
    <p:extLst>
      <p:ext uri="{BB962C8B-B14F-4D97-AF65-F5344CB8AC3E}">
        <p14:creationId xmlns:p14="http://schemas.microsoft.com/office/powerpoint/2010/main" val="281635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8" y="0"/>
            <a:ext cx="11571889" cy="1182959"/>
          </a:xfrm>
        </p:spPr>
        <p:txBody>
          <a:bodyPr>
            <a:normAutofit/>
          </a:bodyPr>
          <a:lstStyle/>
          <a:p>
            <a:pPr algn="ctr"/>
            <a:r>
              <a:rPr lang="en-US" sz="4000" b="1" dirty="0"/>
              <a:t>Core Function 5: </a:t>
            </a:r>
            <a:r>
              <a:rPr lang="en-CA" sz="4000" b="1" dirty="0"/>
              <a:t>Quality Assurance </a:t>
            </a:r>
            <a:endParaRPr lang="en-US" sz="4000" b="1" dirty="0"/>
          </a:p>
        </p:txBody>
      </p:sp>
      <p:sp>
        <p:nvSpPr>
          <p:cNvPr id="3" name="Content Placeholder 2"/>
          <p:cNvSpPr>
            <a:spLocks noGrp="1"/>
          </p:cNvSpPr>
          <p:nvPr>
            <p:ph idx="1"/>
          </p:nvPr>
        </p:nvSpPr>
        <p:spPr>
          <a:xfrm>
            <a:off x="273268" y="1182959"/>
            <a:ext cx="11645463" cy="923153"/>
          </a:xfrm>
        </p:spPr>
        <p:txBody>
          <a:bodyPr>
            <a:normAutofit/>
          </a:bodyPr>
          <a:lstStyle/>
          <a:p>
            <a:pPr marL="0" indent="0">
              <a:buNone/>
            </a:pPr>
            <a:r>
              <a:rPr lang="en-GB" sz="1800" b="1" i="1" dirty="0">
                <a:solidFill>
                  <a:srgbClr val="FF0000"/>
                </a:solidFill>
              </a:rPr>
              <a:t>The purpose of this core function is to ensure that a coherent framework for monitoring and quality assurance of pre-primary education is in place and that quality monitoring is used to support continuing improvements in both policy and practice.</a:t>
            </a:r>
            <a:endParaRPr lang="en-US" sz="1800" b="1" dirty="0">
              <a:solidFill>
                <a:srgbClr val="FF0000"/>
              </a:solidFill>
            </a:endParaRPr>
          </a:p>
          <a:p>
            <a:pPr marL="0" indent="0" algn="ctr">
              <a:buNone/>
            </a:pPr>
            <a:endParaRPr lang="en-US" dirty="0"/>
          </a:p>
        </p:txBody>
      </p:sp>
      <p:pic>
        <p:nvPicPr>
          <p:cNvPr id="5" name="Picture 4">
            <a:extLst>
              <a:ext uri="{FF2B5EF4-FFF2-40B4-BE49-F238E27FC236}">
                <a16:creationId xmlns:a16="http://schemas.microsoft.com/office/drawing/2014/main" id="{78E00E2F-DCFD-427C-964E-E301EE48504B}"/>
              </a:ext>
            </a:extLst>
          </p:cNvPr>
          <p:cNvPicPr>
            <a:picLocks noChangeAspect="1"/>
          </p:cNvPicPr>
          <p:nvPr/>
        </p:nvPicPr>
        <p:blipFill>
          <a:blip r:embed="rId3"/>
          <a:stretch>
            <a:fillRect/>
          </a:stretch>
        </p:blipFill>
        <p:spPr>
          <a:xfrm>
            <a:off x="273268" y="2304750"/>
            <a:ext cx="4318487" cy="4132034"/>
          </a:xfrm>
          <a:prstGeom prst="rect">
            <a:avLst/>
          </a:prstGeom>
        </p:spPr>
      </p:pic>
      <p:pic>
        <p:nvPicPr>
          <p:cNvPr id="6" name="Picture 5">
            <a:extLst>
              <a:ext uri="{FF2B5EF4-FFF2-40B4-BE49-F238E27FC236}">
                <a16:creationId xmlns:a16="http://schemas.microsoft.com/office/drawing/2014/main" id="{A82E8AB0-EFC5-47FB-A328-5139A3041F5E}"/>
              </a:ext>
            </a:extLst>
          </p:cNvPr>
          <p:cNvPicPr>
            <a:picLocks noChangeAspect="1"/>
          </p:cNvPicPr>
          <p:nvPr/>
        </p:nvPicPr>
        <p:blipFill>
          <a:blip r:embed="rId4"/>
          <a:stretch>
            <a:fillRect/>
          </a:stretch>
        </p:blipFill>
        <p:spPr>
          <a:xfrm>
            <a:off x="5749394" y="1908293"/>
            <a:ext cx="4952271" cy="4924948"/>
          </a:xfrm>
          <a:prstGeom prst="rect">
            <a:avLst/>
          </a:prstGeom>
        </p:spPr>
      </p:pic>
    </p:spTree>
    <p:extLst>
      <p:ext uri="{BB962C8B-B14F-4D97-AF65-F5344CB8AC3E}">
        <p14:creationId xmlns:p14="http://schemas.microsoft.com/office/powerpoint/2010/main" val="149211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3D420-0E1C-4607-A9B0-54FDE4BF060D}"/>
              </a:ext>
            </a:extLst>
          </p:cNvPr>
          <p:cNvPicPr>
            <a:picLocks noChangeAspect="1"/>
          </p:cNvPicPr>
          <p:nvPr/>
        </p:nvPicPr>
        <p:blipFill>
          <a:blip r:embed="rId3"/>
          <a:stretch>
            <a:fillRect/>
          </a:stretch>
        </p:blipFill>
        <p:spPr>
          <a:xfrm>
            <a:off x="3062800" y="0"/>
            <a:ext cx="6066400" cy="6858000"/>
          </a:xfrm>
          <a:prstGeom prst="rect">
            <a:avLst/>
          </a:prstGeom>
        </p:spPr>
      </p:pic>
    </p:spTree>
    <p:extLst>
      <p:ext uri="{BB962C8B-B14F-4D97-AF65-F5344CB8AC3E}">
        <p14:creationId xmlns:p14="http://schemas.microsoft.com/office/powerpoint/2010/main" val="125527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a:solidFill>
                  <a:srgbClr val="FFFFFF"/>
                </a:solidFill>
                <a:latin typeface="+mj-lt"/>
                <a:ea typeface="+mj-ea"/>
                <a:cs typeface="+mj-cs"/>
              </a:rPr>
              <a:t>Applying the CF in the context of Education Sector Planning </a:t>
            </a:r>
            <a:endParaRPr lang="en-US" sz="2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6BF0A48C-6363-4819-AFE7-4AA06E5F66FC}"/>
              </a:ext>
            </a:extLst>
          </p:cNvPr>
          <p:cNvPicPr>
            <a:picLocks noGrp="1" noChangeAspect="1"/>
          </p:cNvPicPr>
          <p:nvPr>
            <p:ph idx="1"/>
          </p:nvPr>
        </p:nvPicPr>
        <p:blipFill>
          <a:blip r:embed="rId3"/>
          <a:stretch>
            <a:fillRect/>
          </a:stretch>
        </p:blipFill>
        <p:spPr>
          <a:xfrm>
            <a:off x="4657355" y="142007"/>
            <a:ext cx="6739652" cy="6573986"/>
          </a:xfrm>
          <a:prstGeom prst="rect">
            <a:avLst/>
          </a:prstGeom>
        </p:spPr>
      </p:pic>
    </p:spTree>
    <p:extLst>
      <p:ext uri="{BB962C8B-B14F-4D97-AF65-F5344CB8AC3E}">
        <p14:creationId xmlns:p14="http://schemas.microsoft.com/office/powerpoint/2010/main" val="275138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094" y="5217071"/>
            <a:ext cx="9528328" cy="1569660"/>
          </a:xfrm>
          <a:prstGeom prst="rect">
            <a:avLst/>
          </a:prstGeom>
        </p:spPr>
        <p:txBody>
          <a:bodyPr wrap="square">
            <a:spAutoFit/>
          </a:bodyPr>
          <a:lstStyle/>
          <a:p>
            <a:pPr algn="ctr"/>
            <a:r>
              <a:rPr lang="en-US" sz="2400" dirty="0">
                <a:solidFill>
                  <a:prstClr val="black"/>
                </a:solidFill>
              </a:rPr>
              <a:t>In reality, all Core Functions are closely connected and</a:t>
            </a:r>
          </a:p>
          <a:p>
            <a:pPr algn="ctr"/>
            <a:r>
              <a:rPr lang="en-US" sz="2400" dirty="0">
                <a:solidFill>
                  <a:prstClr val="black"/>
                </a:solidFill>
              </a:rPr>
              <a:t>influence one another.</a:t>
            </a:r>
          </a:p>
          <a:p>
            <a:pPr algn="ctr"/>
            <a:r>
              <a:rPr lang="en-US" sz="2400" dirty="0">
                <a:solidFill>
                  <a:prstClr val="black"/>
                </a:solidFill>
              </a:rPr>
              <a:t> </a:t>
            </a:r>
            <a:r>
              <a:rPr lang="en-US" sz="2400" dirty="0">
                <a:solidFill>
                  <a:prstClr val="black"/>
                </a:solidFill>
                <a:sym typeface="Wingdings"/>
              </a:rPr>
              <a:t> </a:t>
            </a:r>
            <a:r>
              <a:rPr lang="en-US" sz="2400" b="1" dirty="0">
                <a:solidFill>
                  <a:prstClr val="black"/>
                </a:solidFill>
                <a:sym typeface="Wingdings"/>
              </a:rPr>
              <a:t>coherence, consistency, and coordination across all Core Functions</a:t>
            </a:r>
            <a:r>
              <a:rPr lang="en-US" sz="2400" dirty="0">
                <a:solidFill>
                  <a:prstClr val="black"/>
                </a:solidFill>
                <a:sym typeface="Wingdings"/>
              </a:rPr>
              <a:t> </a:t>
            </a:r>
            <a:r>
              <a:rPr lang="en-US" sz="2400" b="1" dirty="0">
                <a:solidFill>
                  <a:prstClr val="black"/>
                </a:solidFill>
                <a:sym typeface="Wingdings"/>
              </a:rPr>
              <a:t>is crucially important</a:t>
            </a:r>
          </a:p>
        </p:txBody>
      </p:sp>
      <p:sp>
        <p:nvSpPr>
          <p:cNvPr id="6" name="TextBox 5"/>
          <p:cNvSpPr txBox="1"/>
          <p:nvPr/>
        </p:nvSpPr>
        <p:spPr>
          <a:xfrm>
            <a:off x="381855" y="42221"/>
            <a:ext cx="11581312" cy="1908215"/>
          </a:xfrm>
          <a:prstGeom prst="rect">
            <a:avLst/>
          </a:prstGeom>
          <a:noFill/>
        </p:spPr>
        <p:txBody>
          <a:bodyPr wrap="none" rtlCol="0">
            <a:spAutoFit/>
          </a:bodyPr>
          <a:lstStyle/>
          <a:p>
            <a:pPr algn="ctr"/>
            <a:r>
              <a:rPr lang="en-US" sz="4000" dirty="0">
                <a:solidFill>
                  <a:schemeClr val="accent1"/>
                </a:solidFill>
              </a:rPr>
              <a:t>Connecting Across Core Functions</a:t>
            </a:r>
          </a:p>
          <a:p>
            <a:pPr algn="ctr"/>
            <a:endParaRPr lang="en-US" sz="2600" dirty="0"/>
          </a:p>
          <a:p>
            <a:r>
              <a:rPr lang="en-US" sz="2600" dirty="0">
                <a:solidFill>
                  <a:srgbClr val="FF0000"/>
                </a:solidFill>
              </a:rPr>
              <a:t>The Problem: </a:t>
            </a:r>
            <a:r>
              <a:rPr lang="en-US" sz="2600" dirty="0"/>
              <a:t>Different Core Functions often sit in different parts of the government </a:t>
            </a:r>
          </a:p>
          <a:p>
            <a:r>
              <a:rPr lang="en-US" sz="2600" dirty="0"/>
              <a:t>and therefore may lack coherence.  </a:t>
            </a:r>
          </a:p>
        </p:txBody>
      </p:sp>
      <p:pic>
        <p:nvPicPr>
          <p:cNvPr id="7" name="Picture 6">
            <a:extLst>
              <a:ext uri="{FF2B5EF4-FFF2-40B4-BE49-F238E27FC236}">
                <a16:creationId xmlns:a16="http://schemas.microsoft.com/office/drawing/2014/main" id="{844B5447-1C40-4D4A-AE11-119909DA164E}"/>
              </a:ext>
            </a:extLst>
          </p:cNvPr>
          <p:cNvPicPr>
            <a:picLocks noChangeAspect="1"/>
          </p:cNvPicPr>
          <p:nvPr/>
        </p:nvPicPr>
        <p:blipFill>
          <a:blip r:embed="rId3"/>
          <a:stretch>
            <a:fillRect/>
          </a:stretch>
        </p:blipFill>
        <p:spPr>
          <a:xfrm>
            <a:off x="1293094" y="1858859"/>
            <a:ext cx="3250626" cy="3360593"/>
          </a:xfrm>
          <a:prstGeom prst="rect">
            <a:avLst/>
          </a:prstGeom>
        </p:spPr>
      </p:pic>
      <p:pic>
        <p:nvPicPr>
          <p:cNvPr id="9" name="Picture 8">
            <a:extLst>
              <a:ext uri="{FF2B5EF4-FFF2-40B4-BE49-F238E27FC236}">
                <a16:creationId xmlns:a16="http://schemas.microsoft.com/office/drawing/2014/main" id="{2CE03B55-0857-4335-9B91-CB0099CF9676}"/>
              </a:ext>
            </a:extLst>
          </p:cNvPr>
          <p:cNvPicPr>
            <a:picLocks noChangeAspect="1"/>
          </p:cNvPicPr>
          <p:nvPr/>
        </p:nvPicPr>
        <p:blipFill>
          <a:blip r:embed="rId4"/>
          <a:stretch>
            <a:fillRect/>
          </a:stretch>
        </p:blipFill>
        <p:spPr>
          <a:xfrm>
            <a:off x="7525733" y="2120137"/>
            <a:ext cx="2920491" cy="2930775"/>
          </a:xfrm>
          <a:prstGeom prst="rect">
            <a:avLst/>
          </a:prstGeom>
        </p:spPr>
      </p:pic>
      <p:sp>
        <p:nvSpPr>
          <p:cNvPr id="3" name="TextBox 2"/>
          <p:cNvSpPr txBox="1"/>
          <p:nvPr/>
        </p:nvSpPr>
        <p:spPr>
          <a:xfrm>
            <a:off x="714703" y="3071126"/>
            <a:ext cx="11388177" cy="1261884"/>
          </a:xfrm>
          <a:prstGeom prst="rect">
            <a:avLst/>
          </a:prstGeom>
          <a:noFill/>
        </p:spPr>
        <p:txBody>
          <a:bodyPr wrap="square" rtlCol="0">
            <a:spAutoFit/>
          </a:bodyPr>
          <a:lstStyle/>
          <a:p>
            <a:r>
              <a:rPr lang="en-US" sz="7600" dirty="0"/>
              <a:t>2+2 does not always equal 4</a:t>
            </a:r>
          </a:p>
        </p:txBody>
      </p:sp>
    </p:spTree>
    <p:extLst>
      <p:ext uri="{BB962C8B-B14F-4D97-AF65-F5344CB8AC3E}">
        <p14:creationId xmlns:p14="http://schemas.microsoft.com/office/powerpoint/2010/main" val="14992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30" y="0"/>
            <a:ext cx="10515600" cy="1325563"/>
          </a:xfrm>
        </p:spPr>
        <p:txBody>
          <a:bodyPr>
            <a:normAutofit/>
          </a:bodyPr>
          <a:lstStyle/>
          <a:p>
            <a:pPr algn="ctr"/>
            <a:r>
              <a:rPr lang="en-US" b="1" dirty="0">
                <a:solidFill>
                  <a:srgbClr val="5B9BD5"/>
                </a:solidFill>
              </a:rPr>
              <a:t>Subsector-Building Principles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570" y="2244973"/>
            <a:ext cx="2669710" cy="1746966"/>
          </a:xfrm>
          <a:prstGeom prst="rect">
            <a:avLst/>
          </a:prstGeom>
        </p:spPr>
      </p:pic>
      <p:sp>
        <p:nvSpPr>
          <p:cNvPr id="8" name="TextBox 7"/>
          <p:cNvSpPr txBox="1"/>
          <p:nvPr/>
        </p:nvSpPr>
        <p:spPr>
          <a:xfrm>
            <a:off x="136851" y="894526"/>
            <a:ext cx="4331148" cy="1138773"/>
          </a:xfrm>
          <a:prstGeom prst="rect">
            <a:avLst/>
          </a:prstGeom>
          <a:noFill/>
        </p:spPr>
        <p:txBody>
          <a:bodyPr wrap="square" rtlCol="0">
            <a:spAutoFit/>
          </a:bodyPr>
          <a:lstStyle/>
          <a:p>
            <a:pPr algn="ctr"/>
            <a:r>
              <a:rPr lang="en-US" sz="3200" b="1" dirty="0"/>
              <a:t>Equity</a:t>
            </a:r>
          </a:p>
          <a:p>
            <a:pPr algn="ctr"/>
            <a:r>
              <a:rPr lang="en-GB" dirty="0"/>
              <a:t>Decisions about pre-primary services ensure fair access for all children</a:t>
            </a:r>
            <a:endParaRPr lang="en-US" sz="3200" b="1" dirty="0"/>
          </a:p>
        </p:txBody>
      </p:sp>
      <p:sp>
        <p:nvSpPr>
          <p:cNvPr id="9" name="TextBox 8"/>
          <p:cNvSpPr txBox="1"/>
          <p:nvPr/>
        </p:nvSpPr>
        <p:spPr>
          <a:xfrm>
            <a:off x="7359325" y="958371"/>
            <a:ext cx="4844526" cy="1415772"/>
          </a:xfrm>
          <a:prstGeom prst="rect">
            <a:avLst/>
          </a:prstGeom>
          <a:noFill/>
        </p:spPr>
        <p:txBody>
          <a:bodyPr wrap="square" rtlCol="0">
            <a:spAutoFit/>
          </a:bodyPr>
          <a:lstStyle/>
          <a:p>
            <a:pPr algn="ctr"/>
            <a:r>
              <a:rPr lang="en-US" sz="3200" b="1" dirty="0"/>
              <a:t>Efficiency</a:t>
            </a:r>
          </a:p>
          <a:p>
            <a:pPr algn="ctr"/>
            <a:r>
              <a:rPr lang="en-GB" dirty="0"/>
              <a:t>Thoughtful, evidence-based decisions consider how to create the greatest benefits within the available resources</a:t>
            </a:r>
            <a:endParaRPr lang="en-US" dirty="0"/>
          </a:p>
        </p:txBody>
      </p:sp>
      <p:pic>
        <p:nvPicPr>
          <p:cNvPr id="1026"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14291" y="2409169"/>
            <a:ext cx="1957274" cy="14185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6851" y="4118889"/>
            <a:ext cx="4912061" cy="1415772"/>
          </a:xfrm>
          <a:prstGeom prst="rect">
            <a:avLst/>
          </a:prstGeom>
          <a:noFill/>
        </p:spPr>
        <p:txBody>
          <a:bodyPr wrap="square" rtlCol="0">
            <a:spAutoFit/>
          </a:bodyPr>
          <a:lstStyle/>
          <a:p>
            <a:pPr algn="ctr"/>
            <a:r>
              <a:rPr lang="en-US" sz="3200" b="1" dirty="0"/>
              <a:t>Responsiveness</a:t>
            </a:r>
          </a:p>
          <a:p>
            <a:pPr algn="ctr"/>
            <a:r>
              <a:rPr lang="en-GB" dirty="0"/>
              <a:t>The design of pre-primary systems and services takes the likely changes in national and local contexts, cultures and needs into account</a:t>
            </a:r>
            <a:endParaRPr lang="en-US" b="1" dirty="0"/>
          </a:p>
        </p:txBody>
      </p:sp>
      <p:pic>
        <p:nvPicPr>
          <p:cNvPr id="1028" name="Picture 4"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3928" y="5081341"/>
            <a:ext cx="3302532" cy="1715769"/>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p:cNvSpPr/>
          <p:nvPr/>
        </p:nvSpPr>
        <p:spPr>
          <a:xfrm>
            <a:off x="2480824" y="5831910"/>
            <a:ext cx="1398525" cy="96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p:cNvSpPr/>
          <p:nvPr/>
        </p:nvSpPr>
        <p:spPr>
          <a:xfrm rot="10800000">
            <a:off x="903900" y="5831910"/>
            <a:ext cx="1398525" cy="96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59325" y="5060473"/>
            <a:ext cx="4912061" cy="1446550"/>
          </a:xfrm>
          <a:prstGeom prst="rect">
            <a:avLst/>
          </a:prstGeom>
          <a:noFill/>
        </p:spPr>
        <p:txBody>
          <a:bodyPr wrap="square" rtlCol="0">
            <a:spAutoFit/>
          </a:bodyPr>
          <a:lstStyle/>
          <a:p>
            <a:pPr algn="ctr"/>
            <a:r>
              <a:rPr lang="en-US" sz="3200" b="1" dirty="0"/>
              <a:t>Coordination </a:t>
            </a:r>
          </a:p>
          <a:p>
            <a:r>
              <a:rPr lang="en-GB" sz="1400" dirty="0"/>
              <a:t>The process reflects dynamic, ongoing interactions between sectors beyond education (health, nutrition, social welfare, child protection) as well as the pre-primary subsector and other education subsectors</a:t>
            </a:r>
            <a:endParaRPr lang="en-US" sz="1400" b="1" dirty="0"/>
          </a:p>
        </p:txBody>
      </p:sp>
      <p:sp>
        <p:nvSpPr>
          <p:cNvPr id="13" name="TextBox 12">
            <a:extLst>
              <a:ext uri="{FF2B5EF4-FFF2-40B4-BE49-F238E27FC236}">
                <a16:creationId xmlns:a16="http://schemas.microsoft.com/office/drawing/2014/main" id="{98294413-888F-4FA9-9575-AF517270CF02}"/>
              </a:ext>
            </a:extLst>
          </p:cNvPr>
          <p:cNvSpPr txBox="1"/>
          <p:nvPr/>
        </p:nvSpPr>
        <p:spPr>
          <a:xfrm>
            <a:off x="4106343" y="2351378"/>
            <a:ext cx="4844526" cy="2246769"/>
          </a:xfrm>
          <a:prstGeom prst="rect">
            <a:avLst/>
          </a:prstGeom>
          <a:noFill/>
        </p:spPr>
        <p:txBody>
          <a:bodyPr wrap="square" rtlCol="0">
            <a:spAutoFit/>
          </a:bodyPr>
          <a:lstStyle/>
          <a:p>
            <a:pPr algn="ctr"/>
            <a:r>
              <a:rPr lang="en-US" sz="3200" b="1" dirty="0"/>
              <a:t>Flexibility</a:t>
            </a:r>
          </a:p>
          <a:p>
            <a:pPr algn="ctr"/>
            <a:r>
              <a:rPr lang="en-GB" dirty="0"/>
              <a:t>Countries, contexts and cultures differ greatly, so the framework does not recommend a rigid sequence of steps that should be followed. Rather, it is meant to be adapted, added to or prioritized in ways that make sense in a specific context</a:t>
            </a:r>
            <a:endParaRPr lang="en-US" dirty="0"/>
          </a:p>
        </p:txBody>
      </p:sp>
    </p:spTree>
    <p:extLst>
      <p:ext uri="{BB962C8B-B14F-4D97-AF65-F5344CB8AC3E}">
        <p14:creationId xmlns:p14="http://schemas.microsoft.com/office/powerpoint/2010/main" val="157826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868"/>
          </a:xfrm>
        </p:spPr>
        <p:txBody>
          <a:bodyPr>
            <a:noAutofit/>
          </a:bodyPr>
          <a:lstStyle/>
          <a:p>
            <a:pPr algn="ctr"/>
            <a:r>
              <a:rPr lang="en-US" b="1" dirty="0">
                <a:solidFill>
                  <a:srgbClr val="5B9BD5"/>
                </a:solidFill>
              </a:rPr>
              <a:t>Subsector or System Levels</a:t>
            </a:r>
          </a:p>
        </p:txBody>
      </p:sp>
      <p:sp>
        <p:nvSpPr>
          <p:cNvPr id="3" name="Content Placeholder 2"/>
          <p:cNvSpPr>
            <a:spLocks noGrp="1"/>
          </p:cNvSpPr>
          <p:nvPr>
            <p:ph sz="half" idx="1"/>
          </p:nvPr>
        </p:nvSpPr>
        <p:spPr>
          <a:xfrm>
            <a:off x="838200" y="1033713"/>
            <a:ext cx="5410200" cy="5186855"/>
          </a:xfrm>
        </p:spPr>
        <p:txBody>
          <a:bodyPr>
            <a:normAutofit/>
          </a:bodyPr>
          <a:lstStyle/>
          <a:p>
            <a:pPr marL="457200" indent="-342900"/>
            <a:r>
              <a:rPr lang="en-IN" sz="2000" dirty="0"/>
              <a:t>A strong pre-primary sub-sector is only as strong as its district- or local-level structures, capacity etc.</a:t>
            </a:r>
          </a:p>
          <a:p>
            <a:pPr marL="457200" indent="-342900"/>
            <a:r>
              <a:rPr lang="en-IN" sz="2000" dirty="0"/>
              <a:t>To ensure effectiveness, there must be</a:t>
            </a:r>
            <a:r>
              <a:rPr lang="en-IN" sz="2000" b="1" dirty="0"/>
              <a:t> coordination and vertical alignment from national to local levels.</a:t>
            </a:r>
            <a:r>
              <a:rPr lang="en-US" sz="2000" dirty="0"/>
              <a:t> </a:t>
            </a:r>
          </a:p>
          <a:p>
            <a:pPr marL="114300" indent="0" algn="ctr">
              <a:buNone/>
            </a:pPr>
            <a:endParaRPr lang="en-US" b="1" dirty="0"/>
          </a:p>
          <a:p>
            <a:pPr marL="114300" indent="0" algn="ctr">
              <a:buNone/>
            </a:pPr>
            <a:endParaRPr lang="en-US" dirty="0"/>
          </a:p>
          <a:p>
            <a:pPr marL="114300" indent="0" algn="ctr">
              <a:buNone/>
            </a:pPr>
            <a:endParaRPr lang="en-US" dirty="0"/>
          </a:p>
          <a:p>
            <a:pPr marL="114300" indent="0" algn="ctr">
              <a:buNone/>
            </a:pPr>
            <a:endParaRPr lang="en-US" b="1" dirty="0"/>
          </a:p>
          <a:p>
            <a:pPr marL="114300" indent="0" algn="ctr">
              <a:buNone/>
            </a:pPr>
            <a:endParaRPr lang="en-US" dirty="0"/>
          </a:p>
          <a:p>
            <a:pPr marL="114300" indent="0" algn="ctr">
              <a:buNone/>
            </a:pPr>
            <a:endParaRPr lang="en-US" dirty="0"/>
          </a:p>
          <a:p>
            <a:pPr marL="114300" indent="0" algn="ctr">
              <a:buNone/>
            </a:pPr>
            <a:endParaRPr lang="en-US" b="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5468" y="1990315"/>
            <a:ext cx="5383623" cy="3589082"/>
          </a:xfrm>
        </p:spPr>
      </p:pic>
      <p:sp>
        <p:nvSpPr>
          <p:cNvPr id="9" name="Up-Down Arrow 8"/>
          <p:cNvSpPr/>
          <p:nvPr/>
        </p:nvSpPr>
        <p:spPr>
          <a:xfrm>
            <a:off x="3326282" y="3825198"/>
            <a:ext cx="394138" cy="555048"/>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a:off x="3326282" y="5244584"/>
            <a:ext cx="394138" cy="59275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9D8B50-0D62-4D1B-9BF6-BD0554514228}"/>
              </a:ext>
            </a:extLst>
          </p:cNvPr>
          <p:cNvPicPr>
            <a:picLocks noChangeAspect="1"/>
          </p:cNvPicPr>
          <p:nvPr/>
        </p:nvPicPr>
        <p:blipFill>
          <a:blip r:embed="rId4"/>
          <a:stretch>
            <a:fillRect/>
          </a:stretch>
        </p:blipFill>
        <p:spPr>
          <a:xfrm>
            <a:off x="3117415" y="2907338"/>
            <a:ext cx="851770" cy="857811"/>
          </a:xfrm>
          <a:prstGeom prst="rect">
            <a:avLst/>
          </a:prstGeom>
        </p:spPr>
      </p:pic>
      <p:pic>
        <p:nvPicPr>
          <p:cNvPr id="7" name="Picture 6">
            <a:extLst>
              <a:ext uri="{FF2B5EF4-FFF2-40B4-BE49-F238E27FC236}">
                <a16:creationId xmlns:a16="http://schemas.microsoft.com/office/drawing/2014/main" id="{AAAB3310-C8DE-4B91-BB47-CAEFBAB2CED4}"/>
              </a:ext>
            </a:extLst>
          </p:cNvPr>
          <p:cNvPicPr>
            <a:picLocks noChangeAspect="1"/>
          </p:cNvPicPr>
          <p:nvPr/>
        </p:nvPicPr>
        <p:blipFill>
          <a:blip r:embed="rId5"/>
          <a:stretch>
            <a:fillRect/>
          </a:stretch>
        </p:blipFill>
        <p:spPr>
          <a:xfrm>
            <a:off x="3076540" y="4430660"/>
            <a:ext cx="911970" cy="763510"/>
          </a:xfrm>
          <a:prstGeom prst="rect">
            <a:avLst/>
          </a:prstGeom>
        </p:spPr>
      </p:pic>
      <p:pic>
        <p:nvPicPr>
          <p:cNvPr id="8" name="Picture 7">
            <a:extLst>
              <a:ext uri="{FF2B5EF4-FFF2-40B4-BE49-F238E27FC236}">
                <a16:creationId xmlns:a16="http://schemas.microsoft.com/office/drawing/2014/main" id="{D4E396D6-82BC-4E7B-BA54-BDF723CF00E1}"/>
              </a:ext>
            </a:extLst>
          </p:cNvPr>
          <p:cNvPicPr>
            <a:picLocks noChangeAspect="1"/>
          </p:cNvPicPr>
          <p:nvPr/>
        </p:nvPicPr>
        <p:blipFill>
          <a:blip r:embed="rId6"/>
          <a:stretch>
            <a:fillRect/>
          </a:stretch>
        </p:blipFill>
        <p:spPr>
          <a:xfrm>
            <a:off x="3220932" y="5893361"/>
            <a:ext cx="604838" cy="840406"/>
          </a:xfrm>
          <a:prstGeom prst="rect">
            <a:avLst/>
          </a:prstGeom>
        </p:spPr>
      </p:pic>
    </p:spTree>
    <p:extLst>
      <p:ext uri="{BB962C8B-B14F-4D97-AF65-F5344CB8AC3E}">
        <p14:creationId xmlns:p14="http://schemas.microsoft.com/office/powerpoint/2010/main" val="28104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10514013" cy="677917"/>
          </a:xfrm>
        </p:spPr>
        <p:txBody>
          <a:bodyPr>
            <a:noAutofit/>
          </a:bodyPr>
          <a:lstStyle/>
          <a:p>
            <a:r>
              <a:rPr lang="en-US" sz="4000" b="1" dirty="0">
                <a:solidFill>
                  <a:schemeClr val="accent1"/>
                </a:solidFill>
                <a:latin typeface="+mn-lt"/>
              </a:rPr>
              <a:t>Welcome and Orientation to the Workshop</a:t>
            </a:r>
          </a:p>
        </p:txBody>
      </p:sp>
      <p:pic>
        <p:nvPicPr>
          <p:cNvPr id="5" name="Content Placeholder 4"/>
          <p:cNvPicPr>
            <a:picLocks noGrp="1" noChangeAspect="1"/>
          </p:cNvPicPr>
          <p:nvPr>
            <p:ph idx="1"/>
          </p:nvPr>
        </p:nvPicPr>
        <p:blipFill>
          <a:blip r:embed="rId3"/>
          <a:stretch>
            <a:fillRect/>
          </a:stretch>
        </p:blipFill>
        <p:spPr>
          <a:xfrm>
            <a:off x="7302061" y="3429000"/>
            <a:ext cx="4471623" cy="2777113"/>
          </a:xfrm>
          <a:prstGeom prst="rect">
            <a:avLst/>
          </a:prstGeom>
          <a:solidFill>
            <a:schemeClr val="accent1">
              <a:alpha val="82000"/>
            </a:schemeClr>
          </a:solidFill>
        </p:spPr>
      </p:pic>
      <p:sp>
        <p:nvSpPr>
          <p:cNvPr id="6" name="Text Placeholder 5"/>
          <p:cNvSpPr>
            <a:spLocks noGrp="1"/>
          </p:cNvSpPr>
          <p:nvPr>
            <p:ph type="body" sz="half" idx="2"/>
          </p:nvPr>
        </p:nvSpPr>
        <p:spPr>
          <a:xfrm>
            <a:off x="839787" y="2057400"/>
            <a:ext cx="8714115" cy="3811588"/>
          </a:xfrm>
        </p:spPr>
        <p:txBody>
          <a:bodyPr>
            <a:normAutofit/>
          </a:bodyPr>
          <a:lstStyle/>
          <a:p>
            <a:pPr marL="285750" indent="-285750">
              <a:buFont typeface="Arial" panose="020B0604020202020204" pitchFamily="34" charset="0"/>
              <a:buChar char="•"/>
            </a:pPr>
            <a:r>
              <a:rPr lang="en-US" sz="3200" dirty="0"/>
              <a:t>Welcome from workshop organizers</a:t>
            </a:r>
          </a:p>
          <a:p>
            <a:pPr marL="285750" indent="-285750">
              <a:buFont typeface="Arial" panose="020B0604020202020204" pitchFamily="34" charset="0"/>
              <a:buChar char="•"/>
            </a:pPr>
            <a:r>
              <a:rPr lang="en-US" sz="3200" dirty="0"/>
              <a:t>Workshop goals, agenda, and materials for participants</a:t>
            </a:r>
          </a:p>
          <a:p>
            <a:pPr marL="285750" indent="-285750">
              <a:buFont typeface="Arial" panose="020B0604020202020204" pitchFamily="34" charset="0"/>
              <a:buChar char="•"/>
            </a:pPr>
            <a:r>
              <a:rPr lang="en-US" sz="3200" dirty="0"/>
              <a:t>Introduction of organizing team</a:t>
            </a:r>
          </a:p>
          <a:p>
            <a:pPr marL="285750" indent="-285750">
              <a:buFont typeface="Arial" panose="020B0604020202020204" pitchFamily="34" charset="0"/>
              <a:buChar char="•"/>
            </a:pPr>
            <a:r>
              <a:rPr lang="en-US" sz="3200" dirty="0"/>
              <a:t>Workshop ground rules</a:t>
            </a:r>
          </a:p>
          <a:p>
            <a:endParaRPr lang="en-US" sz="3200" dirty="0"/>
          </a:p>
        </p:txBody>
      </p:sp>
      <p:sp>
        <p:nvSpPr>
          <p:cNvPr id="4" name="Slide Number Placeholder 3"/>
          <p:cNvSpPr>
            <a:spLocks noGrp="1"/>
          </p:cNvSpPr>
          <p:nvPr>
            <p:ph type="sldNum" sz="quarter" idx="12"/>
          </p:nvPr>
        </p:nvSpPr>
        <p:spPr/>
        <p:txBody>
          <a:bodyPr/>
          <a:lstStyle/>
          <a:p>
            <a:fld id="{858F8DD7-2476-40E3-B381-AE2B19FF5977}" type="slidenum">
              <a:rPr lang="en-IN" smtClean="0"/>
              <a:t>3</a:t>
            </a:fld>
            <a:endParaRPr lang="en-IN"/>
          </a:p>
        </p:txBody>
      </p:sp>
    </p:spTree>
    <p:extLst>
      <p:ext uri="{BB962C8B-B14F-4D97-AF65-F5344CB8AC3E}">
        <p14:creationId xmlns:p14="http://schemas.microsoft.com/office/powerpoint/2010/main" val="10801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50" y="210115"/>
            <a:ext cx="10515600" cy="1325563"/>
          </a:xfrm>
        </p:spPr>
        <p:txBody>
          <a:bodyPr>
            <a:normAutofit/>
          </a:bodyPr>
          <a:lstStyle/>
          <a:p>
            <a:pPr algn="ctr"/>
            <a:r>
              <a:rPr lang="en-US" b="1" dirty="0">
                <a:solidFill>
                  <a:schemeClr val="accent1"/>
                </a:solidFill>
                <a:latin typeface="+mn-lt"/>
              </a:rPr>
              <a:t>Building a strong system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7805" y="1618593"/>
            <a:ext cx="7204751" cy="4867348"/>
          </a:xfrm>
        </p:spPr>
      </p:pic>
      <p:sp>
        <p:nvSpPr>
          <p:cNvPr id="4" name="Slide Number Placeholder 3"/>
          <p:cNvSpPr>
            <a:spLocks noGrp="1"/>
          </p:cNvSpPr>
          <p:nvPr>
            <p:ph type="sldNum" sz="quarter" idx="12"/>
          </p:nvPr>
        </p:nvSpPr>
        <p:spPr/>
        <p:txBody>
          <a:bodyPr/>
          <a:lstStyle/>
          <a:p>
            <a:fld id="{858F8DD7-2476-40E3-B381-AE2B19FF5977}" type="slidenum">
              <a:rPr lang="en-IN" smtClean="0"/>
              <a:t>30</a:t>
            </a:fld>
            <a:endParaRPr lang="en-IN"/>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309" y="4788153"/>
            <a:ext cx="1058592" cy="10585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247" y="5214127"/>
            <a:ext cx="1058592" cy="10585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3241775"/>
            <a:ext cx="1058592" cy="10585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169" y="4414172"/>
            <a:ext cx="1058592" cy="1058592"/>
          </a:xfrm>
          <a:prstGeom prst="rect">
            <a:avLst/>
          </a:prstGeom>
        </p:spPr>
      </p:pic>
      <p:sp>
        <p:nvSpPr>
          <p:cNvPr id="11" name="Rectangle 10"/>
          <p:cNvSpPr/>
          <p:nvPr/>
        </p:nvSpPr>
        <p:spPr>
          <a:xfrm>
            <a:off x="481367" y="1535678"/>
            <a:ext cx="5157759" cy="2554545"/>
          </a:xfrm>
          <a:prstGeom prst="rect">
            <a:avLst/>
          </a:prstGeom>
        </p:spPr>
        <p:txBody>
          <a:bodyPr wrap="none">
            <a:spAutoFit/>
          </a:bodyPr>
          <a:lstStyle/>
          <a:p>
            <a:pPr marL="457200" indent="-457200">
              <a:buFontTx/>
              <a:buChar char="-"/>
            </a:pPr>
            <a:r>
              <a:rPr lang="en-US" sz="3200" dirty="0"/>
              <a:t>Harder work</a:t>
            </a:r>
          </a:p>
          <a:p>
            <a:pPr marL="457200" indent="-457200">
              <a:buFontTx/>
              <a:buChar char="-"/>
            </a:pPr>
            <a:r>
              <a:rPr lang="en-US" sz="3200" dirty="0"/>
              <a:t>Has cost implications </a:t>
            </a:r>
          </a:p>
          <a:p>
            <a:pPr marL="457200" indent="-457200">
              <a:buFontTx/>
              <a:buChar char="-"/>
            </a:pPr>
            <a:r>
              <a:rPr lang="en-US" sz="3200" dirty="0"/>
              <a:t>May take longer</a:t>
            </a:r>
          </a:p>
          <a:p>
            <a:pPr marL="457200" indent="-457200">
              <a:buFontTx/>
              <a:buChar char="-"/>
            </a:pPr>
            <a:r>
              <a:rPr lang="en-US" sz="3200" dirty="0"/>
              <a:t>But in the long run pays off</a:t>
            </a:r>
          </a:p>
          <a:p>
            <a:endParaRPr lang="en-US" sz="3200" dirty="0"/>
          </a:p>
        </p:txBody>
      </p:sp>
    </p:spTree>
    <p:extLst>
      <p:ext uri="{BB962C8B-B14F-4D97-AF65-F5344CB8AC3E}">
        <p14:creationId xmlns:p14="http://schemas.microsoft.com/office/powerpoint/2010/main" val="189271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72" y="-9649"/>
            <a:ext cx="11353800" cy="2500601"/>
          </a:xfrm>
        </p:spPr>
        <p:txBody>
          <a:bodyPr>
            <a:normAutofit/>
          </a:bodyPr>
          <a:lstStyle/>
          <a:p>
            <a:pPr algn="ctr"/>
            <a:r>
              <a:rPr lang="en-US" sz="6000" dirty="0">
                <a:solidFill>
                  <a:schemeClr val="accent1"/>
                </a:solidFill>
              </a:rPr>
              <a:t>What’s Next?</a:t>
            </a:r>
            <a:br>
              <a:rPr lang="en-US" sz="6000" dirty="0">
                <a:solidFill>
                  <a:schemeClr val="accent1"/>
                </a:solidFill>
              </a:rPr>
            </a:br>
            <a:r>
              <a:rPr lang="en-US" sz="4000" dirty="0"/>
              <a:t>Move from broad goals to specific analyses to  comprehensive operational plans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1709" y="2223888"/>
            <a:ext cx="6484325" cy="4315024"/>
          </a:xfrm>
        </p:spPr>
      </p:pic>
      <p:sp>
        <p:nvSpPr>
          <p:cNvPr id="4" name="Slide Number Placeholder 3"/>
          <p:cNvSpPr>
            <a:spLocks noGrp="1"/>
          </p:cNvSpPr>
          <p:nvPr>
            <p:ph type="sldNum" sz="quarter" idx="12"/>
          </p:nvPr>
        </p:nvSpPr>
        <p:spPr/>
        <p:txBody>
          <a:bodyPr/>
          <a:lstStyle/>
          <a:p>
            <a:fld id="{858F8DD7-2476-40E3-B381-AE2B19FF5977}" type="slidenum">
              <a:rPr lang="en-IN" smtClean="0"/>
              <a:t>31</a:t>
            </a:fld>
            <a:endParaRPr lang="en-IN"/>
          </a:p>
        </p:txBody>
      </p:sp>
    </p:spTree>
    <p:extLst>
      <p:ext uri="{BB962C8B-B14F-4D97-AF65-F5344CB8AC3E}">
        <p14:creationId xmlns:p14="http://schemas.microsoft.com/office/powerpoint/2010/main" val="19258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44" y="92074"/>
            <a:ext cx="10515600" cy="1325563"/>
          </a:xfrm>
        </p:spPr>
        <p:txBody>
          <a:bodyPr/>
          <a:lstStyle/>
          <a:p>
            <a:r>
              <a:rPr lang="en-US" sz="4000" b="1" dirty="0">
                <a:solidFill>
                  <a:srgbClr val="5B9BD5"/>
                </a:solidFill>
              </a:rPr>
              <a:t>The Pre-primary Subsector Analysis Tool Can Help!</a:t>
            </a:r>
          </a:p>
        </p:txBody>
      </p:sp>
      <p:sp>
        <p:nvSpPr>
          <p:cNvPr id="3" name="Content Placeholder 2"/>
          <p:cNvSpPr>
            <a:spLocks noGrp="1"/>
          </p:cNvSpPr>
          <p:nvPr>
            <p:ph idx="1"/>
          </p:nvPr>
        </p:nvSpPr>
        <p:spPr>
          <a:xfrm>
            <a:off x="315310" y="1273858"/>
            <a:ext cx="11140966" cy="5726033"/>
          </a:xfrm>
        </p:spPr>
        <p:txBody>
          <a:bodyPr>
            <a:normAutofit fontScale="55000" lnSpcReduction="20000"/>
          </a:bodyPr>
          <a:lstStyle/>
          <a:p>
            <a:pPr marL="117475" lvl="1" indent="0">
              <a:buNone/>
            </a:pPr>
            <a:endParaRPr lang="en-IN" dirty="0"/>
          </a:p>
          <a:p>
            <a:pPr marL="460375" lvl="1" indent="-342900"/>
            <a:r>
              <a:rPr lang="en-IN" sz="4400" dirty="0"/>
              <a:t>Based on the Conceptual Framework</a:t>
            </a:r>
          </a:p>
          <a:p>
            <a:pPr marL="460375" lvl="1" indent="-342900"/>
            <a:endParaRPr lang="en-IN" sz="4400" dirty="0"/>
          </a:p>
          <a:p>
            <a:pPr marL="460375" lvl="1" indent="-342900"/>
            <a:r>
              <a:rPr lang="en-IN" sz="4400" dirty="0"/>
              <a:t>Helps</a:t>
            </a:r>
            <a:r>
              <a:rPr lang="en-US" sz="4400" dirty="0"/>
              <a:t> national stakeholders </a:t>
            </a:r>
            <a:r>
              <a:rPr lang="en-US" sz="4400" b="1" dirty="0"/>
              <a:t>reflect on and assess the strengths and gaps </a:t>
            </a:r>
            <a:r>
              <a:rPr lang="en-US" sz="4400" dirty="0"/>
              <a:t>of pre-primary subsector </a:t>
            </a:r>
          </a:p>
          <a:p>
            <a:pPr marL="460375" lvl="1" indent="-342900"/>
            <a:endParaRPr lang="en-IN" sz="4400" dirty="0"/>
          </a:p>
          <a:p>
            <a:pPr marL="460375" lvl="1" indent="-342900"/>
            <a:r>
              <a:rPr lang="en-IN" sz="4400" dirty="0"/>
              <a:t>Includes “modules” for each Core Function and the Enabling Environment </a:t>
            </a:r>
          </a:p>
          <a:p>
            <a:pPr marL="460375" lvl="1" indent="-342900"/>
            <a:endParaRPr lang="en-IN" sz="4400" dirty="0"/>
          </a:p>
          <a:p>
            <a:pPr marL="460375" lvl="1" indent="-342900"/>
            <a:r>
              <a:rPr lang="en-IN" sz="4400" dirty="0"/>
              <a:t>Questions will help you analyse your country’s pre-primary subsector</a:t>
            </a:r>
          </a:p>
          <a:p>
            <a:pPr marL="460375" lvl="1" indent="-342900"/>
            <a:endParaRPr lang="en-IN" sz="4400" dirty="0"/>
          </a:p>
          <a:p>
            <a:pPr marL="460375" lvl="1" indent="-342900"/>
            <a:r>
              <a:rPr lang="en-US" sz="4400" dirty="0"/>
              <a:t>Designed to be used during a workshop like this</a:t>
            </a:r>
          </a:p>
          <a:p>
            <a:pPr marL="117475" lvl="1" indent="0">
              <a:buNone/>
            </a:pPr>
            <a:endParaRPr lang="en-IN" sz="4400" dirty="0"/>
          </a:p>
          <a:p>
            <a:pPr marL="460375" lvl="1" indent="-342900"/>
            <a:r>
              <a:rPr lang="en-IN" sz="4400" dirty="0"/>
              <a:t>Intended to be used flexibly to fit your country’s context and needs</a:t>
            </a:r>
          </a:p>
          <a:p>
            <a:pPr marL="460375" lvl="1" indent="-342900"/>
            <a:endParaRPr lang="en-US" sz="4400" dirty="0"/>
          </a:p>
          <a:p>
            <a:pPr marL="460375" lvl="1" indent="-342900"/>
            <a:r>
              <a:rPr lang="en-US" sz="4400" dirty="0"/>
              <a:t>Will help you develop a </a:t>
            </a:r>
            <a:r>
              <a:rPr lang="en-US" sz="4400" b="1" dirty="0"/>
              <a:t>roadmap and a coherent strategy </a:t>
            </a:r>
            <a:r>
              <a:rPr lang="en-US" sz="4400" dirty="0"/>
              <a:t>to strengthen the subsector and address bottlenecks and challenges</a:t>
            </a:r>
          </a:p>
          <a:p>
            <a:pPr marL="460375" lvl="1" indent="-342900"/>
            <a:endParaRPr lang="en-US" sz="4400" dirty="0"/>
          </a:p>
          <a:p>
            <a:pPr marL="460375" lvl="1" indent="-342900"/>
            <a:endParaRPr lang="en-IN" sz="4400" dirty="0"/>
          </a:p>
        </p:txBody>
      </p:sp>
    </p:spTree>
    <p:extLst>
      <p:ext uri="{BB962C8B-B14F-4D97-AF65-F5344CB8AC3E}">
        <p14:creationId xmlns:p14="http://schemas.microsoft.com/office/powerpoint/2010/main" val="481684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38200" y="6330238"/>
            <a:ext cx="1673817" cy="369332"/>
          </a:xfrm>
          <a:prstGeom prst="rect">
            <a:avLst/>
          </a:prstGeom>
          <a:noFill/>
        </p:spPr>
        <p:txBody>
          <a:bodyPr wrap="square" rtlCol="0">
            <a:spAutoFit/>
          </a:bodyPr>
          <a:lstStyle/>
          <a:p>
            <a:r>
              <a:rPr lang="en-US" dirty="0">
                <a:solidFill>
                  <a:srgbClr val="FF0000"/>
                </a:solidFill>
              </a:rPr>
              <a:t>14 measures</a:t>
            </a:r>
          </a:p>
        </p:txBody>
      </p:sp>
      <p:sp>
        <p:nvSpPr>
          <p:cNvPr id="15" name="TextBox 14"/>
          <p:cNvSpPr txBox="1"/>
          <p:nvPr/>
        </p:nvSpPr>
        <p:spPr>
          <a:xfrm>
            <a:off x="3233197" y="6330238"/>
            <a:ext cx="1673817" cy="369332"/>
          </a:xfrm>
          <a:prstGeom prst="rect">
            <a:avLst/>
          </a:prstGeom>
          <a:noFill/>
        </p:spPr>
        <p:txBody>
          <a:bodyPr wrap="square" rtlCol="0">
            <a:spAutoFit/>
          </a:bodyPr>
          <a:lstStyle/>
          <a:p>
            <a:r>
              <a:rPr lang="en-US" dirty="0">
                <a:solidFill>
                  <a:srgbClr val="FF0000"/>
                </a:solidFill>
              </a:rPr>
              <a:t>11 measures</a:t>
            </a:r>
          </a:p>
        </p:txBody>
      </p:sp>
      <p:sp>
        <p:nvSpPr>
          <p:cNvPr id="16" name="TextBox 15"/>
          <p:cNvSpPr txBox="1"/>
          <p:nvPr/>
        </p:nvSpPr>
        <p:spPr>
          <a:xfrm>
            <a:off x="5572109" y="6330238"/>
            <a:ext cx="1673817" cy="369332"/>
          </a:xfrm>
          <a:prstGeom prst="rect">
            <a:avLst/>
          </a:prstGeom>
          <a:noFill/>
        </p:spPr>
        <p:txBody>
          <a:bodyPr wrap="square" rtlCol="0">
            <a:spAutoFit/>
          </a:bodyPr>
          <a:lstStyle/>
          <a:p>
            <a:r>
              <a:rPr lang="en-US" dirty="0">
                <a:solidFill>
                  <a:srgbClr val="FF0000"/>
                </a:solidFill>
              </a:rPr>
              <a:t>14 measures</a:t>
            </a:r>
          </a:p>
        </p:txBody>
      </p:sp>
      <p:sp>
        <p:nvSpPr>
          <p:cNvPr id="17" name="TextBox 16"/>
          <p:cNvSpPr txBox="1"/>
          <p:nvPr/>
        </p:nvSpPr>
        <p:spPr>
          <a:xfrm>
            <a:off x="7851558" y="6330238"/>
            <a:ext cx="1673817" cy="369332"/>
          </a:xfrm>
          <a:prstGeom prst="rect">
            <a:avLst/>
          </a:prstGeom>
          <a:noFill/>
        </p:spPr>
        <p:txBody>
          <a:bodyPr wrap="square" rtlCol="0">
            <a:spAutoFit/>
          </a:bodyPr>
          <a:lstStyle/>
          <a:p>
            <a:r>
              <a:rPr lang="en-US" dirty="0">
                <a:solidFill>
                  <a:srgbClr val="FF0000"/>
                </a:solidFill>
              </a:rPr>
              <a:t>10 measures</a:t>
            </a:r>
          </a:p>
        </p:txBody>
      </p:sp>
      <p:sp>
        <p:nvSpPr>
          <p:cNvPr id="18" name="TextBox 17"/>
          <p:cNvSpPr txBox="1"/>
          <p:nvPr/>
        </p:nvSpPr>
        <p:spPr>
          <a:xfrm>
            <a:off x="10196995" y="6330238"/>
            <a:ext cx="1673817" cy="369332"/>
          </a:xfrm>
          <a:prstGeom prst="rect">
            <a:avLst/>
          </a:prstGeom>
          <a:noFill/>
        </p:spPr>
        <p:txBody>
          <a:bodyPr wrap="square" rtlCol="0">
            <a:spAutoFit/>
          </a:bodyPr>
          <a:lstStyle/>
          <a:p>
            <a:r>
              <a:rPr lang="en-US" dirty="0">
                <a:solidFill>
                  <a:srgbClr val="FF0000"/>
                </a:solidFill>
              </a:rPr>
              <a:t>15 measures</a:t>
            </a:r>
          </a:p>
        </p:txBody>
      </p:sp>
      <p:sp>
        <p:nvSpPr>
          <p:cNvPr id="2" name="Content Placeholder 1"/>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F35676B9-22FD-4D76-A900-04DE919C79BA}"/>
              </a:ext>
            </a:extLst>
          </p:cNvPr>
          <p:cNvPicPr>
            <a:picLocks noChangeAspect="1"/>
          </p:cNvPicPr>
          <p:nvPr/>
        </p:nvPicPr>
        <p:blipFill>
          <a:blip r:embed="rId3"/>
          <a:stretch>
            <a:fillRect/>
          </a:stretch>
        </p:blipFill>
        <p:spPr>
          <a:xfrm>
            <a:off x="321188" y="130232"/>
            <a:ext cx="11253191" cy="6200006"/>
          </a:xfrm>
          <a:prstGeom prst="rect">
            <a:avLst/>
          </a:prstGeom>
        </p:spPr>
      </p:pic>
    </p:spTree>
    <p:extLst>
      <p:ext uri="{BB962C8B-B14F-4D97-AF65-F5344CB8AC3E}">
        <p14:creationId xmlns:p14="http://schemas.microsoft.com/office/powerpoint/2010/main" val="28335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34</a:t>
            </a:fld>
            <a:endParaRPr lang="en-IN">
              <a:solidFill>
                <a:prstClr val="black">
                  <a:tint val="75000"/>
                </a:prstClr>
              </a:solidFill>
            </a:endParaRPr>
          </a:p>
        </p:txBody>
      </p:sp>
      <p:sp>
        <p:nvSpPr>
          <p:cNvPr id="6" name="TextBox 5"/>
          <p:cNvSpPr txBox="1"/>
          <p:nvPr/>
        </p:nvSpPr>
        <p:spPr>
          <a:xfrm>
            <a:off x="724570" y="238047"/>
            <a:ext cx="10744843" cy="830997"/>
          </a:xfrm>
          <a:prstGeom prst="rect">
            <a:avLst/>
          </a:prstGeom>
          <a:noFill/>
        </p:spPr>
        <p:txBody>
          <a:bodyPr wrap="square" rtlCol="0">
            <a:spAutoFit/>
          </a:bodyPr>
          <a:lstStyle/>
          <a:p>
            <a:pPr algn="ctr"/>
            <a:r>
              <a:rPr lang="en-US" sz="2400" dirty="0"/>
              <a:t>Analyze your subsector, diagnose it, understand what works and what doesn't, and plan for strengthening the weak spots</a:t>
            </a:r>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1609" y="1361395"/>
            <a:ext cx="9555881" cy="5360080"/>
          </a:xfrm>
        </p:spPr>
      </p:pic>
    </p:spTree>
    <p:extLst>
      <p:ext uri="{BB962C8B-B14F-4D97-AF65-F5344CB8AC3E}">
        <p14:creationId xmlns:p14="http://schemas.microsoft.com/office/powerpoint/2010/main" val="1470419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fld id="{858F8DD7-2476-40E3-B381-AE2B19FF5977}" type="slidenum">
              <a:rPr lang="en-IN" smtClean="0"/>
              <a:t>35</a:t>
            </a:fld>
            <a:endParaRPr lang="en-IN"/>
          </a:p>
        </p:txBody>
      </p:sp>
      <p:pic>
        <p:nvPicPr>
          <p:cNvPr id="2" name="Picture 1">
            <a:extLst>
              <a:ext uri="{FF2B5EF4-FFF2-40B4-BE49-F238E27FC236}">
                <a16:creationId xmlns:a16="http://schemas.microsoft.com/office/drawing/2014/main" id="{63A3E4AE-3CAF-4BEA-BCDC-D98EF60F9958}"/>
              </a:ext>
            </a:extLst>
          </p:cNvPr>
          <p:cNvPicPr>
            <a:picLocks noChangeAspect="1"/>
          </p:cNvPicPr>
          <p:nvPr/>
        </p:nvPicPr>
        <p:blipFill>
          <a:blip r:embed="rId3"/>
          <a:stretch>
            <a:fillRect/>
          </a:stretch>
        </p:blipFill>
        <p:spPr>
          <a:xfrm>
            <a:off x="110732" y="0"/>
            <a:ext cx="5560308" cy="6858000"/>
          </a:xfrm>
          <a:prstGeom prst="rect">
            <a:avLst/>
          </a:prstGeom>
        </p:spPr>
      </p:pic>
      <p:pic>
        <p:nvPicPr>
          <p:cNvPr id="3" name="Picture 2">
            <a:extLst>
              <a:ext uri="{FF2B5EF4-FFF2-40B4-BE49-F238E27FC236}">
                <a16:creationId xmlns:a16="http://schemas.microsoft.com/office/drawing/2014/main" id="{A2972358-F462-4AB2-8555-1F93E2C205E0}"/>
              </a:ext>
            </a:extLst>
          </p:cNvPr>
          <p:cNvPicPr>
            <a:picLocks noChangeAspect="1"/>
          </p:cNvPicPr>
          <p:nvPr/>
        </p:nvPicPr>
        <p:blipFill>
          <a:blip r:embed="rId4"/>
          <a:stretch>
            <a:fillRect/>
          </a:stretch>
        </p:blipFill>
        <p:spPr>
          <a:xfrm>
            <a:off x="5857982" y="0"/>
            <a:ext cx="5505236" cy="6858000"/>
          </a:xfrm>
          <a:prstGeom prst="rect">
            <a:avLst/>
          </a:prstGeom>
        </p:spPr>
      </p:pic>
    </p:spTree>
    <p:extLst>
      <p:ext uri="{BB962C8B-B14F-4D97-AF65-F5344CB8AC3E}">
        <p14:creationId xmlns:p14="http://schemas.microsoft.com/office/powerpoint/2010/main" val="45304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804081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37</a:t>
            </a:fld>
            <a:endParaRPr lang="en-IN">
              <a:solidFill>
                <a:prstClr val="black">
                  <a:tint val="75000"/>
                </a:prstClr>
              </a:solidFill>
            </a:endParaRPr>
          </a:p>
        </p:txBody>
      </p:sp>
      <p:sp>
        <p:nvSpPr>
          <p:cNvPr id="11" name="Title 1"/>
          <p:cNvSpPr txBox="1">
            <a:spLocks/>
          </p:cNvSpPr>
          <p:nvPr/>
        </p:nvSpPr>
        <p:spPr>
          <a:xfrm>
            <a:off x="620040" y="443618"/>
            <a:ext cx="11873909"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schemeClr val="accent6">
                    <a:lumMod val="50000"/>
                  </a:schemeClr>
                </a:solidFill>
              </a:rPr>
              <a:t>In-Depth Introduction to Core Function 1:  </a:t>
            </a:r>
          </a:p>
          <a:p>
            <a:pPr algn="ctr"/>
            <a:r>
              <a:rPr lang="en-CA" b="1" dirty="0">
                <a:solidFill>
                  <a:schemeClr val="accent6">
                    <a:lumMod val="50000"/>
                  </a:schemeClr>
                </a:solidFill>
              </a:rPr>
              <a:t>Planning and budgeting</a:t>
            </a:r>
            <a:endParaRPr lang="en-US" b="1" dirty="0">
              <a:solidFill>
                <a:schemeClr val="accent6">
                  <a:lumMod val="50000"/>
                </a:schemeClr>
              </a:solidFill>
            </a:endParaRPr>
          </a:p>
        </p:txBody>
      </p:sp>
      <p:sp>
        <p:nvSpPr>
          <p:cNvPr id="12" name="Rectangle 11"/>
          <p:cNvSpPr/>
          <p:nvPr/>
        </p:nvSpPr>
        <p:spPr>
          <a:xfrm>
            <a:off x="380554" y="2653438"/>
            <a:ext cx="10973246" cy="3785652"/>
          </a:xfrm>
          <a:prstGeom prst="rect">
            <a:avLst/>
          </a:prstGeom>
        </p:spPr>
        <p:txBody>
          <a:bodyPr wrap="square">
            <a:spAutoFit/>
          </a:bodyPr>
          <a:lstStyle/>
          <a:p>
            <a:endParaRPr lang="en-US" sz="2400" i="1" dirty="0"/>
          </a:p>
          <a:p>
            <a:r>
              <a:rPr lang="en-US" sz="2400" b="1" dirty="0">
                <a:solidFill>
                  <a:srgbClr val="FF0000"/>
                </a:solidFill>
              </a:rPr>
              <a:t>Why is this core function important and challenging?</a:t>
            </a:r>
          </a:p>
          <a:p>
            <a:pPr marL="342900" indent="-342900">
              <a:buFont typeface="Arial" panose="020B0604020202020204" pitchFamily="34" charset="0"/>
              <a:buChar char="•"/>
            </a:pPr>
            <a:r>
              <a:rPr lang="en-US" sz="2400" dirty="0"/>
              <a:t>Guides overall development of the subsector: the backbone</a:t>
            </a:r>
          </a:p>
          <a:p>
            <a:pPr marL="342900" indent="-342900">
              <a:buFont typeface="Arial" panose="020B0604020202020204" pitchFamily="34" charset="0"/>
              <a:buChar char="•"/>
            </a:pPr>
            <a:r>
              <a:rPr lang="en-US" sz="2400" dirty="0"/>
              <a:t>Pre-primary subsector is complex; multiple departments; multiple providers </a:t>
            </a:r>
          </a:p>
          <a:p>
            <a:pPr marL="342900" indent="-342900">
              <a:buFont typeface="Arial" panose="020B0604020202020204" pitchFamily="34" charset="0"/>
              <a:buChar char="•"/>
            </a:pPr>
            <a:r>
              <a:rPr lang="en-US" sz="2400" dirty="0"/>
              <a:t>Result can be uneven access and quality of services; key needs fall through cracks</a:t>
            </a:r>
          </a:p>
          <a:p>
            <a:pPr marL="342900" indent="-342900">
              <a:buFont typeface="Arial" panose="020B0604020202020204" pitchFamily="34" charset="0"/>
              <a:buChar char="•"/>
            </a:pPr>
            <a:endParaRPr lang="en-US" sz="2400" dirty="0"/>
          </a:p>
          <a:p>
            <a:r>
              <a:rPr lang="en-US" sz="2400" i="1" dirty="0"/>
              <a:t>Collaborative planning; Governance structures; Planning capacity; Clearly defined responsibilities</a:t>
            </a:r>
          </a:p>
          <a:p>
            <a:r>
              <a:rPr lang="en-US" sz="2400" b="1" dirty="0">
                <a:solidFill>
                  <a:srgbClr val="FF0000"/>
                </a:solidFill>
              </a:rPr>
              <a:t> </a:t>
            </a:r>
          </a:p>
          <a:p>
            <a:r>
              <a:rPr lang="en-CA" sz="2400" b="1" dirty="0">
                <a:solidFill>
                  <a:srgbClr val="FF0000"/>
                </a:solidFill>
              </a:rPr>
              <a:t>  </a:t>
            </a:r>
            <a:endParaRPr lang="en-US" sz="4400" dirty="0">
              <a:solidFill>
                <a:srgbClr val="FF0000"/>
              </a:solidFill>
            </a:endParaRPr>
          </a:p>
        </p:txBody>
      </p:sp>
      <p:sp>
        <p:nvSpPr>
          <p:cNvPr id="5" name="Rectangle 4"/>
          <p:cNvSpPr/>
          <p:nvPr/>
        </p:nvSpPr>
        <p:spPr>
          <a:xfrm>
            <a:off x="174209" y="1729867"/>
            <a:ext cx="11502784" cy="923330"/>
          </a:xfrm>
          <a:prstGeom prst="rect">
            <a:avLst/>
          </a:prstGeom>
        </p:spPr>
        <p:txBody>
          <a:bodyPr wrap="square">
            <a:spAutoFit/>
          </a:bodyPr>
          <a:lstStyle/>
          <a:p>
            <a:r>
              <a:rPr lang="en-GB" b="1" i="1" dirty="0">
                <a:solidFill>
                  <a:srgbClr val="FF0000"/>
                </a:solidFill>
              </a:rPr>
              <a:t>The purpose of this core function is to develop strong and responsive subsector plans, across levels of government, for equitable provision of quality pre-primary education, making efficient use of available financial, human and physical resources.</a:t>
            </a:r>
            <a:endParaRPr lang="en-US" sz="2400" b="1" i="1" dirty="0">
              <a:solidFill>
                <a:srgbClr val="FF0000"/>
              </a:solidFill>
            </a:endParaRPr>
          </a:p>
        </p:txBody>
      </p:sp>
      <p:pic>
        <p:nvPicPr>
          <p:cNvPr id="2" name="Picture 1">
            <a:extLst>
              <a:ext uri="{FF2B5EF4-FFF2-40B4-BE49-F238E27FC236}">
                <a16:creationId xmlns:a16="http://schemas.microsoft.com/office/drawing/2014/main" id="{E0987D91-4127-4211-962A-7825F7CA19B7}"/>
              </a:ext>
            </a:extLst>
          </p:cNvPr>
          <p:cNvPicPr>
            <a:picLocks noChangeAspect="1"/>
          </p:cNvPicPr>
          <p:nvPr/>
        </p:nvPicPr>
        <p:blipFill>
          <a:blip r:embed="rId3"/>
          <a:stretch>
            <a:fillRect/>
          </a:stretch>
        </p:blipFill>
        <p:spPr>
          <a:xfrm>
            <a:off x="298859" y="269977"/>
            <a:ext cx="1257342" cy="1313852"/>
          </a:xfrm>
          <a:prstGeom prst="rect">
            <a:avLst/>
          </a:prstGeom>
        </p:spPr>
      </p:pic>
    </p:spTree>
    <p:extLst>
      <p:ext uri="{BB962C8B-B14F-4D97-AF65-F5344CB8AC3E}">
        <p14:creationId xmlns:p14="http://schemas.microsoft.com/office/powerpoint/2010/main" val="424109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40" y="2233246"/>
            <a:ext cx="3294046" cy="2107526"/>
          </a:xfrm>
        </p:spPr>
        <p:txBody>
          <a:bodyPr>
            <a:normAutofit fontScale="90000"/>
          </a:bodyPr>
          <a:lstStyle/>
          <a:p>
            <a:r>
              <a:rPr lang="en-US" dirty="0"/>
              <a:t>What is the vision?</a:t>
            </a:r>
            <a:br>
              <a:rPr lang="en-US" dirty="0"/>
            </a:br>
            <a:br>
              <a:rPr lang="en-US" dirty="0"/>
            </a:br>
            <a:r>
              <a:rPr lang="en-US" dirty="0"/>
              <a:t>How do we implement it?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5155" y="0"/>
            <a:ext cx="6888615" cy="6858000"/>
          </a:xfrm>
        </p:spPr>
      </p:pic>
      <p:sp>
        <p:nvSpPr>
          <p:cNvPr id="4" name="Slide Number Placeholder 3"/>
          <p:cNvSpPr>
            <a:spLocks noGrp="1"/>
          </p:cNvSpPr>
          <p:nvPr>
            <p:ph type="sldNum" sz="quarter" idx="12"/>
          </p:nvPr>
        </p:nvSpPr>
        <p:spPr/>
        <p:txBody>
          <a:bodyPr/>
          <a:lstStyle/>
          <a:p>
            <a:fld id="{858F8DD7-2476-40E3-B381-AE2B19FF5977}" type="slidenum">
              <a:rPr lang="en-IN" smtClean="0"/>
              <a:t>38</a:t>
            </a:fld>
            <a:endParaRPr lang="en-IN"/>
          </a:p>
        </p:txBody>
      </p:sp>
    </p:spTree>
    <p:extLst>
      <p:ext uri="{BB962C8B-B14F-4D97-AF65-F5344CB8AC3E}">
        <p14:creationId xmlns:p14="http://schemas.microsoft.com/office/powerpoint/2010/main" val="2208955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3173" y="120028"/>
            <a:ext cx="10515600" cy="1325563"/>
          </a:xfrm>
        </p:spPr>
        <p:txBody>
          <a:bodyPr>
            <a:normAutofit/>
          </a:bodyPr>
          <a:lstStyle/>
          <a:p>
            <a:r>
              <a:rPr lang="en-US" b="1" dirty="0"/>
              <a:t>What does Core Function 1 entail?</a:t>
            </a:r>
          </a:p>
        </p:txBody>
      </p:sp>
      <p:sp>
        <p:nvSpPr>
          <p:cNvPr id="3" name="Content Placeholder 2"/>
          <p:cNvSpPr>
            <a:spLocks noGrp="1"/>
          </p:cNvSpPr>
          <p:nvPr>
            <p:ph idx="1"/>
          </p:nvPr>
        </p:nvSpPr>
        <p:spPr>
          <a:xfrm>
            <a:off x="838200" y="1825625"/>
            <a:ext cx="3797807" cy="4351338"/>
          </a:xfrm>
        </p:spPr>
        <p:txBody>
          <a:bodyPr>
            <a:normAutofit/>
          </a:bodyPr>
          <a:lstStyle/>
          <a:p>
            <a:pPr marL="428625" indent="-342900"/>
            <a:r>
              <a:rPr lang="en-US" sz="1700" b="1"/>
              <a:t>Universal access vs. Progressive universalism?</a:t>
            </a:r>
            <a:endParaRPr lang="en-US" sz="1700"/>
          </a:p>
          <a:p>
            <a:pPr marL="428625" indent="-342900"/>
            <a:r>
              <a:rPr lang="en-US" sz="1700" b="1"/>
              <a:t>Progressive universalism </a:t>
            </a:r>
            <a:r>
              <a:rPr lang="en-US" sz="1700"/>
              <a:t>means expanding provision of quality education for everyone while prioritizing the needs of the poor and disadvantaged first. It provides a guiding principle to inform spending decisions, recognizing the scarcity of public funding</a:t>
            </a:r>
            <a:r>
              <a:rPr lang="en-US" sz="1700" i="1"/>
              <a:t> </a:t>
            </a:r>
          </a:p>
          <a:p>
            <a:pPr marL="428625" indent="-342900"/>
            <a:endParaRPr lang="en-US" sz="1700" i="1"/>
          </a:p>
          <a:p>
            <a:pPr marL="428625" indent="-342900"/>
            <a:r>
              <a:rPr lang="en-US" sz="1700" i="1"/>
              <a:t>Who needs the services?</a:t>
            </a:r>
          </a:p>
          <a:p>
            <a:pPr marL="428625" indent="-342900"/>
            <a:r>
              <a:rPr lang="en-US" sz="1700" i="1"/>
              <a:t>Who will provide services?</a:t>
            </a:r>
          </a:p>
          <a:p>
            <a:pPr marL="428625" indent="-342900"/>
            <a:r>
              <a:rPr lang="en-US" sz="1700" i="1"/>
              <a:t>What would those services be?</a:t>
            </a:r>
          </a:p>
          <a:p>
            <a:pPr marL="428625" indent="-342900"/>
            <a:r>
              <a:rPr lang="en-US" sz="1700" i="1"/>
              <a:t>Who will plan for the provision?</a:t>
            </a:r>
          </a:p>
        </p:txBody>
      </p:sp>
      <p:pic>
        <p:nvPicPr>
          <p:cNvPr id="5" name="Picture 4">
            <a:extLst>
              <a:ext uri="{FF2B5EF4-FFF2-40B4-BE49-F238E27FC236}">
                <a16:creationId xmlns:a16="http://schemas.microsoft.com/office/drawing/2014/main" id="{E44B0361-80EF-4B0A-99CD-E27138B0AC39}"/>
              </a:ext>
            </a:extLst>
          </p:cNvPr>
          <p:cNvPicPr>
            <a:picLocks noChangeAspect="1"/>
          </p:cNvPicPr>
          <p:nvPr/>
        </p:nvPicPr>
        <p:blipFill rotWithShape="1">
          <a:blip r:embed="rId3"/>
          <a:srcRect r="4446"/>
          <a:stretch/>
        </p:blipFill>
        <p:spPr>
          <a:xfrm>
            <a:off x="5120640" y="1904281"/>
            <a:ext cx="6233160" cy="4272681"/>
          </a:xfrm>
          <a:prstGeom prst="rect">
            <a:avLst/>
          </a:prstGeom>
        </p:spPr>
      </p:pic>
    </p:spTree>
    <p:extLst>
      <p:ext uri="{BB962C8B-B14F-4D97-AF65-F5344CB8AC3E}">
        <p14:creationId xmlns:p14="http://schemas.microsoft.com/office/powerpoint/2010/main" val="392928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96" y="0"/>
            <a:ext cx="10344093" cy="1211427"/>
          </a:xfrm>
        </p:spPr>
        <p:txBody>
          <a:bodyPr>
            <a:normAutofit/>
          </a:bodyPr>
          <a:lstStyle/>
          <a:p>
            <a:r>
              <a:rPr lang="en-US" sz="4000" dirty="0">
                <a:solidFill>
                  <a:schemeClr val="accent1"/>
                </a:solidFill>
                <a:latin typeface="+mn-lt"/>
              </a:rPr>
              <a:t>Objectives Overview </a:t>
            </a:r>
          </a:p>
        </p:txBody>
      </p:sp>
      <p:sp>
        <p:nvSpPr>
          <p:cNvPr id="3" name="Content Placeholder 2"/>
          <p:cNvSpPr>
            <a:spLocks noGrp="1"/>
          </p:cNvSpPr>
          <p:nvPr>
            <p:ph idx="1"/>
          </p:nvPr>
        </p:nvSpPr>
        <p:spPr>
          <a:xfrm>
            <a:off x="238396" y="1030014"/>
            <a:ext cx="11690845" cy="5465379"/>
          </a:xfrm>
        </p:spPr>
        <p:txBody>
          <a:bodyPr>
            <a:normAutofit fontScale="85000" lnSpcReduction="20000"/>
          </a:bodyPr>
          <a:lstStyle/>
          <a:p>
            <a:pPr marL="0" indent="0">
              <a:buNone/>
            </a:pPr>
            <a:r>
              <a:rPr lang="en-GB" sz="3600" dirty="0"/>
              <a:t>This workshop aims to:</a:t>
            </a:r>
          </a:p>
          <a:p>
            <a:pPr marL="0" indent="0">
              <a:buNone/>
            </a:pPr>
            <a:endParaRPr lang="en-GB" sz="3600" dirty="0"/>
          </a:p>
          <a:p>
            <a:pPr marL="514350" indent="-514350">
              <a:buAutoNum type="arabicParenBoth"/>
            </a:pPr>
            <a:r>
              <a:rPr lang="en-GB" sz="3300" b="1" dirty="0"/>
              <a:t>Assess the pre-primary landscape in [country] </a:t>
            </a:r>
            <a:r>
              <a:rPr lang="en-GB" sz="3300" dirty="0"/>
              <a:t>and identify key priorities across the sub-system to improve equitable access, efficiency, and quality of pre-primary education:</a:t>
            </a:r>
          </a:p>
          <a:p>
            <a:pPr lvl="1"/>
            <a:endParaRPr lang="en-GB" sz="3200" dirty="0"/>
          </a:p>
          <a:p>
            <a:pPr lvl="1"/>
            <a:r>
              <a:rPr lang="en-GB" sz="3200" dirty="0"/>
              <a:t>Review challenges at both policy and implementation levels and prioritize key challenges strategies to strengthen processes</a:t>
            </a:r>
          </a:p>
          <a:p>
            <a:pPr marL="514350" indent="-514350">
              <a:buAutoNum type="arabicParenBoth"/>
            </a:pPr>
            <a:endParaRPr lang="en-GB" sz="3300" dirty="0"/>
          </a:p>
          <a:p>
            <a:pPr marL="514350" indent="-514350">
              <a:buAutoNum type="arabicParenBoth"/>
            </a:pPr>
            <a:r>
              <a:rPr lang="en-GB" sz="3300" b="1" dirty="0"/>
              <a:t>Develop a common understanding </a:t>
            </a:r>
            <a:r>
              <a:rPr lang="en-GB" sz="3300" dirty="0"/>
              <a:t>among stakeholders of the pre-primary subsector in [country] – its strengths, weaknesses and bottlenecks, as well as its connectedness and distinctiveness within basic education, as well as its links with health, nutrition and protection</a:t>
            </a:r>
          </a:p>
          <a:p>
            <a:pPr lvl="1"/>
            <a:endParaRPr lang="en-GB" sz="3200" dirty="0"/>
          </a:p>
          <a:p>
            <a:pPr lvl="1"/>
            <a:r>
              <a:rPr lang="en-GB" sz="3200" dirty="0"/>
              <a:t>Enhance</a:t>
            </a:r>
            <a:r>
              <a:rPr lang="en-GB" sz="2900" dirty="0"/>
              <a:t> knowledge, leadership and accountability in the pre-primary sub-sector.</a:t>
            </a:r>
            <a:endParaRPr lang="en-US" sz="2900" dirty="0"/>
          </a:p>
          <a:p>
            <a:pPr lvl="2"/>
            <a:endParaRPr lang="en-US" sz="2800" dirty="0"/>
          </a:p>
        </p:txBody>
      </p:sp>
      <p:sp>
        <p:nvSpPr>
          <p:cNvPr id="4" name="Slide Number Placeholder 3"/>
          <p:cNvSpPr>
            <a:spLocks noGrp="1"/>
          </p:cNvSpPr>
          <p:nvPr>
            <p:ph type="sldNum" sz="quarter" idx="12"/>
          </p:nvPr>
        </p:nvSpPr>
        <p:spPr/>
        <p:txBody>
          <a:bodyPr/>
          <a:lstStyle/>
          <a:p>
            <a:fld id="{858F8DD7-2476-40E3-B381-AE2B19FF5977}" type="slidenum">
              <a:rPr lang="en-IN" smtClean="0"/>
              <a:t>4</a:t>
            </a:fld>
            <a:endParaRPr lang="en-IN"/>
          </a:p>
        </p:txBody>
      </p:sp>
    </p:spTree>
    <p:extLst>
      <p:ext uri="{BB962C8B-B14F-4D97-AF65-F5344CB8AC3E}">
        <p14:creationId xmlns:p14="http://schemas.microsoft.com/office/powerpoint/2010/main" val="1462125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8F8DD7-2476-40E3-B381-AE2B19FF5977}" type="slidenum">
              <a:rPr lang="en-IN" smtClean="0"/>
              <a:t>40</a:t>
            </a:fld>
            <a:endParaRPr lang="en-IN"/>
          </a:p>
        </p:txBody>
      </p:sp>
      <p:pic>
        <p:nvPicPr>
          <p:cNvPr id="4" name="Picture 3">
            <a:extLst>
              <a:ext uri="{FF2B5EF4-FFF2-40B4-BE49-F238E27FC236}">
                <a16:creationId xmlns:a16="http://schemas.microsoft.com/office/drawing/2014/main" id="{817096B1-E7F5-4104-90DB-9433F24C657C}"/>
              </a:ext>
            </a:extLst>
          </p:cNvPr>
          <p:cNvPicPr>
            <a:picLocks noChangeAspect="1"/>
          </p:cNvPicPr>
          <p:nvPr/>
        </p:nvPicPr>
        <p:blipFill>
          <a:blip r:embed="rId3"/>
          <a:stretch>
            <a:fillRect/>
          </a:stretch>
        </p:blipFill>
        <p:spPr>
          <a:xfrm>
            <a:off x="2634536" y="0"/>
            <a:ext cx="6922928" cy="6858000"/>
          </a:xfrm>
          <a:prstGeom prst="rect">
            <a:avLst/>
          </a:prstGeom>
        </p:spPr>
      </p:pic>
    </p:spTree>
    <p:extLst>
      <p:ext uri="{BB962C8B-B14F-4D97-AF65-F5344CB8AC3E}">
        <p14:creationId xmlns:p14="http://schemas.microsoft.com/office/powerpoint/2010/main" val="1115098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524" y="2103437"/>
            <a:ext cx="10515600" cy="1325563"/>
          </a:xfrm>
        </p:spPr>
        <p:txBody>
          <a:bodyPr/>
          <a:lstStyle/>
          <a:p>
            <a:pPr algn="ctr"/>
            <a:r>
              <a:rPr lang="en-US" b="1" dirty="0"/>
              <a:t>[Country’s] presentation on Planning and budgeting </a:t>
            </a:r>
          </a:p>
        </p:txBody>
      </p:sp>
      <p:sp>
        <p:nvSpPr>
          <p:cNvPr id="4" name="Slide Number Placeholder 3"/>
          <p:cNvSpPr>
            <a:spLocks noGrp="1"/>
          </p:cNvSpPr>
          <p:nvPr>
            <p:ph type="sldNum" sz="quarter" idx="12"/>
          </p:nvPr>
        </p:nvSpPr>
        <p:spPr/>
        <p:txBody>
          <a:bodyPr/>
          <a:lstStyle/>
          <a:p>
            <a:fld id="{858F8DD7-2476-40E3-B381-AE2B19FF5977}" type="slidenum">
              <a:rPr lang="en-IN" smtClean="0"/>
              <a:t>41</a:t>
            </a:fld>
            <a:endParaRPr lang="en-IN"/>
          </a:p>
        </p:txBody>
      </p:sp>
    </p:spTree>
    <p:extLst>
      <p:ext uri="{BB962C8B-B14F-4D97-AF65-F5344CB8AC3E}">
        <p14:creationId xmlns:p14="http://schemas.microsoft.com/office/powerpoint/2010/main" val="2317647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8F8DD7-2476-40E3-B381-AE2B19FF5977}" type="slidenum">
              <a:rPr lang="en-IN" smtClean="0"/>
              <a:t>42</a:t>
            </a:fld>
            <a:endParaRPr lang="en-IN"/>
          </a:p>
        </p:txBody>
      </p:sp>
      <p:pic>
        <p:nvPicPr>
          <p:cNvPr id="3" name="Picture 2"/>
          <p:cNvPicPr>
            <a:picLocks noChangeAspect="1"/>
          </p:cNvPicPr>
          <p:nvPr/>
        </p:nvPicPr>
        <p:blipFill>
          <a:blip r:embed="rId3"/>
          <a:stretch>
            <a:fillRect/>
          </a:stretch>
        </p:blipFill>
        <p:spPr>
          <a:xfrm>
            <a:off x="1979066" y="535020"/>
            <a:ext cx="8430514" cy="5821330"/>
          </a:xfrm>
          <a:prstGeom prst="rect">
            <a:avLst/>
          </a:prstGeom>
        </p:spPr>
      </p:pic>
    </p:spTree>
    <p:extLst>
      <p:ext uri="{BB962C8B-B14F-4D97-AF65-F5344CB8AC3E}">
        <p14:creationId xmlns:p14="http://schemas.microsoft.com/office/powerpoint/2010/main" val="4106621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2285165"/>
            <a:ext cx="7886700" cy="3263504"/>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43</a:t>
            </a:fld>
            <a:endParaRPr lang="en-IN">
              <a:solidFill>
                <a:prstClr val="black">
                  <a:tint val="75000"/>
                </a:prstClr>
              </a:solidFill>
            </a:endParaRPr>
          </a:p>
        </p:txBody>
      </p:sp>
      <p:sp>
        <p:nvSpPr>
          <p:cNvPr id="11" name="Title 1"/>
          <p:cNvSpPr txBox="1">
            <a:spLocks/>
          </p:cNvSpPr>
          <p:nvPr/>
        </p:nvSpPr>
        <p:spPr>
          <a:xfrm>
            <a:off x="558800" y="189456"/>
            <a:ext cx="1108456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300" b="1" dirty="0">
                <a:solidFill>
                  <a:prstClr val="black"/>
                </a:solidFill>
              </a:rPr>
              <a:t>Using the Tool to Analyze Core Function 1:</a:t>
            </a:r>
          </a:p>
          <a:p>
            <a:pPr algn="ctr"/>
            <a:r>
              <a:rPr lang="en-CA" sz="3300" b="1" dirty="0">
                <a:solidFill>
                  <a:prstClr val="black"/>
                </a:solidFill>
              </a:rPr>
              <a:t>Team Discussion, Identification and Prioritization of Challenges</a:t>
            </a:r>
            <a:endParaRPr lang="en-US" sz="3300" b="1" dirty="0">
              <a:solidFill>
                <a:prstClr val="black"/>
              </a:solidFill>
            </a:endParaRPr>
          </a:p>
        </p:txBody>
      </p:sp>
      <p:pic>
        <p:nvPicPr>
          <p:cNvPr id="8" name="Picture 7">
            <a:extLst>
              <a:ext uri="{FF2B5EF4-FFF2-40B4-BE49-F238E27FC236}">
                <a16:creationId xmlns:a16="http://schemas.microsoft.com/office/drawing/2014/main" id="{A95C2243-65FA-474C-A67C-2125ED049F11}"/>
              </a:ext>
            </a:extLst>
          </p:cNvPr>
          <p:cNvPicPr>
            <a:picLocks noChangeAspect="1"/>
          </p:cNvPicPr>
          <p:nvPr/>
        </p:nvPicPr>
        <p:blipFill>
          <a:blip r:embed="rId3"/>
          <a:stretch>
            <a:fillRect/>
          </a:stretch>
        </p:blipFill>
        <p:spPr>
          <a:xfrm>
            <a:off x="2973837" y="1199005"/>
            <a:ext cx="5438216" cy="5522470"/>
          </a:xfrm>
          <a:prstGeom prst="rect">
            <a:avLst/>
          </a:prstGeom>
        </p:spPr>
      </p:pic>
    </p:spTree>
    <p:extLst>
      <p:ext uri="{BB962C8B-B14F-4D97-AF65-F5344CB8AC3E}">
        <p14:creationId xmlns:p14="http://schemas.microsoft.com/office/powerpoint/2010/main" val="266302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7" y="270857"/>
            <a:ext cx="10515600" cy="1325563"/>
          </a:xfrm>
        </p:spPr>
        <p:txBody>
          <a:bodyPr>
            <a:normAutofit fontScale="90000"/>
          </a:bodyPr>
          <a:lstStyle/>
          <a:p>
            <a:pPr algn="ctr"/>
            <a:r>
              <a:rPr lang="en-US" sz="6000" b="1" dirty="0">
                <a:solidFill>
                  <a:schemeClr val="accent1"/>
                </a:solidFill>
              </a:rPr>
              <a:t>Steps for This Task</a:t>
            </a:r>
            <a:br>
              <a:rPr lang="en-US" sz="6000" b="1" dirty="0">
                <a:solidFill>
                  <a:schemeClr val="accent1"/>
                </a:solidFill>
              </a:rPr>
            </a:br>
            <a:endParaRPr lang="en-US" sz="6000" b="1" dirty="0">
              <a:solidFill>
                <a:schemeClr val="accent1"/>
              </a:solidFill>
            </a:endParaRPr>
          </a:p>
        </p:txBody>
      </p:sp>
      <p:sp>
        <p:nvSpPr>
          <p:cNvPr id="3" name="Content Placeholder 2"/>
          <p:cNvSpPr>
            <a:spLocks noGrp="1"/>
          </p:cNvSpPr>
          <p:nvPr>
            <p:ph idx="1"/>
          </p:nvPr>
        </p:nvSpPr>
        <p:spPr>
          <a:xfrm>
            <a:off x="503583" y="646387"/>
            <a:ext cx="11289349" cy="6075088"/>
          </a:xfrm>
        </p:spPr>
        <p:txBody>
          <a:bodyPr>
            <a:normAutofit lnSpcReduction="10000"/>
          </a:bodyPr>
          <a:lstStyle/>
          <a:p>
            <a:pPr marL="0" indent="0">
              <a:buNone/>
            </a:pPr>
            <a:endParaRPr lang="en-US" dirty="0"/>
          </a:p>
          <a:p>
            <a:pPr marL="514350" indent="-514350">
              <a:lnSpc>
                <a:spcPct val="110000"/>
              </a:lnSpc>
              <a:spcBef>
                <a:spcPts val="0"/>
              </a:spcBef>
              <a:buAutoNum type="arabicPeriod"/>
            </a:pPr>
            <a:r>
              <a:rPr lang="en-US" dirty="0"/>
              <a:t>Everyone should have their copy of the Tool, </a:t>
            </a:r>
          </a:p>
          <a:p>
            <a:pPr marL="0" indent="0">
              <a:lnSpc>
                <a:spcPct val="110000"/>
              </a:lnSpc>
              <a:spcBef>
                <a:spcPts val="0"/>
              </a:spcBef>
              <a:buNone/>
            </a:pPr>
            <a:r>
              <a:rPr lang="en-US" dirty="0"/>
              <a:t>      turned to Core Function 1.  One person will help guide the discussion </a:t>
            </a:r>
          </a:p>
          <a:p>
            <a:pPr marL="0" indent="0">
              <a:lnSpc>
                <a:spcPct val="110000"/>
              </a:lnSpc>
              <a:spcBef>
                <a:spcPts val="0"/>
              </a:spcBef>
              <a:buNone/>
            </a:pPr>
            <a:r>
              <a:rPr lang="en-US" dirty="0"/>
              <a:t>      and another will take notes on the discussions.</a:t>
            </a:r>
          </a:p>
          <a:p>
            <a:pPr marL="514350" indent="-514350">
              <a:buAutoNum type="arabicPeriod" startAt="2"/>
            </a:pPr>
            <a:r>
              <a:rPr lang="en-US" dirty="0"/>
              <a:t>Discuss each Goal, focusing on the goal’s Measures of progress, using the questions.  Spend more time on the questions that are most relevant for [country].</a:t>
            </a:r>
          </a:p>
          <a:p>
            <a:pPr marL="514350" indent="-514350">
              <a:buAutoNum type="arabicPeriod" startAt="2"/>
            </a:pPr>
            <a:r>
              <a:rPr lang="en-US" dirty="0"/>
              <a:t>Agree on the team’s “assessment” of the Measures within each Goal, noting any comments and rationales for the assessment.</a:t>
            </a:r>
          </a:p>
          <a:p>
            <a:pPr marL="514350" indent="-514350">
              <a:buAutoNum type="arabicPeriod" startAt="2"/>
            </a:pPr>
            <a:r>
              <a:rPr lang="en-US" dirty="0"/>
              <a:t>Finally, consider what are notable </a:t>
            </a:r>
            <a:r>
              <a:rPr lang="en-US" i="1" dirty="0"/>
              <a:t>strengths</a:t>
            </a:r>
            <a:r>
              <a:rPr lang="en-US" dirty="0"/>
              <a:t> and then agree on what are the 2 or 4 </a:t>
            </a:r>
            <a:r>
              <a:rPr lang="en-US" i="1" dirty="0"/>
              <a:t>biggest challenges </a:t>
            </a:r>
            <a:r>
              <a:rPr lang="en-US" dirty="0"/>
              <a:t>in this Core Function. You do not have to select just 1 measure of progress;  consider combining several problem areas into a larger challenge if possible.</a:t>
            </a:r>
          </a:p>
          <a:p>
            <a:pPr marL="514350" indent="-514350">
              <a:buAutoNum type="arabicPeriod" startAt="2"/>
            </a:pPr>
            <a:r>
              <a:rPr lang="en-US" dirty="0"/>
              <a:t>Use chart paper to display your group’s deliberations.</a:t>
            </a:r>
          </a:p>
        </p:txBody>
      </p:sp>
      <p:sp>
        <p:nvSpPr>
          <p:cNvPr id="4" name="Slide Number Placeholder 3"/>
          <p:cNvSpPr>
            <a:spLocks noGrp="1"/>
          </p:cNvSpPr>
          <p:nvPr>
            <p:ph type="sldNum" sz="quarter" idx="12"/>
          </p:nvPr>
        </p:nvSpPr>
        <p:spPr/>
        <p:txBody>
          <a:bodyPr/>
          <a:lstStyle/>
          <a:p>
            <a:fld id="{858F8DD7-2476-40E3-B381-AE2B19FF5977}" type="slidenum">
              <a:rPr lang="en-IN" smtClean="0"/>
              <a:t>44</a:t>
            </a:fld>
            <a:endParaRPr lang="en-IN"/>
          </a:p>
        </p:txBody>
      </p:sp>
      <p:pic>
        <p:nvPicPr>
          <p:cNvPr id="5" name="Picture 4"/>
          <p:cNvPicPr>
            <a:picLocks noChangeAspect="1"/>
          </p:cNvPicPr>
          <p:nvPr/>
        </p:nvPicPr>
        <p:blipFill>
          <a:blip r:embed="rId3"/>
          <a:stretch>
            <a:fillRect/>
          </a:stretch>
        </p:blipFill>
        <p:spPr>
          <a:xfrm>
            <a:off x="10666686" y="0"/>
            <a:ext cx="1374228" cy="1374228"/>
          </a:xfrm>
          <a:prstGeom prst="rect">
            <a:avLst/>
          </a:prstGeom>
        </p:spPr>
      </p:pic>
    </p:spTree>
    <p:extLst>
      <p:ext uri="{BB962C8B-B14F-4D97-AF65-F5344CB8AC3E}">
        <p14:creationId xmlns:p14="http://schemas.microsoft.com/office/powerpoint/2010/main" val="2496422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chemeClr val="accent6">
                    <a:lumMod val="75000"/>
                  </a:schemeClr>
                </a:solidFill>
              </a:rPr>
              <a:t>Template for Wall Chart</a:t>
            </a:r>
          </a:p>
        </p:txBody>
      </p:sp>
      <p:sp>
        <p:nvSpPr>
          <p:cNvPr id="3" name="Content Placeholder 2"/>
          <p:cNvSpPr>
            <a:spLocks noGrp="1"/>
          </p:cNvSpPr>
          <p:nvPr>
            <p:ph idx="1"/>
          </p:nvPr>
        </p:nvSpPr>
        <p:spPr>
          <a:xfrm>
            <a:off x="375557" y="1322614"/>
            <a:ext cx="11446329" cy="5398861"/>
          </a:xfrm>
        </p:spPr>
        <p:txBody>
          <a:bodyPr>
            <a:normAutofit/>
          </a:bodyPr>
          <a:lstStyle/>
          <a:p>
            <a:pPr marL="0" indent="0" algn="ctr">
              <a:buNone/>
            </a:pPr>
            <a:r>
              <a:rPr lang="en-US" dirty="0"/>
              <a:t>Core Function X</a:t>
            </a:r>
          </a:p>
          <a:p>
            <a:pPr marL="0" indent="0" algn="ctr">
              <a:buNone/>
            </a:pPr>
            <a:endParaRPr lang="en-US" dirty="0"/>
          </a:p>
          <a:p>
            <a:pPr marL="0" indent="0">
              <a:buNone/>
            </a:pPr>
            <a:r>
              <a:rPr lang="en-US" dirty="0"/>
              <a:t>Major challenges in this Core Function:     	Main strengths: </a:t>
            </a:r>
          </a:p>
          <a:p>
            <a:pPr marL="0" indent="0">
              <a:buNone/>
            </a:pPr>
            <a:r>
              <a:rPr lang="en-US" dirty="0"/>
              <a:t>1.                                                                     	1. </a:t>
            </a:r>
          </a:p>
          <a:p>
            <a:pPr marL="0" indent="0">
              <a:buNone/>
            </a:pPr>
            <a:r>
              <a:rPr lang="en-US" dirty="0"/>
              <a:t>2.							2. </a:t>
            </a:r>
          </a:p>
          <a:p>
            <a:pPr marL="0" indent="0">
              <a:buNone/>
            </a:pPr>
            <a:r>
              <a:rPr lang="en-US" dirty="0"/>
              <a:t>3.							3.</a:t>
            </a:r>
          </a:p>
          <a:p>
            <a:pPr marL="0" indent="0">
              <a:buNone/>
            </a:pPr>
            <a:r>
              <a:rPr lang="en-US" dirty="0"/>
              <a:t>4. 							4.</a:t>
            </a:r>
          </a:p>
        </p:txBody>
      </p:sp>
      <p:sp>
        <p:nvSpPr>
          <p:cNvPr id="4" name="Slide Number Placeholder 3"/>
          <p:cNvSpPr>
            <a:spLocks noGrp="1"/>
          </p:cNvSpPr>
          <p:nvPr>
            <p:ph type="sldNum" sz="quarter" idx="12"/>
          </p:nvPr>
        </p:nvSpPr>
        <p:spPr/>
        <p:txBody>
          <a:bodyPr/>
          <a:lstStyle/>
          <a:p>
            <a:fld id="{858F8DD7-2476-40E3-B381-AE2B19FF5977}" type="slidenum">
              <a:rPr lang="en-IN" smtClean="0"/>
              <a:t>45</a:t>
            </a:fld>
            <a:endParaRPr lang="en-IN"/>
          </a:p>
        </p:txBody>
      </p:sp>
      <p:cxnSp>
        <p:nvCxnSpPr>
          <p:cNvPr id="6" name="Straight Connector 5">
            <a:extLst>
              <a:ext uri="{FF2B5EF4-FFF2-40B4-BE49-F238E27FC236}">
                <a16:creationId xmlns:a16="http://schemas.microsoft.com/office/drawing/2014/main" id="{12232D94-40B3-4B60-B042-45DDE9E6E147}"/>
              </a:ext>
            </a:extLst>
          </p:cNvPr>
          <p:cNvCxnSpPr/>
          <p:nvPr/>
        </p:nvCxnSpPr>
        <p:spPr>
          <a:xfrm>
            <a:off x="6636470" y="2158738"/>
            <a:ext cx="0" cy="438017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124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46</a:t>
            </a:fld>
            <a:endParaRPr lang="en-IN"/>
          </a:p>
        </p:txBody>
      </p:sp>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3395697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2285165"/>
            <a:ext cx="7886700" cy="3263504"/>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47</a:t>
            </a:fld>
            <a:endParaRPr lang="en-IN">
              <a:solidFill>
                <a:prstClr val="black">
                  <a:tint val="75000"/>
                </a:prstClr>
              </a:solidFill>
            </a:endParaRPr>
          </a:p>
        </p:txBody>
      </p:sp>
      <p:sp>
        <p:nvSpPr>
          <p:cNvPr id="11" name="Title 1"/>
          <p:cNvSpPr txBox="1">
            <a:spLocks/>
          </p:cNvSpPr>
          <p:nvPr/>
        </p:nvSpPr>
        <p:spPr>
          <a:xfrm>
            <a:off x="553720" y="155702"/>
            <a:ext cx="1108456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300" b="1" dirty="0">
                <a:solidFill>
                  <a:prstClr val="black"/>
                </a:solidFill>
              </a:rPr>
              <a:t>Plenary Discussion and Summary of Challenges</a:t>
            </a:r>
            <a:endParaRPr lang="en-US" sz="3300" b="1" dirty="0">
              <a:solidFill>
                <a:prstClr val="black"/>
              </a:solidFill>
            </a:endParaRPr>
          </a:p>
        </p:txBody>
      </p:sp>
      <p:pic>
        <p:nvPicPr>
          <p:cNvPr id="8" name="Picture 7">
            <a:extLst>
              <a:ext uri="{FF2B5EF4-FFF2-40B4-BE49-F238E27FC236}">
                <a16:creationId xmlns:a16="http://schemas.microsoft.com/office/drawing/2014/main" id="{3F041DFC-AB49-40FB-BD91-6B91AFC3997E}"/>
              </a:ext>
            </a:extLst>
          </p:cNvPr>
          <p:cNvPicPr>
            <a:picLocks noChangeAspect="1"/>
          </p:cNvPicPr>
          <p:nvPr/>
        </p:nvPicPr>
        <p:blipFill>
          <a:blip r:embed="rId3"/>
          <a:stretch>
            <a:fillRect/>
          </a:stretch>
        </p:blipFill>
        <p:spPr>
          <a:xfrm>
            <a:off x="3581401" y="1008754"/>
            <a:ext cx="5438216" cy="5522470"/>
          </a:xfrm>
          <a:prstGeom prst="rect">
            <a:avLst/>
          </a:prstGeom>
        </p:spPr>
      </p:pic>
    </p:spTree>
    <p:extLst>
      <p:ext uri="{BB962C8B-B14F-4D97-AF65-F5344CB8AC3E}">
        <p14:creationId xmlns:p14="http://schemas.microsoft.com/office/powerpoint/2010/main" val="3088444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0762"/>
            <a:ext cx="9144000" cy="1551076"/>
          </a:xfrm>
        </p:spPr>
        <p:txBody>
          <a:bodyPr/>
          <a:lstStyle/>
          <a:p>
            <a:r>
              <a:rPr lang="en-US" dirty="0"/>
              <a:t>Day 1 Wrap-Up</a:t>
            </a:r>
          </a:p>
        </p:txBody>
      </p:sp>
      <p:sp>
        <p:nvSpPr>
          <p:cNvPr id="3" name="Subtitle 2"/>
          <p:cNvSpPr>
            <a:spLocks noGrp="1"/>
          </p:cNvSpPr>
          <p:nvPr>
            <p:ph type="subTitle" idx="1"/>
          </p:nvPr>
        </p:nvSpPr>
        <p:spPr>
          <a:xfrm>
            <a:off x="1524000" y="2614411"/>
            <a:ext cx="9144000" cy="2643389"/>
          </a:xfrm>
        </p:spPr>
        <p:txBody>
          <a:bodyPr>
            <a:normAutofit/>
          </a:bodyPr>
          <a:lstStyle/>
          <a:p>
            <a:pPr marL="342900" indent="-342900" algn="l">
              <a:buFont typeface="Arial" panose="020B0604020202020204" pitchFamily="34" charset="0"/>
              <a:buChar char="•"/>
            </a:pPr>
            <a:r>
              <a:rPr lang="en-US" sz="3600" dirty="0"/>
              <a:t>Summary</a:t>
            </a:r>
          </a:p>
          <a:p>
            <a:pPr marL="342900" indent="-342900" algn="l">
              <a:buFont typeface="Arial" panose="020B0604020202020204" pitchFamily="34" charset="0"/>
              <a:buChar char="•"/>
            </a:pPr>
            <a:r>
              <a:rPr lang="en-US" sz="3600" dirty="0"/>
              <a:t>Feedback, questions, comments</a:t>
            </a:r>
          </a:p>
          <a:p>
            <a:pPr marL="342900" indent="-342900" algn="l">
              <a:buFont typeface="Arial" panose="020B0604020202020204" pitchFamily="34" charset="0"/>
              <a:buChar char="•"/>
            </a:pPr>
            <a:r>
              <a:rPr lang="en-US" sz="3600" dirty="0"/>
              <a:t>Preview of Day 2</a:t>
            </a:r>
          </a:p>
        </p:txBody>
      </p:sp>
      <p:pic>
        <p:nvPicPr>
          <p:cNvPr id="5" name="Picture 4"/>
          <p:cNvPicPr>
            <a:picLocks noChangeAspect="1"/>
          </p:cNvPicPr>
          <p:nvPr/>
        </p:nvPicPr>
        <p:blipFill>
          <a:blip r:embed="rId3"/>
          <a:stretch>
            <a:fillRect/>
          </a:stretch>
        </p:blipFill>
        <p:spPr>
          <a:xfrm>
            <a:off x="7015654" y="3734475"/>
            <a:ext cx="4934607" cy="2772622"/>
          </a:xfrm>
          <a:prstGeom prst="rect">
            <a:avLst/>
          </a:prstGeom>
        </p:spPr>
      </p:pic>
    </p:spTree>
    <p:extLst>
      <p:ext uri="{BB962C8B-B14F-4D97-AF65-F5344CB8AC3E}">
        <p14:creationId xmlns:p14="http://schemas.microsoft.com/office/powerpoint/2010/main" val="1118787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Getting Started on Day 2</a:t>
            </a:r>
          </a:p>
        </p:txBody>
      </p:sp>
      <p:sp>
        <p:nvSpPr>
          <p:cNvPr id="3" name="Content Placeholder 2"/>
          <p:cNvSpPr>
            <a:spLocks noGrp="1"/>
          </p:cNvSpPr>
          <p:nvPr>
            <p:ph idx="1"/>
          </p:nvPr>
        </p:nvSpPr>
        <p:spPr>
          <a:xfrm>
            <a:off x="838200" y="1996965"/>
            <a:ext cx="10515600" cy="3875197"/>
          </a:xfrm>
        </p:spPr>
        <p:txBody>
          <a:bodyPr/>
          <a:lstStyle/>
          <a:p>
            <a:r>
              <a:rPr lang="en-US" dirty="0"/>
              <a:t>Overnight reflections, questions, issues</a:t>
            </a:r>
          </a:p>
          <a:p>
            <a:r>
              <a:rPr lang="en-US" dirty="0"/>
              <a:t>Preview of Day 2’s tasks</a:t>
            </a:r>
          </a:p>
          <a:p>
            <a:pPr lvl="1"/>
            <a:r>
              <a:rPr lang="en-US" sz="2800" dirty="0"/>
              <a:t>Complete discussion, analysis, and prioritization of [country’s] issues and challenges for all remaining Core Functions</a:t>
            </a:r>
          </a:p>
          <a:p>
            <a:pPr marL="457200" lvl="1" indent="0">
              <a:buNone/>
            </a:pPr>
            <a:r>
              <a:rPr lang="en-US" sz="2800" dirty="0"/>
              <a:t>     </a:t>
            </a:r>
          </a:p>
          <a:p>
            <a:pPr lvl="1"/>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49</a:t>
            </a:fld>
            <a:endParaRPr lang="en-IN"/>
          </a:p>
        </p:txBody>
      </p:sp>
      <p:sp>
        <p:nvSpPr>
          <p:cNvPr id="6" name="Rectangle 5"/>
          <p:cNvSpPr/>
          <p:nvPr/>
        </p:nvSpPr>
        <p:spPr>
          <a:xfrm>
            <a:off x="3048000" y="3105835"/>
            <a:ext cx="6096000" cy="646331"/>
          </a:xfrm>
          <a:prstGeom prst="rect">
            <a:avLst/>
          </a:prstGeom>
        </p:spPr>
        <p:txBody>
          <a:bodyPr>
            <a:spAutoFit/>
          </a:bodyPr>
          <a:lstStyle/>
          <a:p>
            <a:r>
              <a:rPr lang="en-US" dirty="0"/>
              <a:t> </a:t>
            </a:r>
            <a:br>
              <a:rPr lang="en-US" dirty="0"/>
            </a:br>
            <a:endParaRPr lang="en-US" dirty="0"/>
          </a:p>
        </p:txBody>
      </p:sp>
      <p:sp>
        <p:nvSpPr>
          <p:cNvPr id="7" name="Rectangle 6"/>
          <p:cNvSpPr/>
          <p:nvPr/>
        </p:nvSpPr>
        <p:spPr>
          <a:xfrm>
            <a:off x="3048000" y="3105835"/>
            <a:ext cx="6096000" cy="646331"/>
          </a:xfrm>
          <a:prstGeom prst="rect">
            <a:avLst/>
          </a:prstGeom>
        </p:spPr>
        <p:txBody>
          <a:bodyPr>
            <a:spAutoFit/>
          </a:bodyPr>
          <a:lstStyle/>
          <a:p>
            <a:r>
              <a:rPr lang="en-US" dirty="0"/>
              <a:t> </a:t>
            </a:r>
            <a:br>
              <a:rPr lang="en-US" dirty="0"/>
            </a:br>
            <a:endParaRPr lang="en-US" dirty="0"/>
          </a:p>
        </p:txBody>
      </p:sp>
      <p:pic>
        <p:nvPicPr>
          <p:cNvPr id="9" name="Picture 8">
            <a:extLst>
              <a:ext uri="{FF2B5EF4-FFF2-40B4-BE49-F238E27FC236}">
                <a16:creationId xmlns:a16="http://schemas.microsoft.com/office/drawing/2014/main" id="{36FB1519-6BE5-4FC0-92CD-1B83193BADAD}"/>
              </a:ext>
            </a:extLst>
          </p:cNvPr>
          <p:cNvPicPr>
            <a:picLocks noChangeAspect="1"/>
          </p:cNvPicPr>
          <p:nvPr/>
        </p:nvPicPr>
        <p:blipFill>
          <a:blip r:embed="rId3"/>
          <a:stretch>
            <a:fillRect/>
          </a:stretch>
        </p:blipFill>
        <p:spPr>
          <a:xfrm>
            <a:off x="2158239" y="4282121"/>
            <a:ext cx="3266833" cy="848255"/>
          </a:xfrm>
          <a:prstGeom prst="rect">
            <a:avLst/>
          </a:prstGeom>
        </p:spPr>
      </p:pic>
      <p:pic>
        <p:nvPicPr>
          <p:cNvPr id="10" name="Picture 9">
            <a:extLst>
              <a:ext uri="{FF2B5EF4-FFF2-40B4-BE49-F238E27FC236}">
                <a16:creationId xmlns:a16="http://schemas.microsoft.com/office/drawing/2014/main" id="{2EEA0E3A-FC9C-4D4C-AD9E-9783D59D18BE}"/>
              </a:ext>
            </a:extLst>
          </p:cNvPr>
          <p:cNvPicPr>
            <a:picLocks noChangeAspect="1"/>
          </p:cNvPicPr>
          <p:nvPr/>
        </p:nvPicPr>
        <p:blipFill>
          <a:blip r:embed="rId4"/>
          <a:stretch>
            <a:fillRect/>
          </a:stretch>
        </p:blipFill>
        <p:spPr>
          <a:xfrm>
            <a:off x="6165343" y="4379360"/>
            <a:ext cx="2820670" cy="693273"/>
          </a:xfrm>
          <a:prstGeom prst="rect">
            <a:avLst/>
          </a:prstGeom>
        </p:spPr>
      </p:pic>
      <p:pic>
        <p:nvPicPr>
          <p:cNvPr id="11" name="Picture 10">
            <a:extLst>
              <a:ext uri="{FF2B5EF4-FFF2-40B4-BE49-F238E27FC236}">
                <a16:creationId xmlns:a16="http://schemas.microsoft.com/office/drawing/2014/main" id="{BAD7CF80-2753-484A-9B2F-43DB0F730CCB}"/>
              </a:ext>
            </a:extLst>
          </p:cNvPr>
          <p:cNvPicPr>
            <a:picLocks noChangeAspect="1"/>
          </p:cNvPicPr>
          <p:nvPr/>
        </p:nvPicPr>
        <p:blipFill>
          <a:blip r:embed="rId5"/>
          <a:stretch>
            <a:fillRect/>
          </a:stretch>
        </p:blipFill>
        <p:spPr>
          <a:xfrm>
            <a:off x="2158239" y="5178888"/>
            <a:ext cx="3763487" cy="693274"/>
          </a:xfrm>
          <a:prstGeom prst="rect">
            <a:avLst/>
          </a:prstGeom>
        </p:spPr>
      </p:pic>
      <p:pic>
        <p:nvPicPr>
          <p:cNvPr id="12" name="Picture 11">
            <a:extLst>
              <a:ext uri="{FF2B5EF4-FFF2-40B4-BE49-F238E27FC236}">
                <a16:creationId xmlns:a16="http://schemas.microsoft.com/office/drawing/2014/main" id="{A4DE9FEE-8DBB-41C2-B643-DAF6BD2D9487}"/>
              </a:ext>
            </a:extLst>
          </p:cNvPr>
          <p:cNvPicPr>
            <a:picLocks noChangeAspect="1"/>
          </p:cNvPicPr>
          <p:nvPr/>
        </p:nvPicPr>
        <p:blipFill>
          <a:blip r:embed="rId6"/>
          <a:stretch>
            <a:fillRect/>
          </a:stretch>
        </p:blipFill>
        <p:spPr>
          <a:xfrm>
            <a:off x="6165343" y="5217233"/>
            <a:ext cx="2978657" cy="604455"/>
          </a:xfrm>
          <a:prstGeom prst="rect">
            <a:avLst/>
          </a:prstGeom>
        </p:spPr>
      </p:pic>
    </p:spTree>
    <p:extLst>
      <p:ext uri="{BB962C8B-B14F-4D97-AF65-F5344CB8AC3E}">
        <p14:creationId xmlns:p14="http://schemas.microsoft.com/office/powerpoint/2010/main" val="4846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57" y="102519"/>
            <a:ext cx="11089943" cy="1325563"/>
          </a:xfrm>
        </p:spPr>
        <p:txBody>
          <a:bodyPr>
            <a:normAutofit/>
          </a:bodyPr>
          <a:lstStyle/>
          <a:p>
            <a:pPr algn="ctr"/>
            <a:r>
              <a:rPr lang="en-GB" dirty="0"/>
              <a:t>The workshop findings are expected to:</a:t>
            </a:r>
            <a:endParaRPr lang="en-US" dirty="0"/>
          </a:p>
        </p:txBody>
      </p:sp>
      <p:sp>
        <p:nvSpPr>
          <p:cNvPr id="3" name="Content Placeholder 2"/>
          <p:cNvSpPr>
            <a:spLocks noGrp="1"/>
          </p:cNvSpPr>
          <p:nvPr>
            <p:ph idx="1"/>
          </p:nvPr>
        </p:nvSpPr>
        <p:spPr>
          <a:xfrm>
            <a:off x="476926" y="1543213"/>
            <a:ext cx="11049001" cy="4698006"/>
          </a:xfrm>
        </p:spPr>
        <p:txBody>
          <a:bodyPr>
            <a:normAutofit/>
          </a:bodyPr>
          <a:lstStyle/>
          <a:p>
            <a:pPr lvl="0"/>
            <a:endParaRPr lang="en-GB" dirty="0"/>
          </a:p>
          <a:p>
            <a:pPr lvl="0"/>
            <a:r>
              <a:rPr lang="en-GB" dirty="0"/>
              <a:t>Inform the </a:t>
            </a:r>
            <a:r>
              <a:rPr lang="en-GB" b="1" dirty="0"/>
              <a:t>ESA and the ESP </a:t>
            </a:r>
            <a:r>
              <a:rPr lang="en-GB" dirty="0"/>
              <a:t>through a comprehensive review of the strengths and challenges of the pre-primary subsector at policy and implementation level</a:t>
            </a:r>
          </a:p>
          <a:p>
            <a:pPr lvl="0"/>
            <a:endParaRPr lang="en-US" dirty="0"/>
          </a:p>
          <a:p>
            <a:pPr lvl="0"/>
            <a:r>
              <a:rPr lang="en-GB" dirty="0"/>
              <a:t>Identify actions for </a:t>
            </a:r>
            <a:r>
              <a:rPr lang="en-GB" b="1" dirty="0"/>
              <a:t>improving the quality of ECE services at scale</a:t>
            </a:r>
            <a:endParaRPr lang="en-GB" dirty="0"/>
          </a:p>
          <a:p>
            <a:pPr marL="0" lvl="0" indent="0">
              <a:buNone/>
            </a:pPr>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5</a:t>
            </a:fld>
            <a:endParaRPr lang="en-IN"/>
          </a:p>
        </p:txBody>
      </p:sp>
    </p:spTree>
    <p:extLst>
      <p:ext uri="{BB962C8B-B14F-4D97-AF65-F5344CB8AC3E}">
        <p14:creationId xmlns:p14="http://schemas.microsoft.com/office/powerpoint/2010/main" val="1647725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9" y="0"/>
            <a:ext cx="10515600" cy="1325563"/>
          </a:xfrm>
        </p:spPr>
        <p:txBody>
          <a:bodyPr/>
          <a:lstStyle/>
          <a:p>
            <a:r>
              <a:rPr lang="en-US" b="1" dirty="0">
                <a:solidFill>
                  <a:schemeClr val="accent1"/>
                </a:solidFill>
              </a:rPr>
              <a:t>A few reflections…</a:t>
            </a:r>
          </a:p>
        </p:txBody>
      </p:sp>
      <p:sp>
        <p:nvSpPr>
          <p:cNvPr id="3" name="Content Placeholder 2"/>
          <p:cNvSpPr>
            <a:spLocks noGrp="1"/>
          </p:cNvSpPr>
          <p:nvPr>
            <p:ph idx="1"/>
          </p:nvPr>
        </p:nvSpPr>
        <p:spPr>
          <a:xfrm>
            <a:off x="364671" y="1665287"/>
            <a:ext cx="10515600" cy="4351338"/>
          </a:xfrm>
        </p:spPr>
        <p:txBody>
          <a:bodyPr/>
          <a:lstStyle/>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50</a:t>
            </a:fld>
            <a:endParaRPr lang="en-IN"/>
          </a:p>
        </p:txBody>
      </p:sp>
      <p:sp>
        <p:nvSpPr>
          <p:cNvPr id="5" name="Rectangle 4"/>
          <p:cNvSpPr/>
          <p:nvPr/>
        </p:nvSpPr>
        <p:spPr>
          <a:xfrm>
            <a:off x="-1911350" y="5915323"/>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766156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154918"/>
            <a:ext cx="11101552" cy="1747454"/>
          </a:xfrm>
        </p:spPr>
        <p:txBody>
          <a:bodyPr>
            <a:normAutofit fontScale="90000"/>
          </a:bodyPr>
          <a:lstStyle/>
          <a:p>
            <a:pPr algn="ctr"/>
            <a:r>
              <a:rPr lang="en-US" b="1" dirty="0">
                <a:solidFill>
                  <a:schemeClr val="accent1"/>
                </a:solidFill>
              </a:rPr>
              <a:t>The Situation of ECE Curriculum and Teachers: </a:t>
            </a:r>
            <a:br>
              <a:rPr lang="en-US" b="1" dirty="0">
                <a:solidFill>
                  <a:schemeClr val="accent1"/>
                </a:solidFill>
              </a:rPr>
            </a:br>
            <a:r>
              <a:rPr lang="en-US" b="1" dirty="0">
                <a:solidFill>
                  <a:schemeClr val="accent1"/>
                </a:solidFill>
              </a:rPr>
              <a:t>Overview, Challenges and Opportunities</a:t>
            </a:r>
            <a:br>
              <a:rPr lang="en-US" b="1" dirty="0">
                <a:solidFill>
                  <a:schemeClr val="accent1"/>
                </a:solidFill>
              </a:rPr>
            </a:b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51</a:t>
            </a:fld>
            <a:endParaRPr lang="en-IN"/>
          </a:p>
        </p:txBody>
      </p:sp>
      <p:pic>
        <p:nvPicPr>
          <p:cNvPr id="6" name="Picture 5">
            <a:extLst>
              <a:ext uri="{FF2B5EF4-FFF2-40B4-BE49-F238E27FC236}">
                <a16:creationId xmlns:a16="http://schemas.microsoft.com/office/drawing/2014/main" id="{42129A42-C2BB-44D5-9098-43E7BB45BF15}"/>
              </a:ext>
            </a:extLst>
          </p:cNvPr>
          <p:cNvPicPr>
            <a:picLocks noChangeAspect="1"/>
          </p:cNvPicPr>
          <p:nvPr/>
        </p:nvPicPr>
        <p:blipFill>
          <a:blip r:embed="rId3"/>
          <a:stretch>
            <a:fillRect/>
          </a:stretch>
        </p:blipFill>
        <p:spPr>
          <a:xfrm>
            <a:off x="2579285" y="1902373"/>
            <a:ext cx="5879410" cy="1526628"/>
          </a:xfrm>
          <a:prstGeom prst="rect">
            <a:avLst/>
          </a:prstGeom>
        </p:spPr>
      </p:pic>
      <p:pic>
        <p:nvPicPr>
          <p:cNvPr id="8" name="Picture 7">
            <a:extLst>
              <a:ext uri="{FF2B5EF4-FFF2-40B4-BE49-F238E27FC236}">
                <a16:creationId xmlns:a16="http://schemas.microsoft.com/office/drawing/2014/main" id="{2D6544F6-E8A8-4C56-BC02-33B3145FFC9F}"/>
              </a:ext>
            </a:extLst>
          </p:cNvPr>
          <p:cNvPicPr>
            <a:picLocks noChangeAspect="1"/>
          </p:cNvPicPr>
          <p:nvPr/>
        </p:nvPicPr>
        <p:blipFill>
          <a:blip r:embed="rId4"/>
          <a:stretch>
            <a:fillRect/>
          </a:stretch>
        </p:blipFill>
        <p:spPr>
          <a:xfrm>
            <a:off x="2718970" y="4013106"/>
            <a:ext cx="5600039" cy="1376395"/>
          </a:xfrm>
          <a:prstGeom prst="rect">
            <a:avLst/>
          </a:prstGeom>
        </p:spPr>
      </p:pic>
    </p:spTree>
    <p:extLst>
      <p:ext uri="{BB962C8B-B14F-4D97-AF65-F5344CB8AC3E}">
        <p14:creationId xmlns:p14="http://schemas.microsoft.com/office/powerpoint/2010/main" val="2647833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890" cy="1325563"/>
          </a:xfrm>
        </p:spPr>
        <p:txBody>
          <a:bodyPr/>
          <a:lstStyle/>
          <a:p>
            <a:pPr algn="ctr"/>
            <a:r>
              <a:rPr lang="en-US" b="1" dirty="0"/>
              <a:t>Tasks for Analysis of Core Function 2 (Curriculum) and Core Function 3 (Workforce)</a:t>
            </a:r>
          </a:p>
        </p:txBody>
      </p:sp>
      <p:sp>
        <p:nvSpPr>
          <p:cNvPr id="3" name="Content Placeholder 2"/>
          <p:cNvSpPr>
            <a:spLocks noGrp="1"/>
          </p:cNvSpPr>
          <p:nvPr>
            <p:ph sz="half" idx="1"/>
          </p:nvPr>
        </p:nvSpPr>
        <p:spPr>
          <a:xfrm>
            <a:off x="560613" y="1915886"/>
            <a:ext cx="10212490" cy="4351338"/>
          </a:xfrm>
        </p:spPr>
        <p:txBody>
          <a:bodyPr>
            <a:normAutofit/>
          </a:bodyPr>
          <a:lstStyle/>
          <a:p>
            <a:pPr marL="514350" indent="-514350">
              <a:buFont typeface="+mj-lt"/>
              <a:buAutoNum type="arabicPeriod"/>
            </a:pPr>
            <a:r>
              <a:rPr lang="en-US" dirty="0"/>
              <a:t>In-depth introduction to each Core Function.</a:t>
            </a:r>
          </a:p>
          <a:p>
            <a:pPr marL="514350" indent="-514350">
              <a:buFont typeface="+mj-lt"/>
              <a:buAutoNum type="arabicPeriod"/>
            </a:pPr>
            <a:r>
              <a:rPr lang="en-US" dirty="0"/>
              <a:t>Team discussion and analysis of each Core Function.</a:t>
            </a:r>
          </a:p>
          <a:p>
            <a:pPr marL="514350" indent="-514350">
              <a:buFont typeface="+mj-lt"/>
              <a:buAutoNum type="arabicPeriod"/>
            </a:pPr>
            <a:r>
              <a:rPr lang="en-US" dirty="0"/>
              <a:t>Sharing with another team to consolidate challenges.  Reflect and consider suggestions.</a:t>
            </a:r>
          </a:p>
          <a:p>
            <a:pPr marL="514350" indent="-514350">
              <a:buFont typeface="+mj-lt"/>
              <a:buAutoNum type="arabicPeriod"/>
            </a:pPr>
            <a:r>
              <a:rPr lang="en-US" dirty="0"/>
              <a:t>Whole-group discussion and further prioritization of challenges if needed.</a:t>
            </a:r>
          </a:p>
        </p:txBody>
      </p:sp>
      <p:sp>
        <p:nvSpPr>
          <p:cNvPr id="4" name="Slide Number Placeholder 3"/>
          <p:cNvSpPr>
            <a:spLocks noGrp="1"/>
          </p:cNvSpPr>
          <p:nvPr>
            <p:ph type="sldNum" sz="quarter" idx="12"/>
          </p:nvPr>
        </p:nvSpPr>
        <p:spPr/>
        <p:txBody>
          <a:bodyPr/>
          <a:lstStyle/>
          <a:p>
            <a:fld id="{858F8DD7-2476-40E3-B381-AE2B19FF5977}" type="slidenum">
              <a:rPr lang="en-IN" smtClean="0"/>
              <a:t>52</a:t>
            </a:fld>
            <a:endParaRPr lang="en-IN"/>
          </a:p>
        </p:txBody>
      </p:sp>
    </p:spTree>
    <p:extLst>
      <p:ext uri="{BB962C8B-B14F-4D97-AF65-F5344CB8AC3E}">
        <p14:creationId xmlns:p14="http://schemas.microsoft.com/office/powerpoint/2010/main" val="64934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53</a:t>
            </a:fld>
            <a:endParaRPr lang="en-IN">
              <a:solidFill>
                <a:prstClr val="black">
                  <a:tint val="75000"/>
                </a:prstClr>
              </a:solidFill>
            </a:endParaRPr>
          </a:p>
        </p:txBody>
      </p:sp>
      <p:sp>
        <p:nvSpPr>
          <p:cNvPr id="11" name="Title 1"/>
          <p:cNvSpPr txBox="1">
            <a:spLocks/>
          </p:cNvSpPr>
          <p:nvPr/>
        </p:nvSpPr>
        <p:spPr>
          <a:xfrm>
            <a:off x="1549803" y="282527"/>
            <a:ext cx="9695793"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prstClr val="black"/>
                </a:solidFill>
              </a:rPr>
              <a:t>In-Depth Introduction to Core Function 2:  Curriculum Development and Implementation</a:t>
            </a:r>
            <a:endParaRPr lang="en-US" sz="3600" b="1" dirty="0">
              <a:solidFill>
                <a:prstClr val="black"/>
              </a:solidFill>
            </a:endParaRPr>
          </a:p>
        </p:txBody>
      </p:sp>
      <p:sp>
        <p:nvSpPr>
          <p:cNvPr id="12" name="Rectangle 11"/>
          <p:cNvSpPr/>
          <p:nvPr/>
        </p:nvSpPr>
        <p:spPr>
          <a:xfrm>
            <a:off x="97526" y="1477484"/>
            <a:ext cx="11868501" cy="5632311"/>
          </a:xfrm>
          <a:prstGeom prst="rect">
            <a:avLst/>
          </a:prstGeom>
        </p:spPr>
        <p:txBody>
          <a:bodyPr wrap="square">
            <a:spAutoFit/>
          </a:bodyPr>
          <a:lstStyle/>
          <a:p>
            <a:r>
              <a:rPr lang="en-GB" b="1" i="1" dirty="0">
                <a:solidFill>
                  <a:srgbClr val="FF0000"/>
                </a:solidFill>
              </a:rPr>
              <a:t>The purpose of this core function is to ensure that children across early learning settings benefit from a developmentally appropriate curriculum and have access to learning and play materials that stimulate their development.</a:t>
            </a:r>
          </a:p>
          <a:p>
            <a:endParaRPr lang="en-US" sz="2400" dirty="0"/>
          </a:p>
          <a:p>
            <a:r>
              <a:rPr lang="en-US" sz="2400" i="1" dirty="0"/>
              <a:t>Curriculum</a:t>
            </a:r>
            <a:r>
              <a:rPr lang="en-US" sz="2400" dirty="0"/>
              <a:t> answers the questions, “what to teach?” and “how to teach it?”.  It refers to the </a:t>
            </a:r>
            <a:r>
              <a:rPr lang="en-US" sz="2400" b="1" dirty="0"/>
              <a:t>contents</a:t>
            </a:r>
            <a:r>
              <a:rPr lang="en-US" sz="2400" dirty="0"/>
              <a:t> and </a:t>
            </a:r>
            <a:r>
              <a:rPr lang="en-US" sz="2400" b="1" dirty="0"/>
              <a:t>methods </a:t>
            </a:r>
            <a:r>
              <a:rPr lang="en-US" sz="2400" dirty="0"/>
              <a:t>that strengthen children’s learning and development.</a:t>
            </a:r>
          </a:p>
          <a:p>
            <a:endParaRPr lang="en-US" sz="2400" dirty="0"/>
          </a:p>
          <a:p>
            <a:r>
              <a:rPr lang="en-US" sz="2000" b="1" dirty="0"/>
              <a:t>A curriculum framework</a:t>
            </a:r>
            <a:r>
              <a:rPr lang="en-US" sz="2000" dirty="0"/>
              <a:t> (which includes guidelines and standards) is a tool which guides the content of and approach to children’s learning and development.</a:t>
            </a:r>
          </a:p>
          <a:p>
            <a:endParaRPr lang="en-US" sz="2000" dirty="0"/>
          </a:p>
          <a:p>
            <a:r>
              <a:rPr lang="en-US" sz="2000" b="1" dirty="0"/>
              <a:t>Curriculum content </a:t>
            </a:r>
            <a:r>
              <a:rPr lang="en-US" sz="2000" dirty="0"/>
              <a:t>is usually organized into subject elements or learning areas and is often presented in a sequential manner.</a:t>
            </a:r>
          </a:p>
          <a:p>
            <a:endParaRPr lang="en-US" sz="2000" b="1" dirty="0"/>
          </a:p>
          <a:p>
            <a:r>
              <a:rPr lang="en-US" sz="2000" b="1" dirty="0"/>
              <a:t>Teaching and</a:t>
            </a:r>
            <a:r>
              <a:rPr lang="en-US" sz="2000" dirty="0"/>
              <a:t> </a:t>
            </a:r>
            <a:r>
              <a:rPr lang="en-US" sz="2000" b="1" dirty="0"/>
              <a:t>Learning materials</a:t>
            </a:r>
            <a:r>
              <a:rPr lang="en-US" sz="2000" dirty="0"/>
              <a:t> are the resources that support the implementation of the curriculum and that enable it to come to life in the classroom - including toys, books, manipulatives, teacher guides and others. </a:t>
            </a:r>
          </a:p>
          <a:p>
            <a:endParaRPr lang="en-US" sz="2000" dirty="0"/>
          </a:p>
          <a:p>
            <a:endParaRPr lang="en-US" sz="2400" dirty="0"/>
          </a:p>
          <a:p>
            <a:r>
              <a:rPr lang="en-CA" sz="2400" b="1" dirty="0">
                <a:solidFill>
                  <a:srgbClr val="FF0000"/>
                </a:solidFill>
              </a:rPr>
              <a:t>  </a:t>
            </a:r>
            <a:endParaRPr lang="en-US" sz="4400" dirty="0">
              <a:solidFill>
                <a:srgbClr val="FF0000"/>
              </a:solidFill>
            </a:endParaRPr>
          </a:p>
        </p:txBody>
      </p:sp>
      <p:pic>
        <p:nvPicPr>
          <p:cNvPr id="5" name="Picture 4">
            <a:extLst>
              <a:ext uri="{FF2B5EF4-FFF2-40B4-BE49-F238E27FC236}">
                <a16:creationId xmlns:a16="http://schemas.microsoft.com/office/drawing/2014/main" id="{FC8D9CF3-24E4-4C84-9849-B4DA594A366E}"/>
              </a:ext>
            </a:extLst>
          </p:cNvPr>
          <p:cNvPicPr>
            <a:picLocks noChangeAspect="1"/>
          </p:cNvPicPr>
          <p:nvPr/>
        </p:nvPicPr>
        <p:blipFill>
          <a:blip r:embed="rId3"/>
          <a:stretch>
            <a:fillRect/>
          </a:stretch>
        </p:blipFill>
        <p:spPr>
          <a:xfrm>
            <a:off x="220265" y="0"/>
            <a:ext cx="1452277" cy="1409140"/>
          </a:xfrm>
          <a:prstGeom prst="rect">
            <a:avLst/>
          </a:prstGeom>
        </p:spPr>
      </p:pic>
    </p:spTree>
    <p:extLst>
      <p:ext uri="{BB962C8B-B14F-4D97-AF65-F5344CB8AC3E}">
        <p14:creationId xmlns:p14="http://schemas.microsoft.com/office/powerpoint/2010/main" val="869353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9" y="-180975"/>
            <a:ext cx="11827641" cy="1325563"/>
          </a:xfrm>
        </p:spPr>
        <p:txBody>
          <a:bodyPr>
            <a:noAutofit/>
          </a:bodyPr>
          <a:lstStyle/>
          <a:p>
            <a:pPr algn="ctr"/>
            <a:br>
              <a:rPr lang="en-CA" sz="3600" b="1" dirty="0">
                <a:solidFill>
                  <a:prstClr val="black"/>
                </a:solidFill>
              </a:rPr>
            </a:br>
            <a:br>
              <a:rPr lang="en-CA" sz="3600" b="1" dirty="0">
                <a:solidFill>
                  <a:prstClr val="black"/>
                </a:solidFill>
              </a:rPr>
            </a:br>
            <a:br>
              <a:rPr lang="en-CA" sz="3600" b="1" dirty="0">
                <a:solidFill>
                  <a:prstClr val="black"/>
                </a:solidFill>
              </a:rPr>
            </a:br>
            <a:r>
              <a:rPr lang="en-CA" sz="3600" b="1" dirty="0">
                <a:solidFill>
                  <a:prstClr val="black"/>
                </a:solidFill>
              </a:rPr>
              <a:t>Using the Tool to Analyze Core Function 2:</a:t>
            </a:r>
            <a:br>
              <a:rPr lang="en-CA" sz="3600" b="1" dirty="0">
                <a:solidFill>
                  <a:prstClr val="black"/>
                </a:solidFill>
              </a:rPr>
            </a:br>
            <a:r>
              <a:rPr lang="en-CA" sz="3600" b="1" dirty="0">
                <a:solidFill>
                  <a:prstClr val="black"/>
                </a:solidFill>
              </a:rPr>
              <a:t>Team Discussion, Identification and </a:t>
            </a:r>
            <a:br>
              <a:rPr lang="en-CA" sz="3600" b="1" dirty="0">
                <a:solidFill>
                  <a:prstClr val="black"/>
                </a:solidFill>
              </a:rPr>
            </a:br>
            <a:r>
              <a:rPr lang="en-CA" sz="3600" b="1" dirty="0">
                <a:solidFill>
                  <a:prstClr val="black"/>
                </a:solidFill>
              </a:rPr>
              <a:t>Prioritization of Challenges</a:t>
            </a:r>
            <a:br>
              <a:rPr lang="en-US" sz="3600" b="1" dirty="0">
                <a:solidFill>
                  <a:prstClr val="black"/>
                </a:solidFill>
              </a:rPr>
            </a:br>
            <a:endParaRPr lang="en-US" sz="3600" dirty="0"/>
          </a:p>
        </p:txBody>
      </p:sp>
      <p:sp>
        <p:nvSpPr>
          <p:cNvPr id="3" name="Content Placeholder 2"/>
          <p:cNvSpPr>
            <a:spLocks noGrp="1"/>
          </p:cNvSpPr>
          <p:nvPr>
            <p:ph sz="half" idx="1"/>
          </p:nvPr>
        </p:nvSpPr>
        <p:spPr/>
        <p:txBody>
          <a:bodyPr/>
          <a:lstStyle/>
          <a:p>
            <a:pPr marL="688181" lvl="2" indent="-257175">
              <a:buFont typeface="Wingdings" charset="2"/>
              <a:buChar char="q"/>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54</a:t>
            </a:fld>
            <a:endParaRPr lang="en-IN">
              <a:solidFill>
                <a:prstClr val="black">
                  <a:tint val="75000"/>
                </a:prstClr>
              </a:solidFill>
            </a:endParaRPr>
          </a:p>
        </p:txBody>
      </p:sp>
      <p:pic>
        <p:nvPicPr>
          <p:cNvPr id="7" name="Picture 6">
            <a:extLst>
              <a:ext uri="{FF2B5EF4-FFF2-40B4-BE49-F238E27FC236}">
                <a16:creationId xmlns:a16="http://schemas.microsoft.com/office/drawing/2014/main" id="{666ECA51-62B5-4ED6-93A2-AF12E27D819B}"/>
              </a:ext>
            </a:extLst>
          </p:cNvPr>
          <p:cNvPicPr>
            <a:picLocks noChangeAspect="1"/>
          </p:cNvPicPr>
          <p:nvPr/>
        </p:nvPicPr>
        <p:blipFill>
          <a:blip r:embed="rId3"/>
          <a:stretch>
            <a:fillRect/>
          </a:stretch>
        </p:blipFill>
        <p:spPr>
          <a:xfrm>
            <a:off x="3820997" y="1689100"/>
            <a:ext cx="5081369" cy="5032375"/>
          </a:xfrm>
          <a:prstGeom prst="rect">
            <a:avLst/>
          </a:prstGeom>
        </p:spPr>
      </p:pic>
    </p:spTree>
    <p:extLst>
      <p:ext uri="{BB962C8B-B14F-4D97-AF65-F5344CB8AC3E}">
        <p14:creationId xmlns:p14="http://schemas.microsoft.com/office/powerpoint/2010/main" val="2561577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11" name="Title 1"/>
          <p:cNvSpPr txBox="1">
            <a:spLocks/>
          </p:cNvSpPr>
          <p:nvPr/>
        </p:nvSpPr>
        <p:spPr>
          <a:xfrm>
            <a:off x="97525" y="189456"/>
            <a:ext cx="12278406"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prstClr val="black"/>
                </a:solidFill>
              </a:rPr>
              <a:t>In-Depth Introduction to Core Function 3:  </a:t>
            </a:r>
          </a:p>
          <a:p>
            <a:pPr algn="ctr"/>
            <a:r>
              <a:rPr lang="en-CA" b="1" dirty="0">
                <a:solidFill>
                  <a:prstClr val="black"/>
                </a:solidFill>
              </a:rPr>
              <a:t>Workforce Development</a:t>
            </a:r>
            <a:endParaRPr lang="en-US" b="1" dirty="0">
              <a:solidFill>
                <a:prstClr val="black"/>
              </a:solidFill>
            </a:endParaRPr>
          </a:p>
        </p:txBody>
      </p:sp>
      <p:sp>
        <p:nvSpPr>
          <p:cNvPr id="12" name="Rectangle 11"/>
          <p:cNvSpPr/>
          <p:nvPr/>
        </p:nvSpPr>
        <p:spPr>
          <a:xfrm>
            <a:off x="159121" y="1372164"/>
            <a:ext cx="11873758" cy="5724644"/>
          </a:xfrm>
          <a:prstGeom prst="rect">
            <a:avLst/>
          </a:prstGeom>
        </p:spPr>
        <p:txBody>
          <a:bodyPr wrap="square">
            <a:spAutoFit/>
          </a:bodyPr>
          <a:lstStyle/>
          <a:p>
            <a:r>
              <a:rPr lang="en-GB" b="1" i="1" dirty="0">
                <a:solidFill>
                  <a:srgbClr val="FF0000"/>
                </a:solidFill>
              </a:rPr>
              <a:t>The purpose of this core function is to support the recruitment, development and retention of a sufficient number of pre-primary teachers and other key personnel into the subsector, ensuring that they have the essential competencies, training and support required to promote children’s positive development and early learning</a:t>
            </a:r>
          </a:p>
          <a:p>
            <a:endParaRPr lang="en-GB" sz="3600" i="1" dirty="0">
              <a:solidFill>
                <a:srgbClr val="FF0000"/>
              </a:solidFill>
            </a:endParaRPr>
          </a:p>
          <a:p>
            <a:pPr algn="ctr"/>
            <a:r>
              <a:rPr lang="en-US" sz="3600" dirty="0">
                <a:solidFill>
                  <a:schemeClr val="accent1"/>
                </a:solidFill>
              </a:rPr>
              <a:t>Who is the </a:t>
            </a:r>
            <a:r>
              <a:rPr lang="en-US" sz="3600" b="1" dirty="0">
                <a:solidFill>
                  <a:schemeClr val="accent1"/>
                </a:solidFill>
              </a:rPr>
              <a:t>pre-primary personnel </a:t>
            </a:r>
            <a:r>
              <a:rPr lang="en-US" sz="3600" dirty="0">
                <a:solidFill>
                  <a:schemeClr val="accent1"/>
                </a:solidFill>
              </a:rPr>
              <a:t>that should</a:t>
            </a:r>
          </a:p>
          <a:p>
            <a:pPr algn="ctr"/>
            <a:r>
              <a:rPr lang="en-US" sz="3600" dirty="0">
                <a:solidFill>
                  <a:schemeClr val="accent1"/>
                </a:solidFill>
              </a:rPr>
              <a:t>be considered here?</a:t>
            </a:r>
          </a:p>
          <a:p>
            <a:pPr marL="457200" indent="-457200">
              <a:buFont typeface="Arial" panose="020B0604020202020204" pitchFamily="34" charset="0"/>
              <a:buChar char="•"/>
            </a:pPr>
            <a:r>
              <a:rPr lang="en-US" sz="3200" b="1" dirty="0"/>
              <a:t>Teachers</a:t>
            </a:r>
          </a:p>
          <a:p>
            <a:pPr marL="457200" indent="-457200">
              <a:buFont typeface="Arial" panose="020B0604020202020204" pitchFamily="34" charset="0"/>
              <a:buChar char="•"/>
            </a:pPr>
            <a:r>
              <a:rPr lang="en-US" sz="3200" b="1" dirty="0"/>
              <a:t>Other personnel include:</a:t>
            </a:r>
          </a:p>
          <a:p>
            <a:pPr marL="1211580" lvl="2" indent="-342900">
              <a:buFont typeface="Wingdings" charset="2"/>
              <a:buChar char="q"/>
            </a:pPr>
            <a:r>
              <a:rPr lang="en-US" sz="2400" dirty="0"/>
              <a:t>Principals/program directors</a:t>
            </a:r>
          </a:p>
          <a:p>
            <a:pPr marL="1211580" lvl="2" indent="-342900">
              <a:buFont typeface="Wingdings" charset="2"/>
              <a:buChar char="q"/>
            </a:pPr>
            <a:r>
              <a:rPr lang="en-US" sz="2400" dirty="0"/>
              <a:t>Inspectors/supervisors</a:t>
            </a:r>
          </a:p>
          <a:p>
            <a:pPr marL="1211580" lvl="2" indent="-342900">
              <a:buFont typeface="Wingdings" charset="2"/>
              <a:buChar char="q"/>
            </a:pPr>
            <a:r>
              <a:rPr lang="en-US" sz="2400" dirty="0"/>
              <a:t>Providers of pre- and in-service professional development</a:t>
            </a:r>
          </a:p>
          <a:p>
            <a:pPr marL="1211580" lvl="2" indent="-342900">
              <a:buFont typeface="Wingdings" charset="2"/>
              <a:buChar char="q"/>
            </a:pPr>
            <a:r>
              <a:rPr lang="en-US" sz="2400" dirty="0"/>
              <a:t>Other support staff (such as paraprofessionals or disabilities specialists)</a:t>
            </a:r>
          </a:p>
          <a:p>
            <a:endParaRPr lang="en-US" sz="4400" dirty="0">
              <a:solidFill>
                <a:srgbClr val="FF0000"/>
              </a:solidFill>
            </a:endParaRPr>
          </a:p>
        </p:txBody>
      </p:sp>
      <p:pic>
        <p:nvPicPr>
          <p:cNvPr id="5" name="Picture 4">
            <a:extLst>
              <a:ext uri="{FF2B5EF4-FFF2-40B4-BE49-F238E27FC236}">
                <a16:creationId xmlns:a16="http://schemas.microsoft.com/office/drawing/2014/main" id="{78AC1C9B-01DE-4CD7-B61C-52FA73AC2E4D}"/>
              </a:ext>
            </a:extLst>
          </p:cNvPr>
          <p:cNvPicPr>
            <a:picLocks noChangeAspect="1"/>
          </p:cNvPicPr>
          <p:nvPr/>
        </p:nvPicPr>
        <p:blipFill>
          <a:blip r:embed="rId3"/>
          <a:stretch>
            <a:fillRect/>
          </a:stretch>
        </p:blipFill>
        <p:spPr>
          <a:xfrm>
            <a:off x="274457" y="117694"/>
            <a:ext cx="1197962" cy="1254470"/>
          </a:xfrm>
          <a:prstGeom prst="rect">
            <a:avLst/>
          </a:prstGeom>
        </p:spPr>
      </p:pic>
    </p:spTree>
    <p:extLst>
      <p:ext uri="{BB962C8B-B14F-4D97-AF65-F5344CB8AC3E}">
        <p14:creationId xmlns:p14="http://schemas.microsoft.com/office/powerpoint/2010/main" val="301249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additive="base">
                                        <p:cTn id="3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anim calcmode="lin" valueType="num">
                                      <p:cBhvr additive="base">
                                        <p:cTn id="3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 calcmode="lin" valueType="num">
                                      <p:cBhvr additive="base">
                                        <p:cTn id="43"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 calcmode="lin" valueType="num">
                                      <p:cBhvr additive="base">
                                        <p:cTn id="47"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9" y="-180975"/>
            <a:ext cx="11827641" cy="1325563"/>
          </a:xfrm>
        </p:spPr>
        <p:txBody>
          <a:bodyPr>
            <a:noAutofit/>
          </a:bodyPr>
          <a:lstStyle/>
          <a:p>
            <a:pPr algn="ctr"/>
            <a:br>
              <a:rPr lang="en-CA" sz="3600" b="1" dirty="0">
                <a:solidFill>
                  <a:prstClr val="black"/>
                </a:solidFill>
              </a:rPr>
            </a:br>
            <a:br>
              <a:rPr lang="en-CA" sz="3600" b="1" dirty="0">
                <a:solidFill>
                  <a:prstClr val="black"/>
                </a:solidFill>
              </a:rPr>
            </a:br>
            <a:br>
              <a:rPr lang="en-CA" sz="3600" b="1" dirty="0">
                <a:solidFill>
                  <a:prstClr val="black"/>
                </a:solidFill>
              </a:rPr>
            </a:br>
            <a:r>
              <a:rPr lang="en-CA" sz="3600" b="1" dirty="0">
                <a:solidFill>
                  <a:prstClr val="black"/>
                </a:solidFill>
              </a:rPr>
              <a:t>Using the Tool to Analyze Core Function 3:</a:t>
            </a:r>
            <a:br>
              <a:rPr lang="en-CA" sz="3600" b="1" dirty="0">
                <a:solidFill>
                  <a:prstClr val="black"/>
                </a:solidFill>
              </a:rPr>
            </a:br>
            <a:r>
              <a:rPr lang="en-CA" sz="3600" b="1" dirty="0">
                <a:solidFill>
                  <a:prstClr val="black"/>
                </a:solidFill>
              </a:rPr>
              <a:t>Team Discussion, Identification and </a:t>
            </a:r>
            <a:br>
              <a:rPr lang="en-CA" sz="3600" b="1" dirty="0">
                <a:solidFill>
                  <a:prstClr val="black"/>
                </a:solidFill>
              </a:rPr>
            </a:br>
            <a:r>
              <a:rPr lang="en-CA" sz="3600" b="1" dirty="0">
                <a:solidFill>
                  <a:prstClr val="black"/>
                </a:solidFill>
              </a:rPr>
              <a:t>Prioritization of Challenges</a:t>
            </a:r>
            <a:br>
              <a:rPr lang="en-US" sz="3600" b="1" dirty="0">
                <a:solidFill>
                  <a:prstClr val="black"/>
                </a:solidFill>
              </a:rPr>
            </a:br>
            <a:endParaRPr lang="en-US" sz="3600" dirty="0"/>
          </a:p>
        </p:txBody>
      </p:sp>
      <p:sp>
        <p:nvSpPr>
          <p:cNvPr id="3" name="Content Placeholder 2"/>
          <p:cNvSpPr>
            <a:spLocks noGrp="1"/>
          </p:cNvSpPr>
          <p:nvPr>
            <p:ph sz="half" idx="1"/>
          </p:nvPr>
        </p:nvSpPr>
        <p:spPr/>
        <p:txBody>
          <a:bodyPr/>
          <a:lstStyle/>
          <a:p>
            <a:pPr marL="688181" lvl="2" indent="-257175">
              <a:buFont typeface="Wingdings" charset="2"/>
              <a:buChar char="q"/>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56</a:t>
            </a:fld>
            <a:endParaRPr lang="en-IN">
              <a:solidFill>
                <a:prstClr val="black">
                  <a:tint val="75000"/>
                </a:prstClr>
              </a:solidFill>
            </a:endParaRPr>
          </a:p>
        </p:txBody>
      </p:sp>
      <p:pic>
        <p:nvPicPr>
          <p:cNvPr id="6" name="Picture 5">
            <a:extLst>
              <a:ext uri="{FF2B5EF4-FFF2-40B4-BE49-F238E27FC236}">
                <a16:creationId xmlns:a16="http://schemas.microsoft.com/office/drawing/2014/main" id="{A2B61D3C-1184-4875-80E2-FF82327D0F6B}"/>
              </a:ext>
            </a:extLst>
          </p:cNvPr>
          <p:cNvPicPr>
            <a:picLocks noChangeAspect="1"/>
          </p:cNvPicPr>
          <p:nvPr/>
        </p:nvPicPr>
        <p:blipFill>
          <a:blip r:embed="rId3"/>
          <a:stretch>
            <a:fillRect/>
          </a:stretch>
        </p:blipFill>
        <p:spPr>
          <a:xfrm>
            <a:off x="4049099" y="1825625"/>
            <a:ext cx="4882079" cy="4895850"/>
          </a:xfrm>
          <a:prstGeom prst="rect">
            <a:avLst/>
          </a:prstGeom>
        </p:spPr>
      </p:pic>
    </p:spTree>
    <p:extLst>
      <p:ext uri="{BB962C8B-B14F-4D97-AF65-F5344CB8AC3E}">
        <p14:creationId xmlns:p14="http://schemas.microsoft.com/office/powerpoint/2010/main" val="219481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04" y="1573815"/>
            <a:ext cx="10515600" cy="3103289"/>
          </a:xfrm>
        </p:spPr>
        <p:txBody>
          <a:bodyPr>
            <a:normAutofit fontScale="90000"/>
          </a:bodyPr>
          <a:lstStyle/>
          <a:p>
            <a:r>
              <a:rPr lang="en-US" b="1" dirty="0">
                <a:solidFill>
                  <a:schemeClr val="accent5"/>
                </a:solidFill>
              </a:rPr>
              <a:t>Presentation from [country]</a:t>
            </a:r>
            <a:br>
              <a:rPr lang="en-US" b="1" dirty="0">
                <a:solidFill>
                  <a:schemeClr val="accent5"/>
                </a:solidFill>
              </a:rPr>
            </a:br>
            <a:r>
              <a:rPr lang="en-US" b="1" dirty="0">
                <a:solidFill>
                  <a:schemeClr val="accent5"/>
                </a:solidFill>
              </a:rPr>
              <a:t>on the current situation and future plans</a:t>
            </a:r>
            <a:br>
              <a:rPr lang="en-US" b="1" dirty="0">
                <a:solidFill>
                  <a:schemeClr val="accent5"/>
                </a:solidFill>
              </a:rPr>
            </a:br>
            <a:br>
              <a:rPr lang="en-US" b="1" dirty="0">
                <a:solidFill>
                  <a:schemeClr val="accent5"/>
                </a:solidFill>
              </a:rPr>
            </a:br>
            <a:r>
              <a:rPr lang="en-US" b="1" dirty="0">
                <a:solidFill>
                  <a:schemeClr val="accent5"/>
                </a:solidFill>
              </a:rPr>
              <a:t>- Core Function 2 (Curriculum development and implementation)</a:t>
            </a:r>
            <a:br>
              <a:rPr lang="en-US" b="1" dirty="0">
                <a:solidFill>
                  <a:schemeClr val="accent5"/>
                </a:solidFill>
              </a:rPr>
            </a:br>
            <a:r>
              <a:rPr lang="en-US" b="1" dirty="0">
                <a:solidFill>
                  <a:schemeClr val="accent5"/>
                </a:solidFill>
              </a:rPr>
              <a:t>- Core Function 3 (Workforce development)</a:t>
            </a:r>
            <a:br>
              <a:rPr lang="en-US" b="1" dirty="0">
                <a:solidFill>
                  <a:schemeClr val="accent1"/>
                </a:solidFill>
              </a:rPr>
            </a:br>
            <a:r>
              <a:rPr lang="en-US" b="1" dirty="0">
                <a:solidFill>
                  <a:schemeClr val="accent1"/>
                </a:solidFill>
              </a:rPr>
              <a:t> </a:t>
            </a:r>
          </a:p>
        </p:txBody>
      </p:sp>
      <p:sp>
        <p:nvSpPr>
          <p:cNvPr id="4" name="Slide Number Placeholder 3"/>
          <p:cNvSpPr>
            <a:spLocks noGrp="1"/>
          </p:cNvSpPr>
          <p:nvPr>
            <p:ph type="sldNum" sz="quarter" idx="12"/>
          </p:nvPr>
        </p:nvSpPr>
        <p:spPr/>
        <p:txBody>
          <a:bodyPr/>
          <a:lstStyle/>
          <a:p>
            <a:fld id="{858F8DD7-2476-40E3-B381-AE2B19FF5977}" type="slidenum">
              <a:rPr lang="en-IN" smtClean="0"/>
              <a:t>57</a:t>
            </a:fld>
            <a:endParaRPr lang="en-IN"/>
          </a:p>
        </p:txBody>
      </p:sp>
    </p:spTree>
    <p:extLst>
      <p:ext uri="{BB962C8B-B14F-4D97-AF65-F5344CB8AC3E}">
        <p14:creationId xmlns:p14="http://schemas.microsoft.com/office/powerpoint/2010/main" val="3927678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fontScale="90000"/>
          </a:bodyPr>
          <a:lstStyle/>
          <a:p>
            <a:pPr algn="ctr"/>
            <a:r>
              <a:rPr lang="en-US" sz="6000" b="1" dirty="0">
                <a:solidFill>
                  <a:schemeClr val="accent1"/>
                </a:solidFill>
              </a:rPr>
              <a:t>Steps for This Task</a:t>
            </a:r>
            <a:br>
              <a:rPr lang="en-US" sz="6000" b="1" dirty="0">
                <a:solidFill>
                  <a:schemeClr val="accent1"/>
                </a:solidFill>
              </a:rPr>
            </a:br>
            <a:endParaRPr lang="en-US" sz="6000" b="1" dirty="0">
              <a:solidFill>
                <a:schemeClr val="accent1"/>
              </a:solidFill>
            </a:endParaRPr>
          </a:p>
        </p:txBody>
      </p:sp>
      <p:sp>
        <p:nvSpPr>
          <p:cNvPr id="3" name="Content Placeholder 2"/>
          <p:cNvSpPr>
            <a:spLocks noGrp="1"/>
          </p:cNvSpPr>
          <p:nvPr>
            <p:ph idx="1"/>
          </p:nvPr>
        </p:nvSpPr>
        <p:spPr>
          <a:xfrm>
            <a:off x="503583" y="646387"/>
            <a:ext cx="10850217" cy="6075088"/>
          </a:xfrm>
        </p:spPr>
        <p:txBody>
          <a:bodyPr>
            <a:normAutofit/>
          </a:bodyPr>
          <a:lstStyle/>
          <a:p>
            <a:pPr marL="0" indent="0">
              <a:buNone/>
            </a:pPr>
            <a:endParaRPr lang="en-US" dirty="0"/>
          </a:p>
          <a:p>
            <a:pPr marL="514350" indent="-514350">
              <a:buAutoNum type="arabicPeriod"/>
            </a:pPr>
            <a:r>
              <a:rPr lang="en-US" dirty="0"/>
              <a:t>Half of the teams will analyze Core Function 2 and the other half Core Function 3.</a:t>
            </a:r>
          </a:p>
          <a:p>
            <a:pPr marL="514350" indent="-514350">
              <a:buAutoNum type="arabicPeriod" startAt="2"/>
            </a:pPr>
            <a:r>
              <a:rPr lang="en-US" dirty="0"/>
              <a:t>Discuss your team’s Core Function, looking at each Goal, focusing on the Measures of progress and using the questions. Spend more time on the questions that are most relevant for [country].</a:t>
            </a:r>
          </a:p>
          <a:p>
            <a:pPr marL="514350" indent="-514350">
              <a:buAutoNum type="arabicPeriod" startAt="2"/>
            </a:pPr>
            <a:r>
              <a:rPr lang="en-US" dirty="0"/>
              <a:t>Agree on the team’s “assessment” of the Measures within each Goal, noting any comments and rationales for the assessment.</a:t>
            </a:r>
          </a:p>
          <a:p>
            <a:pPr marL="514350" indent="-514350">
              <a:buAutoNum type="arabicPeriod" startAt="2"/>
            </a:pPr>
            <a:r>
              <a:rPr lang="en-US" dirty="0"/>
              <a:t>Finally, consider what are notable </a:t>
            </a:r>
            <a:r>
              <a:rPr lang="en-US" i="1" dirty="0"/>
              <a:t>strengths</a:t>
            </a:r>
            <a:r>
              <a:rPr lang="en-US" dirty="0"/>
              <a:t> and then agree on what are the 2 or 4 </a:t>
            </a:r>
            <a:r>
              <a:rPr lang="en-US" i="1" dirty="0"/>
              <a:t>biggest challenges </a:t>
            </a:r>
            <a:r>
              <a:rPr lang="en-US" dirty="0"/>
              <a:t>in this Core Function. You do not have to select just 1 measure of progress;  consider combining several problem areas into a larger challenge if possible.</a:t>
            </a:r>
          </a:p>
          <a:p>
            <a:pPr marL="514350" indent="-514350">
              <a:buFont typeface="Arial" panose="020B0604020202020204" pitchFamily="34" charset="0"/>
              <a:buAutoNum type="arabicPeriod" startAt="3"/>
            </a:pPr>
            <a:r>
              <a:rPr lang="en-US" dirty="0"/>
              <a:t>Use chart paper to display your group’s deliberations.</a:t>
            </a:r>
          </a:p>
          <a:p>
            <a:pPr marL="0" indent="0">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58</a:t>
            </a:fld>
            <a:endParaRPr lang="en-IN"/>
          </a:p>
        </p:txBody>
      </p:sp>
      <p:pic>
        <p:nvPicPr>
          <p:cNvPr id="5" name="Picture 4"/>
          <p:cNvPicPr>
            <a:picLocks noChangeAspect="1"/>
          </p:cNvPicPr>
          <p:nvPr/>
        </p:nvPicPr>
        <p:blipFill>
          <a:blip r:embed="rId3"/>
          <a:stretch>
            <a:fillRect/>
          </a:stretch>
        </p:blipFill>
        <p:spPr>
          <a:xfrm>
            <a:off x="10890129" y="75902"/>
            <a:ext cx="1015925" cy="983501"/>
          </a:xfrm>
          <a:prstGeom prst="rect">
            <a:avLst/>
          </a:prstGeom>
        </p:spPr>
      </p:pic>
    </p:spTree>
    <p:extLst>
      <p:ext uri="{BB962C8B-B14F-4D97-AF65-F5344CB8AC3E}">
        <p14:creationId xmlns:p14="http://schemas.microsoft.com/office/powerpoint/2010/main" val="2202749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59</a:t>
            </a:fld>
            <a:endParaRPr lang="en-IN"/>
          </a:p>
        </p:txBody>
      </p:sp>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49718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6</a:t>
            </a:fld>
            <a:endParaRPr lang="en-IN"/>
          </a:p>
        </p:txBody>
      </p:sp>
      <p:sp>
        <p:nvSpPr>
          <p:cNvPr id="14" name="TextBox 13"/>
          <p:cNvSpPr txBox="1"/>
          <p:nvPr/>
        </p:nvSpPr>
        <p:spPr>
          <a:xfrm>
            <a:off x="8847936" y="916282"/>
            <a:ext cx="1673817" cy="523220"/>
          </a:xfrm>
          <a:prstGeom prst="rect">
            <a:avLst/>
          </a:prstGeom>
          <a:noFill/>
        </p:spPr>
        <p:txBody>
          <a:bodyPr wrap="square" rtlCol="0">
            <a:spAutoFit/>
          </a:bodyPr>
          <a:lstStyle/>
          <a:p>
            <a:pPr algn="ctr"/>
            <a:r>
              <a:rPr lang="en-US" sz="2800" dirty="0">
                <a:solidFill>
                  <a:srgbClr val="FF0000"/>
                </a:solidFill>
              </a:rPr>
              <a:t>DAY 1</a:t>
            </a:r>
          </a:p>
        </p:txBody>
      </p:sp>
      <p:sp>
        <p:nvSpPr>
          <p:cNvPr id="15" name="TextBox 14"/>
          <p:cNvSpPr txBox="1"/>
          <p:nvPr/>
        </p:nvSpPr>
        <p:spPr>
          <a:xfrm>
            <a:off x="7570373" y="3311990"/>
            <a:ext cx="4228945" cy="523220"/>
          </a:xfrm>
          <a:prstGeom prst="rect">
            <a:avLst/>
          </a:prstGeom>
          <a:noFill/>
        </p:spPr>
        <p:txBody>
          <a:bodyPr wrap="square" rtlCol="0">
            <a:spAutoFit/>
          </a:bodyPr>
          <a:lstStyle/>
          <a:p>
            <a:pPr algn="ctr"/>
            <a:r>
              <a:rPr lang="en-US" sz="2800" dirty="0">
                <a:solidFill>
                  <a:srgbClr val="FF0000"/>
                </a:solidFill>
              </a:rPr>
              <a:t>DAY 2</a:t>
            </a:r>
          </a:p>
        </p:txBody>
      </p:sp>
      <p:sp>
        <p:nvSpPr>
          <p:cNvPr id="16" name="TextBox 15"/>
          <p:cNvSpPr txBox="1"/>
          <p:nvPr/>
        </p:nvSpPr>
        <p:spPr>
          <a:xfrm>
            <a:off x="8847936" y="5446088"/>
            <a:ext cx="1673817" cy="523220"/>
          </a:xfrm>
          <a:prstGeom prst="rect">
            <a:avLst/>
          </a:prstGeom>
          <a:noFill/>
        </p:spPr>
        <p:txBody>
          <a:bodyPr wrap="square" rtlCol="0">
            <a:spAutoFit/>
          </a:bodyPr>
          <a:lstStyle/>
          <a:p>
            <a:pPr algn="ctr"/>
            <a:r>
              <a:rPr lang="en-US" sz="2800" dirty="0">
                <a:solidFill>
                  <a:srgbClr val="FF0000"/>
                </a:solidFill>
              </a:rPr>
              <a:t>DAY 3</a:t>
            </a:r>
          </a:p>
        </p:txBody>
      </p:sp>
      <p:pic>
        <p:nvPicPr>
          <p:cNvPr id="10" name="Picture 9"/>
          <p:cNvPicPr>
            <a:picLocks noChangeAspect="1"/>
          </p:cNvPicPr>
          <p:nvPr/>
        </p:nvPicPr>
        <p:blipFill>
          <a:blip r:embed="rId3"/>
          <a:stretch>
            <a:fillRect/>
          </a:stretch>
        </p:blipFill>
        <p:spPr>
          <a:xfrm>
            <a:off x="3316129" y="4657527"/>
            <a:ext cx="1826176" cy="1826176"/>
          </a:xfrm>
          <a:prstGeom prst="rect">
            <a:avLst/>
          </a:prstGeom>
        </p:spPr>
      </p:pic>
      <p:sp>
        <p:nvSpPr>
          <p:cNvPr id="2" name="TextBox 1"/>
          <p:cNvSpPr txBox="1"/>
          <p:nvPr/>
        </p:nvSpPr>
        <p:spPr>
          <a:xfrm>
            <a:off x="4591716" y="106726"/>
            <a:ext cx="4534255" cy="584775"/>
          </a:xfrm>
          <a:prstGeom prst="rect">
            <a:avLst/>
          </a:prstGeom>
          <a:noFill/>
        </p:spPr>
        <p:txBody>
          <a:bodyPr wrap="none" rtlCol="0">
            <a:spAutoFit/>
          </a:bodyPr>
          <a:lstStyle/>
          <a:p>
            <a:pPr algn="ctr"/>
            <a:r>
              <a:rPr lang="en-US" sz="3200" b="1" dirty="0">
                <a:solidFill>
                  <a:srgbClr val="00B0F0"/>
                </a:solidFill>
              </a:rPr>
              <a:t>Preview of the workshop </a:t>
            </a:r>
          </a:p>
        </p:txBody>
      </p:sp>
      <p:pic>
        <p:nvPicPr>
          <p:cNvPr id="3" name="Picture 2">
            <a:extLst>
              <a:ext uri="{FF2B5EF4-FFF2-40B4-BE49-F238E27FC236}">
                <a16:creationId xmlns:a16="http://schemas.microsoft.com/office/drawing/2014/main" id="{0197F04B-B0B5-4698-8B33-0E01131F4858}"/>
              </a:ext>
            </a:extLst>
          </p:cNvPr>
          <p:cNvPicPr>
            <a:picLocks noChangeAspect="1"/>
          </p:cNvPicPr>
          <p:nvPr/>
        </p:nvPicPr>
        <p:blipFill>
          <a:blip r:embed="rId4"/>
          <a:stretch>
            <a:fillRect/>
          </a:stretch>
        </p:blipFill>
        <p:spPr>
          <a:xfrm>
            <a:off x="905487" y="617700"/>
            <a:ext cx="1697135" cy="1963045"/>
          </a:xfrm>
          <a:prstGeom prst="rect">
            <a:avLst/>
          </a:prstGeom>
        </p:spPr>
      </p:pic>
      <p:pic>
        <p:nvPicPr>
          <p:cNvPr id="8" name="Picture 7">
            <a:extLst>
              <a:ext uri="{FF2B5EF4-FFF2-40B4-BE49-F238E27FC236}">
                <a16:creationId xmlns:a16="http://schemas.microsoft.com/office/drawing/2014/main" id="{623CD25D-D4D1-4B47-8A54-C24590E5E04A}"/>
              </a:ext>
            </a:extLst>
          </p:cNvPr>
          <p:cNvPicPr>
            <a:picLocks noChangeAspect="1"/>
          </p:cNvPicPr>
          <p:nvPr/>
        </p:nvPicPr>
        <p:blipFill>
          <a:blip r:embed="rId5"/>
          <a:stretch>
            <a:fillRect/>
          </a:stretch>
        </p:blipFill>
        <p:spPr>
          <a:xfrm>
            <a:off x="3344065" y="982302"/>
            <a:ext cx="3924300" cy="914400"/>
          </a:xfrm>
          <a:prstGeom prst="rect">
            <a:avLst/>
          </a:prstGeom>
        </p:spPr>
      </p:pic>
      <p:pic>
        <p:nvPicPr>
          <p:cNvPr id="17" name="Picture 16">
            <a:extLst>
              <a:ext uri="{FF2B5EF4-FFF2-40B4-BE49-F238E27FC236}">
                <a16:creationId xmlns:a16="http://schemas.microsoft.com/office/drawing/2014/main" id="{4F9402B0-2239-4BCE-82AB-AE83BAC04A4C}"/>
              </a:ext>
            </a:extLst>
          </p:cNvPr>
          <p:cNvPicPr>
            <a:picLocks noChangeAspect="1"/>
          </p:cNvPicPr>
          <p:nvPr/>
        </p:nvPicPr>
        <p:blipFill>
          <a:blip r:embed="rId6"/>
          <a:stretch>
            <a:fillRect/>
          </a:stretch>
        </p:blipFill>
        <p:spPr>
          <a:xfrm>
            <a:off x="614524" y="2638488"/>
            <a:ext cx="3266833" cy="848255"/>
          </a:xfrm>
          <a:prstGeom prst="rect">
            <a:avLst/>
          </a:prstGeom>
        </p:spPr>
      </p:pic>
      <p:pic>
        <p:nvPicPr>
          <p:cNvPr id="18" name="Picture 17">
            <a:extLst>
              <a:ext uri="{FF2B5EF4-FFF2-40B4-BE49-F238E27FC236}">
                <a16:creationId xmlns:a16="http://schemas.microsoft.com/office/drawing/2014/main" id="{66F45E46-F8A9-410F-89F0-E958D24B6E4E}"/>
              </a:ext>
            </a:extLst>
          </p:cNvPr>
          <p:cNvPicPr>
            <a:picLocks noChangeAspect="1"/>
          </p:cNvPicPr>
          <p:nvPr/>
        </p:nvPicPr>
        <p:blipFill>
          <a:blip r:embed="rId7"/>
          <a:stretch>
            <a:fillRect/>
          </a:stretch>
        </p:blipFill>
        <p:spPr>
          <a:xfrm>
            <a:off x="4621628" y="2735727"/>
            <a:ext cx="2820670" cy="693273"/>
          </a:xfrm>
          <a:prstGeom prst="rect">
            <a:avLst/>
          </a:prstGeom>
        </p:spPr>
      </p:pic>
      <p:pic>
        <p:nvPicPr>
          <p:cNvPr id="19" name="Picture 18">
            <a:extLst>
              <a:ext uri="{FF2B5EF4-FFF2-40B4-BE49-F238E27FC236}">
                <a16:creationId xmlns:a16="http://schemas.microsoft.com/office/drawing/2014/main" id="{BC7A86A9-2311-48F9-A79D-72238DB3E02D}"/>
              </a:ext>
            </a:extLst>
          </p:cNvPr>
          <p:cNvPicPr>
            <a:picLocks noChangeAspect="1"/>
          </p:cNvPicPr>
          <p:nvPr/>
        </p:nvPicPr>
        <p:blipFill>
          <a:blip r:embed="rId8"/>
          <a:stretch>
            <a:fillRect/>
          </a:stretch>
        </p:blipFill>
        <p:spPr>
          <a:xfrm>
            <a:off x="614524" y="3535255"/>
            <a:ext cx="3763487" cy="693274"/>
          </a:xfrm>
          <a:prstGeom prst="rect">
            <a:avLst/>
          </a:prstGeom>
        </p:spPr>
      </p:pic>
      <p:pic>
        <p:nvPicPr>
          <p:cNvPr id="20" name="Picture 19">
            <a:extLst>
              <a:ext uri="{FF2B5EF4-FFF2-40B4-BE49-F238E27FC236}">
                <a16:creationId xmlns:a16="http://schemas.microsoft.com/office/drawing/2014/main" id="{52973FFE-01EF-47B7-AD53-0922C1F9AF2C}"/>
              </a:ext>
            </a:extLst>
          </p:cNvPr>
          <p:cNvPicPr>
            <a:picLocks noChangeAspect="1"/>
          </p:cNvPicPr>
          <p:nvPr/>
        </p:nvPicPr>
        <p:blipFill>
          <a:blip r:embed="rId9"/>
          <a:stretch>
            <a:fillRect/>
          </a:stretch>
        </p:blipFill>
        <p:spPr>
          <a:xfrm>
            <a:off x="4621628" y="3573600"/>
            <a:ext cx="2978657" cy="604455"/>
          </a:xfrm>
          <a:prstGeom prst="rect">
            <a:avLst/>
          </a:prstGeom>
        </p:spPr>
      </p:pic>
      <p:pic>
        <p:nvPicPr>
          <p:cNvPr id="21" name="Picture 20">
            <a:extLst>
              <a:ext uri="{FF2B5EF4-FFF2-40B4-BE49-F238E27FC236}">
                <a16:creationId xmlns:a16="http://schemas.microsoft.com/office/drawing/2014/main" id="{CFBD4C2D-414B-426E-808A-00AEF1B8A589}"/>
              </a:ext>
            </a:extLst>
          </p:cNvPr>
          <p:cNvPicPr>
            <a:picLocks noChangeAspect="1"/>
          </p:cNvPicPr>
          <p:nvPr/>
        </p:nvPicPr>
        <p:blipFill>
          <a:blip r:embed="rId10"/>
          <a:stretch>
            <a:fillRect/>
          </a:stretch>
        </p:blipFill>
        <p:spPr>
          <a:xfrm>
            <a:off x="889092" y="4710504"/>
            <a:ext cx="1729923" cy="1720222"/>
          </a:xfrm>
          <a:prstGeom prst="rect">
            <a:avLst/>
          </a:prstGeom>
        </p:spPr>
      </p:pic>
      <p:pic>
        <p:nvPicPr>
          <p:cNvPr id="22" name="Picture 21">
            <a:extLst>
              <a:ext uri="{FF2B5EF4-FFF2-40B4-BE49-F238E27FC236}">
                <a16:creationId xmlns:a16="http://schemas.microsoft.com/office/drawing/2014/main" id="{6797C9FF-58B8-41AB-9C43-54A8B05FE178}"/>
              </a:ext>
            </a:extLst>
          </p:cNvPr>
          <p:cNvPicPr>
            <a:picLocks noChangeAspect="1"/>
          </p:cNvPicPr>
          <p:nvPr/>
        </p:nvPicPr>
        <p:blipFill>
          <a:blip r:embed="rId11"/>
          <a:stretch>
            <a:fillRect/>
          </a:stretch>
        </p:blipFill>
        <p:spPr>
          <a:xfrm>
            <a:off x="5889059" y="4734878"/>
            <a:ext cx="1673817" cy="1671473"/>
          </a:xfrm>
          <a:prstGeom prst="rect">
            <a:avLst/>
          </a:prstGeom>
        </p:spPr>
      </p:pic>
    </p:spTree>
    <p:extLst>
      <p:ext uri="{BB962C8B-B14F-4D97-AF65-F5344CB8AC3E}">
        <p14:creationId xmlns:p14="http://schemas.microsoft.com/office/powerpoint/2010/main" val="17251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84" y="1696051"/>
            <a:ext cx="11353800" cy="1325563"/>
          </a:xfrm>
        </p:spPr>
        <p:txBody>
          <a:bodyPr>
            <a:noAutofit/>
          </a:bodyPr>
          <a:lstStyle/>
          <a:p>
            <a:pPr algn="ctr"/>
            <a:br>
              <a:rPr lang="en-US" sz="5000" b="1" dirty="0">
                <a:solidFill>
                  <a:schemeClr val="accent1"/>
                </a:solidFill>
              </a:rPr>
            </a:br>
            <a:br>
              <a:rPr lang="en-US" sz="5000" b="1" dirty="0">
                <a:solidFill>
                  <a:schemeClr val="accent1"/>
                </a:solidFill>
              </a:rPr>
            </a:br>
            <a:br>
              <a:rPr lang="en-US" sz="5000" b="1" dirty="0">
                <a:solidFill>
                  <a:schemeClr val="accent1"/>
                </a:solidFill>
              </a:rPr>
            </a:br>
            <a:r>
              <a:rPr lang="en-US" sz="4000" b="1" dirty="0">
                <a:solidFill>
                  <a:schemeClr val="accent5"/>
                </a:solidFill>
              </a:rPr>
              <a:t>The Next Step:</a:t>
            </a:r>
            <a:br>
              <a:rPr lang="en-US" sz="4000" b="1" dirty="0">
                <a:solidFill>
                  <a:schemeClr val="accent5"/>
                </a:solidFill>
              </a:rPr>
            </a:br>
            <a:r>
              <a:rPr lang="en-US" sz="4000" b="1" dirty="0">
                <a:solidFill>
                  <a:schemeClr val="accent1"/>
                </a:solidFill>
              </a:rPr>
              <a:t>  </a:t>
            </a:r>
            <a:br>
              <a:rPr lang="en-US" sz="4000" b="1" dirty="0">
                <a:solidFill>
                  <a:schemeClr val="accent1"/>
                </a:solidFill>
              </a:rPr>
            </a:br>
            <a:r>
              <a:rPr lang="en-US" sz="4000" b="1" dirty="0">
                <a:solidFill>
                  <a:schemeClr val="accent5"/>
                </a:solidFill>
              </a:rPr>
              <a:t>Consolidate your findings with another group </a:t>
            </a:r>
          </a:p>
        </p:txBody>
      </p:sp>
      <p:sp>
        <p:nvSpPr>
          <p:cNvPr id="3" name="Content Placeholder 2"/>
          <p:cNvSpPr>
            <a:spLocks noGrp="1"/>
          </p:cNvSpPr>
          <p:nvPr>
            <p:ph idx="1"/>
          </p:nvPr>
        </p:nvSpPr>
        <p:spPr>
          <a:xfrm>
            <a:off x="838200" y="3026979"/>
            <a:ext cx="10515600" cy="3694496"/>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60</a:t>
            </a:fld>
            <a:endParaRPr lang="en-IN"/>
          </a:p>
        </p:txBody>
      </p:sp>
      <p:pic>
        <p:nvPicPr>
          <p:cNvPr id="5" name="Picture 4"/>
          <p:cNvPicPr>
            <a:picLocks noChangeAspect="1"/>
          </p:cNvPicPr>
          <p:nvPr/>
        </p:nvPicPr>
        <p:blipFill>
          <a:blip r:embed="rId3"/>
          <a:stretch>
            <a:fillRect/>
          </a:stretch>
        </p:blipFill>
        <p:spPr>
          <a:xfrm>
            <a:off x="9478689" y="30038"/>
            <a:ext cx="2328795" cy="2328795"/>
          </a:xfrm>
          <a:prstGeom prst="rect">
            <a:avLst/>
          </a:prstGeom>
        </p:spPr>
      </p:pic>
    </p:spTree>
    <p:extLst>
      <p:ext uri="{BB962C8B-B14F-4D97-AF65-F5344CB8AC3E}">
        <p14:creationId xmlns:p14="http://schemas.microsoft.com/office/powerpoint/2010/main" val="2742550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0115" y="2261351"/>
            <a:ext cx="7886700" cy="3263504"/>
          </a:xfrm>
        </p:spPr>
        <p:txBody>
          <a:bodyPr>
            <a:normAutofit/>
          </a:bodyPr>
          <a:lstStyle/>
          <a:p>
            <a:pPr marL="688181" lvl="2" indent="-257175">
              <a:buFont typeface="Wingdings" charset="2"/>
              <a:buChar char="q"/>
            </a:pPr>
            <a:endParaRPr lang="en-US" sz="2100" dirty="0"/>
          </a:p>
          <a:p>
            <a:pPr marL="0" indent="0">
              <a:buNone/>
            </a:pPr>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61</a:t>
            </a:fld>
            <a:endParaRPr lang="en-IN">
              <a:solidFill>
                <a:prstClr val="black">
                  <a:tint val="75000"/>
                </a:prstClr>
              </a:solidFill>
            </a:endParaRPr>
          </a:p>
        </p:txBody>
      </p:sp>
      <p:sp>
        <p:nvSpPr>
          <p:cNvPr id="11" name="Title 1"/>
          <p:cNvSpPr txBox="1">
            <a:spLocks/>
          </p:cNvSpPr>
          <p:nvPr/>
        </p:nvSpPr>
        <p:spPr>
          <a:xfrm>
            <a:off x="558800" y="189455"/>
            <a:ext cx="11084560" cy="1240401"/>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300" b="1" dirty="0">
                <a:solidFill>
                  <a:schemeClr val="accent1"/>
                </a:solidFill>
              </a:rPr>
              <a:t>The Next Step:</a:t>
            </a:r>
          </a:p>
          <a:p>
            <a:pPr algn="ctr"/>
            <a:r>
              <a:rPr lang="en-CA" sz="3300" b="1" dirty="0">
                <a:solidFill>
                  <a:schemeClr val="accent1"/>
                </a:solidFill>
              </a:rPr>
              <a:t>Sharing, Summary, and Plenary Discussion of Challenges </a:t>
            </a:r>
          </a:p>
          <a:p>
            <a:pPr algn="ctr"/>
            <a:r>
              <a:rPr lang="en-CA" sz="3300" b="1" dirty="0">
                <a:solidFill>
                  <a:schemeClr val="accent1"/>
                </a:solidFill>
              </a:rPr>
              <a:t>for Core Functions 2 and 3</a:t>
            </a:r>
          </a:p>
        </p:txBody>
      </p:sp>
      <p:pic>
        <p:nvPicPr>
          <p:cNvPr id="10" name="Picture 9">
            <a:extLst>
              <a:ext uri="{FF2B5EF4-FFF2-40B4-BE49-F238E27FC236}">
                <a16:creationId xmlns:a16="http://schemas.microsoft.com/office/drawing/2014/main" id="{E743137B-E023-4EB6-A7DF-DC0650F29B09}"/>
              </a:ext>
            </a:extLst>
          </p:cNvPr>
          <p:cNvPicPr>
            <a:picLocks noChangeAspect="1"/>
          </p:cNvPicPr>
          <p:nvPr/>
        </p:nvPicPr>
        <p:blipFill>
          <a:blip r:embed="rId3"/>
          <a:stretch>
            <a:fillRect/>
          </a:stretch>
        </p:blipFill>
        <p:spPr>
          <a:xfrm>
            <a:off x="427347" y="1689100"/>
            <a:ext cx="5081369" cy="5032375"/>
          </a:xfrm>
          <a:prstGeom prst="rect">
            <a:avLst/>
          </a:prstGeom>
        </p:spPr>
      </p:pic>
      <p:pic>
        <p:nvPicPr>
          <p:cNvPr id="13" name="Picture 12">
            <a:extLst>
              <a:ext uri="{FF2B5EF4-FFF2-40B4-BE49-F238E27FC236}">
                <a16:creationId xmlns:a16="http://schemas.microsoft.com/office/drawing/2014/main" id="{2CDAB4F5-4ED2-42CF-B8FD-036FE50BB52F}"/>
              </a:ext>
            </a:extLst>
          </p:cNvPr>
          <p:cNvPicPr>
            <a:picLocks noChangeAspect="1"/>
          </p:cNvPicPr>
          <p:nvPr/>
        </p:nvPicPr>
        <p:blipFill>
          <a:blip r:embed="rId4"/>
          <a:stretch>
            <a:fillRect/>
          </a:stretch>
        </p:blipFill>
        <p:spPr>
          <a:xfrm>
            <a:off x="6683286" y="1825625"/>
            <a:ext cx="4882079" cy="4895850"/>
          </a:xfrm>
          <a:prstGeom prst="rect">
            <a:avLst/>
          </a:prstGeom>
        </p:spPr>
      </p:pic>
    </p:spTree>
    <p:extLst>
      <p:ext uri="{BB962C8B-B14F-4D97-AF65-F5344CB8AC3E}">
        <p14:creationId xmlns:p14="http://schemas.microsoft.com/office/powerpoint/2010/main" val="882874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8F8DD7-2476-40E3-B381-AE2B19FF5977}" type="slidenum">
              <a:rPr lang="en-IN" smtClean="0"/>
              <a:t>62</a:t>
            </a:fld>
            <a:endParaRPr lang="en-IN"/>
          </a:p>
        </p:txBody>
      </p:sp>
      <p:pic>
        <p:nvPicPr>
          <p:cNvPr id="3" name="Picture 2"/>
          <p:cNvPicPr>
            <a:picLocks noChangeAspect="1"/>
          </p:cNvPicPr>
          <p:nvPr/>
        </p:nvPicPr>
        <p:blipFill>
          <a:blip r:embed="rId2"/>
          <a:stretch>
            <a:fillRect/>
          </a:stretch>
        </p:blipFill>
        <p:spPr>
          <a:xfrm>
            <a:off x="1979066" y="535020"/>
            <a:ext cx="8430514" cy="5821330"/>
          </a:xfrm>
          <a:prstGeom prst="rect">
            <a:avLst/>
          </a:prstGeom>
        </p:spPr>
      </p:pic>
    </p:spTree>
    <p:extLst>
      <p:ext uri="{BB962C8B-B14F-4D97-AF65-F5344CB8AC3E}">
        <p14:creationId xmlns:p14="http://schemas.microsoft.com/office/powerpoint/2010/main" val="3617965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365125"/>
            <a:ext cx="11101552" cy="1747454"/>
          </a:xfrm>
        </p:spPr>
        <p:txBody>
          <a:bodyPr>
            <a:normAutofit fontScale="90000"/>
          </a:bodyPr>
          <a:lstStyle/>
          <a:p>
            <a:pPr algn="ctr"/>
            <a:r>
              <a:rPr lang="en-US" b="1" dirty="0">
                <a:solidFill>
                  <a:schemeClr val="accent1"/>
                </a:solidFill>
              </a:rPr>
              <a:t>The Situation of Family and Community Engagement &amp;</a:t>
            </a:r>
            <a:br>
              <a:rPr lang="en-US" b="1" dirty="0">
                <a:solidFill>
                  <a:schemeClr val="accent1"/>
                </a:solidFill>
              </a:rPr>
            </a:br>
            <a:r>
              <a:rPr lang="en-US" b="1" dirty="0">
                <a:solidFill>
                  <a:schemeClr val="accent1"/>
                </a:solidFill>
              </a:rPr>
              <a:t>Quality Assurance: </a:t>
            </a:r>
            <a:br>
              <a:rPr lang="en-US" b="1" dirty="0">
                <a:solidFill>
                  <a:schemeClr val="accent1"/>
                </a:solidFill>
              </a:rPr>
            </a:br>
            <a:r>
              <a:rPr lang="en-US" b="1" dirty="0">
                <a:solidFill>
                  <a:schemeClr val="accent1"/>
                </a:solidFill>
              </a:rPr>
              <a:t>Overview, Challenges and Opportunities</a:t>
            </a:r>
            <a:br>
              <a:rPr lang="en-US" b="1" dirty="0">
                <a:solidFill>
                  <a:schemeClr val="accent1"/>
                </a:solidFill>
              </a:rPr>
            </a:b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63</a:t>
            </a:fld>
            <a:endParaRPr lang="en-IN"/>
          </a:p>
        </p:txBody>
      </p:sp>
      <p:pic>
        <p:nvPicPr>
          <p:cNvPr id="6" name="Picture 5">
            <a:extLst>
              <a:ext uri="{FF2B5EF4-FFF2-40B4-BE49-F238E27FC236}">
                <a16:creationId xmlns:a16="http://schemas.microsoft.com/office/drawing/2014/main" id="{C7C02CAA-7B85-4FFA-A8D0-989A0D0E8045}"/>
              </a:ext>
            </a:extLst>
          </p:cNvPr>
          <p:cNvPicPr>
            <a:picLocks noChangeAspect="1"/>
          </p:cNvPicPr>
          <p:nvPr/>
        </p:nvPicPr>
        <p:blipFill>
          <a:blip r:embed="rId3"/>
          <a:stretch>
            <a:fillRect/>
          </a:stretch>
        </p:blipFill>
        <p:spPr>
          <a:xfrm>
            <a:off x="1913142" y="2422688"/>
            <a:ext cx="8183853" cy="1507552"/>
          </a:xfrm>
          <a:prstGeom prst="rect">
            <a:avLst/>
          </a:prstGeom>
        </p:spPr>
      </p:pic>
      <p:pic>
        <p:nvPicPr>
          <p:cNvPr id="8" name="Picture 7">
            <a:extLst>
              <a:ext uri="{FF2B5EF4-FFF2-40B4-BE49-F238E27FC236}">
                <a16:creationId xmlns:a16="http://schemas.microsoft.com/office/drawing/2014/main" id="{A626D08E-7B3B-40E3-8DA7-0D2628AA6B86}"/>
              </a:ext>
            </a:extLst>
          </p:cNvPr>
          <p:cNvPicPr>
            <a:picLocks noChangeAspect="1"/>
          </p:cNvPicPr>
          <p:nvPr/>
        </p:nvPicPr>
        <p:blipFill>
          <a:blip r:embed="rId4"/>
          <a:stretch>
            <a:fillRect/>
          </a:stretch>
        </p:blipFill>
        <p:spPr>
          <a:xfrm>
            <a:off x="2133389" y="4538689"/>
            <a:ext cx="6477211" cy="1314412"/>
          </a:xfrm>
          <a:prstGeom prst="rect">
            <a:avLst/>
          </a:prstGeom>
        </p:spPr>
      </p:pic>
    </p:spTree>
    <p:extLst>
      <p:ext uri="{BB962C8B-B14F-4D97-AF65-F5344CB8AC3E}">
        <p14:creationId xmlns:p14="http://schemas.microsoft.com/office/powerpoint/2010/main" val="156408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3543859"/>
            <a:ext cx="7886700" cy="2004810"/>
          </a:xfrm>
        </p:spPr>
        <p:txBody>
          <a:bodyPr>
            <a:normAutofit/>
          </a:bodyPr>
          <a:lstStyle/>
          <a:p>
            <a:pPr marL="688181" lvl="2" indent="-257175">
              <a:buFont typeface="Wingdings" charset="2"/>
              <a:buChar char="q"/>
            </a:pPr>
            <a:endParaRPr lang="en-US" sz="2100" dirty="0"/>
          </a:p>
          <a:p>
            <a:endParaRPr lang="en-US" sz="2700"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64</a:t>
            </a:fld>
            <a:endParaRPr lang="en-IN">
              <a:solidFill>
                <a:prstClr val="black">
                  <a:tint val="75000"/>
                </a:prstClr>
              </a:solidFill>
            </a:endParaRPr>
          </a:p>
        </p:txBody>
      </p:sp>
      <p:sp>
        <p:nvSpPr>
          <p:cNvPr id="11" name="Title 1"/>
          <p:cNvSpPr txBox="1">
            <a:spLocks/>
          </p:cNvSpPr>
          <p:nvPr/>
        </p:nvSpPr>
        <p:spPr>
          <a:xfrm>
            <a:off x="1762717" y="159902"/>
            <a:ext cx="8871368"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prstClr val="black"/>
                </a:solidFill>
              </a:rPr>
              <a:t>In-Depth Introduction to Core Function 4:  Family and Community Engagement</a:t>
            </a:r>
            <a:endParaRPr lang="en-US" sz="3600" b="1" dirty="0">
              <a:solidFill>
                <a:prstClr val="black"/>
              </a:solidFill>
            </a:endParaRPr>
          </a:p>
        </p:txBody>
      </p:sp>
      <p:sp>
        <p:nvSpPr>
          <p:cNvPr id="12" name="Rectangle 11"/>
          <p:cNvSpPr/>
          <p:nvPr/>
        </p:nvSpPr>
        <p:spPr>
          <a:xfrm>
            <a:off x="414684" y="1961755"/>
            <a:ext cx="10652384" cy="3231654"/>
          </a:xfrm>
          <a:prstGeom prst="rect">
            <a:avLst/>
          </a:prstGeom>
        </p:spPr>
        <p:txBody>
          <a:bodyPr wrap="square">
            <a:spAutoFit/>
          </a:bodyPr>
          <a:lstStyle/>
          <a:p>
            <a:r>
              <a:rPr lang="en-GB" b="1" i="1" dirty="0">
                <a:solidFill>
                  <a:srgbClr val="FF0000"/>
                </a:solidFill>
              </a:rPr>
              <a:t>The purpose of this core function is to ensure that families and communities are active participants and partners in supporting children’s learning and development across early learning settings.</a:t>
            </a:r>
          </a:p>
          <a:p>
            <a:endParaRPr lang="en-GB" sz="2400" b="1" i="1" dirty="0">
              <a:solidFill>
                <a:srgbClr val="FF0000"/>
              </a:solidFill>
            </a:endParaRPr>
          </a:p>
          <a:p>
            <a:endParaRPr lang="en-GB" sz="2400" b="1" i="1" dirty="0">
              <a:solidFill>
                <a:srgbClr val="FF0000"/>
              </a:solidFill>
            </a:endParaRPr>
          </a:p>
          <a:p>
            <a:endParaRPr lang="en-GB" sz="2400" b="1" i="1" dirty="0">
              <a:solidFill>
                <a:srgbClr val="FF0000"/>
              </a:solidFill>
            </a:endParaRPr>
          </a:p>
          <a:p>
            <a:endParaRPr lang="en-GB" sz="2400" b="1" i="1" dirty="0">
              <a:solidFill>
                <a:srgbClr val="FF0000"/>
              </a:solidFill>
            </a:endParaRPr>
          </a:p>
          <a:p>
            <a:pPr algn="ctr"/>
            <a:r>
              <a:rPr lang="en-US" sz="2400" b="1" dirty="0">
                <a:solidFill>
                  <a:srgbClr val="FF0000"/>
                </a:solidFill>
              </a:rPr>
              <a:t>Guiding Principles:  </a:t>
            </a:r>
            <a:r>
              <a:rPr lang="en-US" sz="2400" dirty="0"/>
              <a:t>Respect for all families; responsiveness to family and community characteristics and needs; focus on practical resource and support</a:t>
            </a:r>
          </a:p>
          <a:p>
            <a:pPr algn="ctr"/>
            <a:r>
              <a:rPr lang="en-CA" sz="2400" b="1" dirty="0">
                <a:solidFill>
                  <a:srgbClr val="FF0000"/>
                </a:solidFill>
              </a:rPr>
              <a:t>  </a:t>
            </a:r>
            <a:endParaRPr lang="en-US" sz="4400" dirty="0">
              <a:solidFill>
                <a:srgbClr val="FF0000"/>
              </a:solidFill>
            </a:endParaRPr>
          </a:p>
        </p:txBody>
      </p:sp>
      <p:pic>
        <p:nvPicPr>
          <p:cNvPr id="6" name="Picture 5">
            <a:extLst>
              <a:ext uri="{FF2B5EF4-FFF2-40B4-BE49-F238E27FC236}">
                <a16:creationId xmlns:a16="http://schemas.microsoft.com/office/drawing/2014/main" id="{C76EDBC3-CDDC-4988-A991-A72E4D76FB17}"/>
              </a:ext>
            </a:extLst>
          </p:cNvPr>
          <p:cNvPicPr>
            <a:picLocks noChangeAspect="1"/>
          </p:cNvPicPr>
          <p:nvPr/>
        </p:nvPicPr>
        <p:blipFill>
          <a:blip r:embed="rId3"/>
          <a:stretch>
            <a:fillRect/>
          </a:stretch>
        </p:blipFill>
        <p:spPr>
          <a:xfrm>
            <a:off x="494764" y="159902"/>
            <a:ext cx="1396075" cy="1284389"/>
          </a:xfrm>
          <a:prstGeom prst="rect">
            <a:avLst/>
          </a:prstGeom>
        </p:spPr>
      </p:pic>
    </p:spTree>
    <p:extLst>
      <p:ext uri="{BB962C8B-B14F-4D97-AF65-F5344CB8AC3E}">
        <p14:creationId xmlns:p14="http://schemas.microsoft.com/office/powerpoint/2010/main" val="53047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1E3A1E-8ECF-4185-B03B-59731ABFC55B}"/>
              </a:ext>
            </a:extLst>
          </p:cNvPr>
          <p:cNvSpPr>
            <a:spLocks noGrp="1"/>
          </p:cNvSpPr>
          <p:nvPr>
            <p:ph type="sldNum" sz="quarter" idx="12"/>
          </p:nvPr>
        </p:nvSpPr>
        <p:spPr/>
        <p:txBody>
          <a:bodyPr/>
          <a:lstStyle/>
          <a:p>
            <a:fld id="{858F8DD7-2476-40E3-B381-AE2B19FF5977}" type="slidenum">
              <a:rPr lang="en-IN" smtClean="0"/>
              <a:t>65</a:t>
            </a:fld>
            <a:endParaRPr lang="en-IN"/>
          </a:p>
        </p:txBody>
      </p:sp>
      <p:pic>
        <p:nvPicPr>
          <p:cNvPr id="3" name="Picture 2">
            <a:extLst>
              <a:ext uri="{FF2B5EF4-FFF2-40B4-BE49-F238E27FC236}">
                <a16:creationId xmlns:a16="http://schemas.microsoft.com/office/drawing/2014/main" id="{16A7A728-3DF8-4C2D-B3B0-E5570E8AB532}"/>
              </a:ext>
            </a:extLst>
          </p:cNvPr>
          <p:cNvPicPr>
            <a:picLocks noChangeAspect="1"/>
          </p:cNvPicPr>
          <p:nvPr/>
        </p:nvPicPr>
        <p:blipFill>
          <a:blip r:embed="rId2"/>
          <a:stretch>
            <a:fillRect/>
          </a:stretch>
        </p:blipFill>
        <p:spPr>
          <a:xfrm>
            <a:off x="461913" y="186648"/>
            <a:ext cx="11067068" cy="6604720"/>
          </a:xfrm>
          <a:prstGeom prst="rect">
            <a:avLst/>
          </a:prstGeom>
        </p:spPr>
      </p:pic>
    </p:spTree>
    <p:extLst>
      <p:ext uri="{BB962C8B-B14F-4D97-AF65-F5344CB8AC3E}">
        <p14:creationId xmlns:p14="http://schemas.microsoft.com/office/powerpoint/2010/main" val="3635865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1E3A1E-8ECF-4185-B03B-59731ABFC55B}"/>
              </a:ext>
            </a:extLst>
          </p:cNvPr>
          <p:cNvSpPr>
            <a:spLocks noGrp="1"/>
          </p:cNvSpPr>
          <p:nvPr>
            <p:ph type="sldNum" sz="quarter" idx="12"/>
          </p:nvPr>
        </p:nvSpPr>
        <p:spPr/>
        <p:txBody>
          <a:bodyPr/>
          <a:lstStyle/>
          <a:p>
            <a:fld id="{858F8DD7-2476-40E3-B381-AE2B19FF5977}" type="slidenum">
              <a:rPr lang="en-IN" smtClean="0"/>
              <a:t>66</a:t>
            </a:fld>
            <a:endParaRPr lang="en-IN"/>
          </a:p>
        </p:txBody>
      </p:sp>
      <p:pic>
        <p:nvPicPr>
          <p:cNvPr id="4" name="Picture 3">
            <a:extLst>
              <a:ext uri="{FF2B5EF4-FFF2-40B4-BE49-F238E27FC236}">
                <a16:creationId xmlns:a16="http://schemas.microsoft.com/office/drawing/2014/main" id="{7A079167-6A7D-4885-9556-5F618786D11F}"/>
              </a:ext>
            </a:extLst>
          </p:cNvPr>
          <p:cNvPicPr>
            <a:picLocks noChangeAspect="1"/>
          </p:cNvPicPr>
          <p:nvPr/>
        </p:nvPicPr>
        <p:blipFill>
          <a:blip r:embed="rId2"/>
          <a:stretch>
            <a:fillRect/>
          </a:stretch>
        </p:blipFill>
        <p:spPr>
          <a:xfrm>
            <a:off x="131975" y="224530"/>
            <a:ext cx="11594969" cy="6598489"/>
          </a:xfrm>
          <a:prstGeom prst="rect">
            <a:avLst/>
          </a:prstGeom>
        </p:spPr>
      </p:pic>
    </p:spTree>
    <p:extLst>
      <p:ext uri="{BB962C8B-B14F-4D97-AF65-F5344CB8AC3E}">
        <p14:creationId xmlns:p14="http://schemas.microsoft.com/office/powerpoint/2010/main" val="3579177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9" y="-180975"/>
            <a:ext cx="11827641" cy="1325563"/>
          </a:xfrm>
        </p:spPr>
        <p:txBody>
          <a:bodyPr>
            <a:noAutofit/>
          </a:bodyPr>
          <a:lstStyle/>
          <a:p>
            <a:pPr algn="ctr"/>
            <a:br>
              <a:rPr lang="en-CA" sz="3600" b="1" dirty="0">
                <a:solidFill>
                  <a:prstClr val="black"/>
                </a:solidFill>
              </a:rPr>
            </a:br>
            <a:br>
              <a:rPr lang="en-CA" sz="3600" b="1" dirty="0">
                <a:solidFill>
                  <a:prstClr val="black"/>
                </a:solidFill>
              </a:rPr>
            </a:br>
            <a:br>
              <a:rPr lang="en-CA" sz="3600" b="1" dirty="0">
                <a:solidFill>
                  <a:prstClr val="black"/>
                </a:solidFill>
              </a:rPr>
            </a:br>
            <a:r>
              <a:rPr lang="en-CA" sz="3600" b="1" dirty="0">
                <a:solidFill>
                  <a:prstClr val="black"/>
                </a:solidFill>
              </a:rPr>
              <a:t>Using the Tool to Analyze Core Function 4:</a:t>
            </a:r>
            <a:br>
              <a:rPr lang="en-CA" sz="3600" b="1" dirty="0">
                <a:solidFill>
                  <a:prstClr val="black"/>
                </a:solidFill>
              </a:rPr>
            </a:br>
            <a:r>
              <a:rPr lang="en-CA" sz="3600" b="1" dirty="0">
                <a:solidFill>
                  <a:prstClr val="black"/>
                </a:solidFill>
              </a:rPr>
              <a:t>Team Discussion, Identification and </a:t>
            </a:r>
            <a:br>
              <a:rPr lang="en-CA" sz="3600" b="1" dirty="0">
                <a:solidFill>
                  <a:prstClr val="black"/>
                </a:solidFill>
              </a:rPr>
            </a:br>
            <a:r>
              <a:rPr lang="en-CA" sz="3600" b="1" dirty="0">
                <a:solidFill>
                  <a:prstClr val="black"/>
                </a:solidFill>
              </a:rPr>
              <a:t>Prioritization of Challenges</a:t>
            </a:r>
            <a:br>
              <a:rPr lang="en-US" sz="3600" b="1" dirty="0">
                <a:solidFill>
                  <a:prstClr val="black"/>
                </a:solidFill>
              </a:rPr>
            </a:br>
            <a:endParaRPr lang="en-US" sz="3600" dirty="0"/>
          </a:p>
        </p:txBody>
      </p:sp>
      <p:sp>
        <p:nvSpPr>
          <p:cNvPr id="3" name="Content Placeholder 2"/>
          <p:cNvSpPr>
            <a:spLocks noGrp="1"/>
          </p:cNvSpPr>
          <p:nvPr>
            <p:ph sz="half" idx="1"/>
          </p:nvPr>
        </p:nvSpPr>
        <p:spPr/>
        <p:txBody>
          <a:bodyPr/>
          <a:lstStyle/>
          <a:p>
            <a:pPr marL="688181" lvl="2" indent="-257175">
              <a:buFont typeface="Wingdings" charset="2"/>
              <a:buChar char="q"/>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67</a:t>
            </a:fld>
            <a:endParaRPr lang="en-IN">
              <a:solidFill>
                <a:prstClr val="black">
                  <a:tint val="75000"/>
                </a:prstClr>
              </a:solidFill>
            </a:endParaRPr>
          </a:p>
        </p:txBody>
      </p:sp>
      <p:pic>
        <p:nvPicPr>
          <p:cNvPr id="6" name="Picture 5">
            <a:extLst>
              <a:ext uri="{FF2B5EF4-FFF2-40B4-BE49-F238E27FC236}">
                <a16:creationId xmlns:a16="http://schemas.microsoft.com/office/drawing/2014/main" id="{8F3042D2-1A6C-42A4-BB16-FB75C316A415}"/>
              </a:ext>
            </a:extLst>
          </p:cNvPr>
          <p:cNvPicPr>
            <a:picLocks noChangeAspect="1"/>
          </p:cNvPicPr>
          <p:nvPr/>
        </p:nvPicPr>
        <p:blipFill>
          <a:blip r:embed="rId3"/>
          <a:stretch>
            <a:fillRect/>
          </a:stretch>
        </p:blipFill>
        <p:spPr>
          <a:xfrm>
            <a:off x="4125798" y="1980413"/>
            <a:ext cx="4791959" cy="4791959"/>
          </a:xfrm>
          <a:prstGeom prst="rect">
            <a:avLst/>
          </a:prstGeom>
        </p:spPr>
      </p:pic>
    </p:spTree>
    <p:extLst>
      <p:ext uri="{BB962C8B-B14F-4D97-AF65-F5344CB8AC3E}">
        <p14:creationId xmlns:p14="http://schemas.microsoft.com/office/powerpoint/2010/main" val="3090682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580" y="252249"/>
            <a:ext cx="8904891" cy="1325563"/>
          </a:xfrm>
        </p:spPr>
        <p:txBody>
          <a:bodyPr>
            <a:normAutofit/>
          </a:bodyPr>
          <a:lstStyle/>
          <a:p>
            <a:pPr algn="ctr"/>
            <a:r>
              <a:rPr lang="en-US" sz="3600" b="1" dirty="0"/>
              <a:t>In-Depth Introduction to Core Function 5: </a:t>
            </a:r>
            <a:r>
              <a:rPr lang="en-CA" sz="3600" b="1" dirty="0"/>
              <a:t>Quality Assurance </a:t>
            </a:r>
            <a:endParaRPr lang="en-US" sz="3600" b="1" dirty="0"/>
          </a:p>
        </p:txBody>
      </p:sp>
      <p:sp>
        <p:nvSpPr>
          <p:cNvPr id="3" name="Content Placeholder 2"/>
          <p:cNvSpPr>
            <a:spLocks noGrp="1"/>
          </p:cNvSpPr>
          <p:nvPr>
            <p:ph idx="1"/>
          </p:nvPr>
        </p:nvSpPr>
        <p:spPr>
          <a:xfrm>
            <a:off x="241738" y="1825624"/>
            <a:ext cx="11288623" cy="4780127"/>
          </a:xfrm>
        </p:spPr>
        <p:txBody>
          <a:bodyPr>
            <a:normAutofit/>
          </a:bodyPr>
          <a:lstStyle/>
          <a:p>
            <a:pPr marL="0" indent="0">
              <a:buNone/>
            </a:pPr>
            <a:r>
              <a:rPr lang="en-GB" sz="1800" b="1" i="1" dirty="0">
                <a:solidFill>
                  <a:srgbClr val="FF0000"/>
                </a:solidFill>
              </a:rPr>
              <a:t>The purpose of this core function is to ensure that a coherent framework for monitoring and quality assurance of pre-primary education is in place and that quality monitoring is used to support continuing improvements in both policy and practice.</a:t>
            </a:r>
          </a:p>
          <a:p>
            <a:pPr marL="0" indent="0">
              <a:buNone/>
            </a:pPr>
            <a:endParaRPr lang="en-US" sz="1800" b="1" dirty="0">
              <a:solidFill>
                <a:srgbClr val="FF0000"/>
              </a:solidFill>
            </a:endParaRPr>
          </a:p>
          <a:p>
            <a:r>
              <a:rPr lang="en-US" sz="2400" dirty="0"/>
              <a:t>Successful implementation of pre-primary services requires a commitment to ongoing </a:t>
            </a:r>
            <a:r>
              <a:rPr lang="en-US" sz="2400" b="1" dirty="0"/>
              <a:t>quality improvement </a:t>
            </a:r>
            <a:r>
              <a:rPr lang="en-US" sz="2400" dirty="0"/>
              <a:t>and </a:t>
            </a:r>
            <a:r>
              <a:rPr lang="en-US" sz="2400" b="1" dirty="0"/>
              <a:t>oversight of services;</a:t>
            </a:r>
          </a:p>
          <a:p>
            <a:r>
              <a:rPr lang="en-US" sz="2400" b="1" dirty="0"/>
              <a:t>Monitoring </a:t>
            </a:r>
            <a:r>
              <a:rPr lang="en-US" sz="2400" dirty="0"/>
              <a:t>refers to the ongoing evaluation of system performance for </a:t>
            </a:r>
            <a:r>
              <a:rPr lang="en-US" sz="2400" b="1" dirty="0"/>
              <a:t>accountability</a:t>
            </a:r>
            <a:r>
              <a:rPr lang="en-US" sz="2400" dirty="0"/>
              <a:t> as well as for </a:t>
            </a:r>
            <a:r>
              <a:rPr lang="en-US" sz="2400" b="1" dirty="0"/>
              <a:t>rating </a:t>
            </a:r>
            <a:r>
              <a:rPr lang="en-US" sz="2400" b="1" dirty="0" err="1"/>
              <a:t>programme</a:t>
            </a:r>
            <a:r>
              <a:rPr lang="en-US" sz="2400" b="1" dirty="0"/>
              <a:t> quality</a:t>
            </a:r>
            <a:r>
              <a:rPr lang="en-US" sz="2400" dirty="0"/>
              <a:t>, highlighting </a:t>
            </a:r>
            <a:r>
              <a:rPr lang="en-US" sz="2400" b="1" dirty="0"/>
              <a:t>trends</a:t>
            </a:r>
            <a:r>
              <a:rPr lang="en-US" sz="2400" dirty="0"/>
              <a:t> and informing </a:t>
            </a:r>
            <a:r>
              <a:rPr lang="en-US" sz="2400" b="1" dirty="0"/>
              <a:t>planning and implementation</a:t>
            </a:r>
            <a:r>
              <a:rPr lang="en-US" sz="2400" dirty="0"/>
              <a:t>.</a:t>
            </a:r>
          </a:p>
          <a:p>
            <a:r>
              <a:rPr lang="en-US" sz="2400" dirty="0"/>
              <a:t>Monitoring can play a crucial role in promoting better services and child outcomes, assuring that standards and regulations are followed and that children receive appropriate care and education, keeping track of workforce supply and condition.</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BA1CD090-66A5-4F8E-852B-3A6A25DC2AF5}"/>
              </a:ext>
            </a:extLst>
          </p:cNvPr>
          <p:cNvPicPr>
            <a:picLocks noChangeAspect="1"/>
          </p:cNvPicPr>
          <p:nvPr/>
        </p:nvPicPr>
        <p:blipFill>
          <a:blip r:embed="rId3"/>
          <a:stretch>
            <a:fillRect/>
          </a:stretch>
        </p:blipFill>
        <p:spPr>
          <a:xfrm>
            <a:off x="416546" y="272968"/>
            <a:ext cx="1328033" cy="1443514"/>
          </a:xfrm>
          <a:prstGeom prst="rect">
            <a:avLst/>
          </a:prstGeom>
        </p:spPr>
      </p:pic>
    </p:spTree>
    <p:extLst>
      <p:ext uri="{BB962C8B-B14F-4D97-AF65-F5344CB8AC3E}">
        <p14:creationId xmlns:p14="http://schemas.microsoft.com/office/powerpoint/2010/main" val="133873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296E-0703-47A8-8223-C7F6955B5D66}"/>
              </a:ext>
            </a:extLst>
          </p:cNvPr>
          <p:cNvSpPr>
            <a:spLocks noGrp="1"/>
          </p:cNvSpPr>
          <p:nvPr>
            <p:ph type="title"/>
          </p:nvPr>
        </p:nvSpPr>
        <p:spPr>
          <a:xfrm>
            <a:off x="838200" y="44266"/>
            <a:ext cx="10515600" cy="1325563"/>
          </a:xfrm>
        </p:spPr>
        <p:txBody>
          <a:bodyPr/>
          <a:lstStyle/>
          <a:p>
            <a:pPr algn="ctr"/>
            <a:r>
              <a:rPr lang="en-US" altLang="en-US" b="1" dirty="0">
                <a:solidFill>
                  <a:schemeClr val="accent5"/>
                </a:solidFill>
                <a:cs typeface="Arial" panose="020B0604020202020204" pitchFamily="34" charset="0"/>
              </a:rPr>
              <a:t>Monitoring services in the complex context</a:t>
            </a:r>
            <a:br>
              <a:rPr lang="en-US" altLang="en-US" b="1" dirty="0">
                <a:solidFill>
                  <a:schemeClr val="accent5"/>
                </a:solidFill>
                <a:cs typeface="Arial" panose="020B0604020202020204" pitchFamily="34" charset="0"/>
              </a:rPr>
            </a:br>
            <a:r>
              <a:rPr lang="en-US" altLang="en-US" b="1" dirty="0">
                <a:solidFill>
                  <a:schemeClr val="accent5"/>
                </a:solidFill>
                <a:cs typeface="Arial" panose="020B0604020202020204" pitchFamily="34" charset="0"/>
              </a:rPr>
              <a:t>of diverse service providers</a:t>
            </a:r>
            <a:endParaRPr lang="en-US" b="1" dirty="0">
              <a:solidFill>
                <a:schemeClr val="accent5"/>
              </a:solidFill>
            </a:endParaRPr>
          </a:p>
        </p:txBody>
      </p:sp>
      <p:sp>
        <p:nvSpPr>
          <p:cNvPr id="4" name="Slide Number Placeholder 3">
            <a:extLst>
              <a:ext uri="{FF2B5EF4-FFF2-40B4-BE49-F238E27FC236}">
                <a16:creationId xmlns:a16="http://schemas.microsoft.com/office/drawing/2014/main" id="{4912798B-DB32-48B5-AC20-A359B2D99242}"/>
              </a:ext>
            </a:extLst>
          </p:cNvPr>
          <p:cNvSpPr>
            <a:spLocks noGrp="1"/>
          </p:cNvSpPr>
          <p:nvPr>
            <p:ph type="sldNum" sz="quarter" idx="12"/>
          </p:nvPr>
        </p:nvSpPr>
        <p:spPr/>
        <p:txBody>
          <a:bodyPr/>
          <a:lstStyle/>
          <a:p>
            <a:fld id="{858F8DD7-2476-40E3-B381-AE2B19FF5977}" type="slidenum">
              <a:rPr lang="en-IN" smtClean="0"/>
              <a:t>69</a:t>
            </a:fld>
            <a:endParaRPr lang="en-IN"/>
          </a:p>
        </p:txBody>
      </p:sp>
      <p:grpSp>
        <p:nvGrpSpPr>
          <p:cNvPr id="7" name="Group 12">
            <a:extLst>
              <a:ext uri="{FF2B5EF4-FFF2-40B4-BE49-F238E27FC236}">
                <a16:creationId xmlns:a16="http://schemas.microsoft.com/office/drawing/2014/main" id="{683F981C-78E8-44FA-9B6C-E8E93680DB1B}"/>
              </a:ext>
            </a:extLst>
          </p:cNvPr>
          <p:cNvGrpSpPr>
            <a:grpSpLocks/>
          </p:cNvGrpSpPr>
          <p:nvPr/>
        </p:nvGrpSpPr>
        <p:grpSpPr bwMode="auto">
          <a:xfrm>
            <a:off x="3071812" y="1466895"/>
            <a:ext cx="6048375" cy="5040312"/>
            <a:chOff x="1907704" y="1700807"/>
            <a:chExt cx="5256584" cy="4657733"/>
          </a:xfrm>
        </p:grpSpPr>
        <p:pic>
          <p:nvPicPr>
            <p:cNvPr id="8" name="Picture 4">
              <a:extLst>
                <a:ext uri="{FF2B5EF4-FFF2-40B4-BE49-F238E27FC236}">
                  <a16:creationId xmlns:a16="http://schemas.microsoft.com/office/drawing/2014/main" id="{ADBCBBD9-8D8D-4BCE-B762-59E9D5F69319}"/>
                </a:ext>
              </a:extLst>
            </p:cNvPr>
            <p:cNvPicPr>
              <a:picLocks noChangeAspect="1"/>
            </p:cNvPicPr>
            <p:nvPr/>
          </p:nvPicPr>
          <p:blipFill>
            <a:blip r:embed="rId3">
              <a:extLst>
                <a:ext uri="{28A0092B-C50C-407E-A947-70E740481C1C}">
                  <a14:useLocalDpi xmlns:a14="http://schemas.microsoft.com/office/drawing/2010/main" val="0"/>
                </a:ext>
              </a:extLst>
            </a:blip>
            <a:srcRect l="46063" t="39500" r="22832" b="11501"/>
            <a:stretch>
              <a:fillRect/>
            </a:stretch>
          </p:blipFill>
          <p:spPr bwMode="auto">
            <a:xfrm>
              <a:off x="1907704" y="1700807"/>
              <a:ext cx="5256584" cy="465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99DBBD2E-E6FB-47EF-ADC1-6FB7375986C9}"/>
                </a:ext>
              </a:extLst>
            </p:cNvPr>
            <p:cNvSpPr txBox="1">
              <a:spLocks noChangeArrowheads="1"/>
            </p:cNvSpPr>
            <p:nvPr/>
          </p:nvSpPr>
          <p:spPr bwMode="auto">
            <a:xfrm>
              <a:off x="3152889" y="2947588"/>
              <a:ext cx="1966020" cy="28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US" altLang="en-US" sz="1400"/>
                <a:t>Formal, public preprimary </a:t>
              </a:r>
            </a:p>
          </p:txBody>
        </p:sp>
        <p:sp>
          <p:nvSpPr>
            <p:cNvPr id="10" name="TextBox 6">
              <a:extLst>
                <a:ext uri="{FF2B5EF4-FFF2-40B4-BE49-F238E27FC236}">
                  <a16:creationId xmlns:a16="http://schemas.microsoft.com/office/drawing/2014/main" id="{45E92816-3219-42B8-B94C-F2F03B6B227B}"/>
                </a:ext>
              </a:extLst>
            </p:cNvPr>
            <p:cNvSpPr txBox="1">
              <a:spLocks noChangeArrowheads="1"/>
            </p:cNvSpPr>
            <p:nvPr/>
          </p:nvSpPr>
          <p:spPr bwMode="auto">
            <a:xfrm>
              <a:off x="4283968" y="4576120"/>
              <a:ext cx="1646988" cy="4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US" altLang="en-US" sz="1400"/>
                <a:t>Home based support,</a:t>
              </a:r>
            </a:p>
            <a:p>
              <a:r>
                <a:rPr lang="en-US" altLang="en-US" sz="1400"/>
                <a:t> others </a:t>
              </a:r>
            </a:p>
          </p:txBody>
        </p:sp>
        <p:sp>
          <p:nvSpPr>
            <p:cNvPr id="11" name="TextBox 7">
              <a:extLst>
                <a:ext uri="{FF2B5EF4-FFF2-40B4-BE49-F238E27FC236}">
                  <a16:creationId xmlns:a16="http://schemas.microsoft.com/office/drawing/2014/main" id="{8E4B5891-B247-4DF9-93F1-DD643F472DD5}"/>
                </a:ext>
              </a:extLst>
            </p:cNvPr>
            <p:cNvSpPr txBox="1">
              <a:spLocks noChangeArrowheads="1"/>
            </p:cNvSpPr>
            <p:nvPr/>
          </p:nvSpPr>
          <p:spPr bwMode="auto">
            <a:xfrm>
              <a:off x="5484411" y="2683258"/>
              <a:ext cx="1389254" cy="4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US" altLang="en-US" sz="1400">
                  <a:solidFill>
                    <a:schemeClr val="bg1"/>
                  </a:solidFill>
                </a:rPr>
                <a:t>Private, NGO and</a:t>
              </a:r>
            </a:p>
            <a:p>
              <a:r>
                <a:rPr lang="en-US" altLang="en-US" sz="1400">
                  <a:solidFill>
                    <a:schemeClr val="bg1"/>
                  </a:solidFill>
                </a:rPr>
                <a:t>other providers </a:t>
              </a:r>
            </a:p>
          </p:txBody>
        </p:sp>
        <p:sp>
          <p:nvSpPr>
            <p:cNvPr id="12" name="TextBox 8">
              <a:extLst>
                <a:ext uri="{FF2B5EF4-FFF2-40B4-BE49-F238E27FC236}">
                  <a16:creationId xmlns:a16="http://schemas.microsoft.com/office/drawing/2014/main" id="{8AB6B048-0480-4FD9-A2B0-302387B4A704}"/>
                </a:ext>
              </a:extLst>
            </p:cNvPr>
            <p:cNvSpPr txBox="1">
              <a:spLocks noChangeArrowheads="1"/>
            </p:cNvSpPr>
            <p:nvPr/>
          </p:nvSpPr>
          <p:spPr bwMode="auto">
            <a:xfrm>
              <a:off x="2408615" y="4828617"/>
              <a:ext cx="1535535" cy="4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9pPr>
            </a:lstStyle>
            <a:p>
              <a:r>
                <a:rPr lang="en-US" altLang="en-US" sz="1400">
                  <a:solidFill>
                    <a:schemeClr val="bg1"/>
                  </a:solidFill>
                </a:rPr>
                <a:t>Accelerated and</a:t>
              </a:r>
            </a:p>
            <a:p>
              <a:r>
                <a:rPr lang="en-US" altLang="en-US" sz="1400">
                  <a:solidFill>
                    <a:schemeClr val="bg1"/>
                  </a:solidFill>
                </a:rPr>
                <a:t> innovative  models </a:t>
              </a:r>
            </a:p>
          </p:txBody>
        </p:sp>
      </p:grpSp>
      <p:sp>
        <p:nvSpPr>
          <p:cNvPr id="13" name="Right Arrow 1">
            <a:extLst>
              <a:ext uri="{FF2B5EF4-FFF2-40B4-BE49-F238E27FC236}">
                <a16:creationId xmlns:a16="http://schemas.microsoft.com/office/drawing/2014/main" id="{70A41C00-2002-43FD-BE47-DD1B0BE3F901}"/>
              </a:ext>
            </a:extLst>
          </p:cNvPr>
          <p:cNvSpPr/>
          <p:nvPr/>
        </p:nvSpPr>
        <p:spPr>
          <a:xfrm>
            <a:off x="3071812" y="2418465"/>
            <a:ext cx="719138"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0">
            <a:extLst>
              <a:ext uri="{FF2B5EF4-FFF2-40B4-BE49-F238E27FC236}">
                <a16:creationId xmlns:a16="http://schemas.microsoft.com/office/drawing/2014/main" id="{E75F68F9-45AD-4915-AA2D-1BE8DF107A75}"/>
              </a:ext>
            </a:extLst>
          </p:cNvPr>
          <p:cNvSpPr/>
          <p:nvPr/>
        </p:nvSpPr>
        <p:spPr>
          <a:xfrm rot="10800000">
            <a:off x="9026526" y="2859789"/>
            <a:ext cx="72072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1">
            <a:extLst>
              <a:ext uri="{FF2B5EF4-FFF2-40B4-BE49-F238E27FC236}">
                <a16:creationId xmlns:a16="http://schemas.microsoft.com/office/drawing/2014/main" id="{F3D57C34-95E7-42F1-AACF-7E1E12CD5175}"/>
              </a:ext>
            </a:extLst>
          </p:cNvPr>
          <p:cNvSpPr/>
          <p:nvPr/>
        </p:nvSpPr>
        <p:spPr>
          <a:xfrm>
            <a:off x="2844801" y="4145664"/>
            <a:ext cx="719137"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2">
            <a:extLst>
              <a:ext uri="{FF2B5EF4-FFF2-40B4-BE49-F238E27FC236}">
                <a16:creationId xmlns:a16="http://schemas.microsoft.com/office/drawing/2014/main" id="{4BEA7BBB-1B0C-4D40-AE51-187E9BF99574}"/>
              </a:ext>
            </a:extLst>
          </p:cNvPr>
          <p:cNvSpPr/>
          <p:nvPr/>
        </p:nvSpPr>
        <p:spPr>
          <a:xfrm rot="10800000">
            <a:off x="8661401" y="4947352"/>
            <a:ext cx="719137"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0768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Participant Introductions and Perceptions</a:t>
            </a:r>
          </a:p>
        </p:txBody>
      </p:sp>
      <p:sp>
        <p:nvSpPr>
          <p:cNvPr id="3" name="Content Placeholder 2"/>
          <p:cNvSpPr>
            <a:spLocks noGrp="1"/>
          </p:cNvSpPr>
          <p:nvPr>
            <p:ph idx="1"/>
          </p:nvPr>
        </p:nvSpPr>
        <p:spPr>
          <a:xfrm>
            <a:off x="838199" y="3074275"/>
            <a:ext cx="10842523" cy="3444511"/>
          </a:xfrm>
        </p:spPr>
        <p:txBody>
          <a:bodyPr>
            <a:normAutofit/>
          </a:bodyPr>
          <a:lstStyle/>
          <a:p>
            <a:r>
              <a:rPr lang="en-US" dirty="0"/>
              <a:t>How many of you are working as part of a national government?</a:t>
            </a:r>
          </a:p>
          <a:p>
            <a:r>
              <a:rPr lang="en-US" dirty="0"/>
              <a:t>Sub-national government?</a:t>
            </a:r>
          </a:p>
          <a:p>
            <a:r>
              <a:rPr lang="en-US" dirty="0"/>
              <a:t>University/Academic institution?</a:t>
            </a:r>
          </a:p>
          <a:p>
            <a:r>
              <a:rPr lang="en-US" dirty="0"/>
              <a:t>Civil Society organization/ NGO?</a:t>
            </a:r>
          </a:p>
          <a:p>
            <a:r>
              <a:rPr lang="en-US" dirty="0"/>
              <a:t>Multi lateral agency/donor?</a:t>
            </a:r>
          </a:p>
          <a:p>
            <a:r>
              <a:rPr lang="en-US" dirty="0"/>
              <a:t>Any other affiliation we missed?</a:t>
            </a:r>
          </a:p>
        </p:txBody>
      </p:sp>
      <p:sp>
        <p:nvSpPr>
          <p:cNvPr id="4" name="Slide Number Placeholder 3"/>
          <p:cNvSpPr>
            <a:spLocks noGrp="1"/>
          </p:cNvSpPr>
          <p:nvPr>
            <p:ph type="sldNum" sz="quarter" idx="12"/>
          </p:nvPr>
        </p:nvSpPr>
        <p:spPr/>
        <p:txBody>
          <a:bodyPr/>
          <a:lstStyle/>
          <a:p>
            <a:fld id="{858F8DD7-2476-40E3-B381-AE2B19FF5977}" type="slidenum">
              <a:rPr lang="en-IN" smtClean="0"/>
              <a:t>7</a:t>
            </a:fld>
            <a:endParaRPr lang="en-IN"/>
          </a:p>
        </p:txBody>
      </p:sp>
      <p:pic>
        <p:nvPicPr>
          <p:cNvPr id="5" name="Picture 4"/>
          <p:cNvPicPr>
            <a:picLocks noChangeAspect="1"/>
          </p:cNvPicPr>
          <p:nvPr/>
        </p:nvPicPr>
        <p:blipFill>
          <a:blip r:embed="rId3"/>
          <a:stretch>
            <a:fillRect/>
          </a:stretch>
        </p:blipFill>
        <p:spPr>
          <a:xfrm>
            <a:off x="5076496" y="1377347"/>
            <a:ext cx="1507742" cy="1507742"/>
          </a:xfrm>
          <a:prstGeom prst="rect">
            <a:avLst/>
          </a:prstGeom>
        </p:spPr>
      </p:pic>
    </p:spTree>
    <p:extLst>
      <p:ext uri="{BB962C8B-B14F-4D97-AF65-F5344CB8AC3E}">
        <p14:creationId xmlns:p14="http://schemas.microsoft.com/office/powerpoint/2010/main" val="4236283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9" y="-180975"/>
            <a:ext cx="11827641" cy="1325563"/>
          </a:xfrm>
        </p:spPr>
        <p:txBody>
          <a:bodyPr>
            <a:noAutofit/>
          </a:bodyPr>
          <a:lstStyle/>
          <a:p>
            <a:pPr algn="ctr"/>
            <a:br>
              <a:rPr lang="en-CA" sz="3600" b="1" dirty="0">
                <a:solidFill>
                  <a:prstClr val="black"/>
                </a:solidFill>
              </a:rPr>
            </a:br>
            <a:br>
              <a:rPr lang="en-CA" sz="3600" b="1" dirty="0">
                <a:solidFill>
                  <a:prstClr val="black"/>
                </a:solidFill>
              </a:rPr>
            </a:br>
            <a:br>
              <a:rPr lang="en-CA" sz="3600" b="1" dirty="0">
                <a:solidFill>
                  <a:prstClr val="black"/>
                </a:solidFill>
              </a:rPr>
            </a:br>
            <a:r>
              <a:rPr lang="en-CA" sz="3600" b="1" dirty="0">
                <a:solidFill>
                  <a:prstClr val="black"/>
                </a:solidFill>
              </a:rPr>
              <a:t>Using the Tool to Analyze Core Function 5:</a:t>
            </a:r>
            <a:br>
              <a:rPr lang="en-CA" sz="3600" b="1" dirty="0">
                <a:solidFill>
                  <a:prstClr val="black"/>
                </a:solidFill>
              </a:rPr>
            </a:br>
            <a:r>
              <a:rPr lang="en-CA" sz="3600" b="1" dirty="0">
                <a:solidFill>
                  <a:prstClr val="black"/>
                </a:solidFill>
              </a:rPr>
              <a:t>Team Discussion, Identification and </a:t>
            </a:r>
            <a:br>
              <a:rPr lang="en-CA" sz="3600" b="1" dirty="0">
                <a:solidFill>
                  <a:prstClr val="black"/>
                </a:solidFill>
              </a:rPr>
            </a:br>
            <a:r>
              <a:rPr lang="en-CA" sz="3600" b="1" dirty="0">
                <a:solidFill>
                  <a:prstClr val="black"/>
                </a:solidFill>
              </a:rPr>
              <a:t>Prioritization of Challenges</a:t>
            </a:r>
            <a:br>
              <a:rPr lang="en-US" sz="3600" b="1" dirty="0">
                <a:solidFill>
                  <a:prstClr val="black"/>
                </a:solidFill>
              </a:rPr>
            </a:br>
            <a:endParaRPr lang="en-US" sz="3600" dirty="0"/>
          </a:p>
        </p:txBody>
      </p:sp>
      <p:sp>
        <p:nvSpPr>
          <p:cNvPr id="3" name="Content Placeholder 2"/>
          <p:cNvSpPr>
            <a:spLocks noGrp="1"/>
          </p:cNvSpPr>
          <p:nvPr>
            <p:ph sz="half" idx="1"/>
          </p:nvPr>
        </p:nvSpPr>
        <p:spPr/>
        <p:txBody>
          <a:bodyPr/>
          <a:lstStyle/>
          <a:p>
            <a:pPr marL="688181" lvl="2" indent="-257175">
              <a:buFont typeface="Wingdings" charset="2"/>
              <a:buChar char="q"/>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solidFill>
                  <a:prstClr val="black">
                    <a:tint val="75000"/>
                  </a:prstClr>
                </a:solidFill>
              </a:rPr>
              <a:pPr/>
              <a:t>70</a:t>
            </a:fld>
            <a:endParaRPr lang="en-IN">
              <a:solidFill>
                <a:prstClr val="black">
                  <a:tint val="75000"/>
                </a:prstClr>
              </a:solidFill>
            </a:endParaRPr>
          </a:p>
        </p:txBody>
      </p:sp>
      <p:pic>
        <p:nvPicPr>
          <p:cNvPr id="7" name="Picture 6">
            <a:extLst>
              <a:ext uri="{FF2B5EF4-FFF2-40B4-BE49-F238E27FC236}">
                <a16:creationId xmlns:a16="http://schemas.microsoft.com/office/drawing/2014/main" id="{39B1E8B9-2A22-4324-8965-8A43792E70BB}"/>
              </a:ext>
            </a:extLst>
          </p:cNvPr>
          <p:cNvPicPr>
            <a:picLocks noChangeAspect="1"/>
          </p:cNvPicPr>
          <p:nvPr/>
        </p:nvPicPr>
        <p:blipFill>
          <a:blip r:embed="rId3"/>
          <a:stretch>
            <a:fillRect/>
          </a:stretch>
        </p:blipFill>
        <p:spPr>
          <a:xfrm>
            <a:off x="3658329" y="1796527"/>
            <a:ext cx="4952271" cy="4924948"/>
          </a:xfrm>
          <a:prstGeom prst="rect">
            <a:avLst/>
          </a:prstGeom>
        </p:spPr>
      </p:pic>
    </p:spTree>
    <p:extLst>
      <p:ext uri="{BB962C8B-B14F-4D97-AF65-F5344CB8AC3E}">
        <p14:creationId xmlns:p14="http://schemas.microsoft.com/office/powerpoint/2010/main" val="4213005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5" y="2877097"/>
            <a:ext cx="10515600" cy="1325563"/>
          </a:xfrm>
        </p:spPr>
        <p:txBody>
          <a:bodyPr>
            <a:normAutofit fontScale="90000"/>
          </a:bodyPr>
          <a:lstStyle/>
          <a:p>
            <a:r>
              <a:rPr lang="en-US" b="1" dirty="0">
                <a:solidFill>
                  <a:schemeClr val="accent5"/>
                </a:solidFill>
              </a:rPr>
              <a:t>Presentation from [country]</a:t>
            </a:r>
            <a:br>
              <a:rPr lang="en-US" b="1" dirty="0">
                <a:solidFill>
                  <a:schemeClr val="accent5"/>
                </a:solidFill>
              </a:rPr>
            </a:br>
            <a:r>
              <a:rPr lang="en-US" b="1" dirty="0">
                <a:solidFill>
                  <a:schemeClr val="accent5"/>
                </a:solidFill>
              </a:rPr>
              <a:t>on the current situation and future plans</a:t>
            </a:r>
            <a:br>
              <a:rPr lang="en-US" b="1" dirty="0">
                <a:solidFill>
                  <a:schemeClr val="accent5"/>
                </a:solidFill>
              </a:rPr>
            </a:br>
            <a:br>
              <a:rPr lang="en-US" b="1" dirty="0">
                <a:solidFill>
                  <a:schemeClr val="accent5"/>
                </a:solidFill>
              </a:rPr>
            </a:br>
            <a:r>
              <a:rPr lang="en-US" b="1" dirty="0">
                <a:solidFill>
                  <a:schemeClr val="accent5"/>
                </a:solidFill>
              </a:rPr>
              <a:t>- Core Function 4 (Family and community engagement)</a:t>
            </a:r>
            <a:br>
              <a:rPr lang="en-US" b="1" dirty="0">
                <a:solidFill>
                  <a:schemeClr val="accent5"/>
                </a:solidFill>
              </a:rPr>
            </a:br>
            <a:r>
              <a:rPr lang="en-US" b="1" dirty="0">
                <a:solidFill>
                  <a:schemeClr val="accent5"/>
                </a:solidFill>
              </a:rPr>
              <a:t>- Core Function 5 (Quality assurance)</a:t>
            </a:r>
            <a:br>
              <a:rPr lang="en-US" b="1" dirty="0">
                <a:solidFill>
                  <a:schemeClr val="accent1"/>
                </a:solidFill>
              </a:rPr>
            </a:br>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71</a:t>
            </a:fld>
            <a:endParaRPr lang="en-IN"/>
          </a:p>
        </p:txBody>
      </p:sp>
    </p:spTree>
    <p:extLst>
      <p:ext uri="{BB962C8B-B14F-4D97-AF65-F5344CB8AC3E}">
        <p14:creationId xmlns:p14="http://schemas.microsoft.com/office/powerpoint/2010/main" val="3917301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646387"/>
            <a:ext cx="10850217" cy="6075088"/>
          </a:xfrm>
        </p:spPr>
        <p:txBody>
          <a:bodyPr>
            <a:normAutofit/>
          </a:bodyPr>
          <a:lstStyle/>
          <a:p>
            <a:pPr marL="0" indent="0">
              <a:buNone/>
            </a:pPr>
            <a:endParaRPr lang="en-US" dirty="0"/>
          </a:p>
          <a:p>
            <a:pPr marL="514350" indent="-514350">
              <a:buAutoNum type="arabicPeriod"/>
            </a:pPr>
            <a:r>
              <a:rPr lang="en-US" dirty="0"/>
              <a:t>Half of the teams will analyze Core Function 7 and the other half Core Function 5.</a:t>
            </a:r>
          </a:p>
          <a:p>
            <a:pPr marL="514350" indent="-514350">
              <a:buAutoNum type="arabicPeriod" startAt="2"/>
            </a:pPr>
            <a:r>
              <a:rPr lang="en-US" dirty="0"/>
              <a:t>Discuss your team’s Core Function, looking at each Goal, focusing on the Measures of progress and using the questions. Spend more time on the questions that are most relevant for [country].</a:t>
            </a:r>
          </a:p>
          <a:p>
            <a:pPr marL="514350" indent="-514350">
              <a:buAutoNum type="arabicPeriod" startAt="2"/>
            </a:pPr>
            <a:r>
              <a:rPr lang="en-US" dirty="0"/>
              <a:t>Agree on the team’s “assessment” of the Measures within each Goal, noting any comments and rationales for the assessment.</a:t>
            </a:r>
          </a:p>
          <a:p>
            <a:pPr marL="514350" indent="-514350">
              <a:buAutoNum type="arabicPeriod" startAt="2"/>
            </a:pPr>
            <a:r>
              <a:rPr lang="en-US" dirty="0"/>
              <a:t>Finally, consider what are notable </a:t>
            </a:r>
            <a:r>
              <a:rPr lang="en-US" i="1" dirty="0"/>
              <a:t>strengths</a:t>
            </a:r>
            <a:r>
              <a:rPr lang="en-US" dirty="0"/>
              <a:t> and then agree on what are the 2 or 4 </a:t>
            </a:r>
            <a:r>
              <a:rPr lang="en-US" i="1" dirty="0"/>
              <a:t>biggest challenges </a:t>
            </a:r>
            <a:r>
              <a:rPr lang="en-US" dirty="0"/>
              <a:t>in this Core Function. You do not have to select just 1 measure of progress;  consider combining several problem areas into a larger challenge if possible.</a:t>
            </a:r>
          </a:p>
          <a:p>
            <a:pPr marL="514350" indent="-514350">
              <a:buFont typeface="Arial" panose="020B0604020202020204" pitchFamily="34" charset="0"/>
              <a:buAutoNum type="arabicPeriod" startAt="3"/>
            </a:pPr>
            <a:r>
              <a:rPr lang="en-US" dirty="0"/>
              <a:t>Use chart paper to display your group’s deliberations.</a:t>
            </a:r>
          </a:p>
        </p:txBody>
      </p:sp>
      <p:sp>
        <p:nvSpPr>
          <p:cNvPr id="4" name="Slide Number Placeholder 3"/>
          <p:cNvSpPr>
            <a:spLocks noGrp="1"/>
          </p:cNvSpPr>
          <p:nvPr>
            <p:ph type="sldNum" sz="quarter" idx="12"/>
          </p:nvPr>
        </p:nvSpPr>
        <p:spPr/>
        <p:txBody>
          <a:bodyPr/>
          <a:lstStyle/>
          <a:p>
            <a:fld id="{858F8DD7-2476-40E3-B381-AE2B19FF5977}" type="slidenum">
              <a:rPr lang="en-IN" smtClean="0"/>
              <a:t>72</a:t>
            </a:fld>
            <a:endParaRPr lang="en-IN"/>
          </a:p>
        </p:txBody>
      </p:sp>
      <p:pic>
        <p:nvPicPr>
          <p:cNvPr id="5" name="Picture 4"/>
          <p:cNvPicPr>
            <a:picLocks noChangeAspect="1"/>
          </p:cNvPicPr>
          <p:nvPr/>
        </p:nvPicPr>
        <p:blipFill>
          <a:blip r:embed="rId3"/>
          <a:stretch>
            <a:fillRect/>
          </a:stretch>
        </p:blipFill>
        <p:spPr>
          <a:xfrm>
            <a:off x="10875619" y="136525"/>
            <a:ext cx="956362" cy="925839"/>
          </a:xfrm>
          <a:prstGeom prst="rect">
            <a:avLst/>
          </a:prstGeom>
        </p:spPr>
      </p:pic>
      <p:sp>
        <p:nvSpPr>
          <p:cNvPr id="8" name="Title 1">
            <a:extLst>
              <a:ext uri="{FF2B5EF4-FFF2-40B4-BE49-F238E27FC236}">
                <a16:creationId xmlns:a16="http://schemas.microsoft.com/office/drawing/2014/main" id="{DF43CE18-935C-4CC4-A00A-A76E0A207AAC}"/>
              </a:ext>
            </a:extLst>
          </p:cNvPr>
          <p:cNvSpPr txBox="1">
            <a:spLocks/>
          </p:cNvSpPr>
          <p:nvPr/>
        </p:nvSpPr>
        <p:spPr>
          <a:xfrm>
            <a:off x="838200" y="136525"/>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accent1"/>
                </a:solidFill>
              </a:rPr>
              <a:t>Steps for This Task</a:t>
            </a:r>
            <a:br>
              <a:rPr lang="en-US" sz="6000" b="1" dirty="0">
                <a:solidFill>
                  <a:schemeClr val="accent1"/>
                </a:solidFill>
              </a:rPr>
            </a:br>
            <a:endParaRPr lang="en-US" sz="6000" b="1" dirty="0">
              <a:solidFill>
                <a:schemeClr val="accent1"/>
              </a:solidFill>
            </a:endParaRPr>
          </a:p>
        </p:txBody>
      </p:sp>
    </p:spTree>
    <p:extLst>
      <p:ext uri="{BB962C8B-B14F-4D97-AF65-F5344CB8AC3E}">
        <p14:creationId xmlns:p14="http://schemas.microsoft.com/office/powerpoint/2010/main" val="2020066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Autofit/>
          </a:bodyPr>
          <a:lstStyle/>
          <a:p>
            <a:pPr algn="ctr"/>
            <a:br>
              <a:rPr lang="en-US" sz="5000" b="1" dirty="0">
                <a:solidFill>
                  <a:schemeClr val="accent1"/>
                </a:solidFill>
              </a:rPr>
            </a:br>
            <a:br>
              <a:rPr lang="en-US" sz="5000" b="1" dirty="0">
                <a:solidFill>
                  <a:schemeClr val="accent1"/>
                </a:solidFill>
              </a:rPr>
            </a:br>
            <a:br>
              <a:rPr lang="en-US" sz="5000" b="1" dirty="0">
                <a:solidFill>
                  <a:schemeClr val="accent1"/>
                </a:solidFill>
              </a:rPr>
            </a:br>
            <a:r>
              <a:rPr lang="en-US" sz="4000" b="1" dirty="0">
                <a:solidFill>
                  <a:schemeClr val="accent1"/>
                </a:solidFill>
              </a:rPr>
              <a:t>The Next Step:  </a:t>
            </a:r>
            <a:br>
              <a:rPr lang="en-US" sz="4000" b="1" dirty="0">
                <a:solidFill>
                  <a:schemeClr val="accent1"/>
                </a:solidFill>
              </a:rPr>
            </a:br>
            <a:r>
              <a:rPr lang="en-US" sz="4000" b="1" dirty="0">
                <a:solidFill>
                  <a:schemeClr val="accent1"/>
                </a:solidFill>
              </a:rPr>
              <a:t>Discuss Your Team’s Findings </a:t>
            </a:r>
            <a:br>
              <a:rPr lang="en-US" sz="4000" b="1" dirty="0">
                <a:solidFill>
                  <a:schemeClr val="accent1"/>
                </a:solidFill>
              </a:rPr>
            </a:br>
            <a:r>
              <a:rPr lang="en-US" sz="4000" b="1" dirty="0">
                <a:solidFill>
                  <a:schemeClr val="accent1"/>
                </a:solidFill>
              </a:rPr>
              <a:t>with a Team That Analyzed a Different</a:t>
            </a:r>
            <a:br>
              <a:rPr lang="en-US" sz="4000" b="1" dirty="0">
                <a:solidFill>
                  <a:schemeClr val="accent1"/>
                </a:solidFill>
              </a:rPr>
            </a:br>
            <a:r>
              <a:rPr lang="en-US" sz="4000" b="1" dirty="0">
                <a:solidFill>
                  <a:schemeClr val="accent1"/>
                </a:solidFill>
              </a:rPr>
              <a:t> Action Area</a:t>
            </a:r>
            <a:br>
              <a:rPr lang="en-US" sz="4000" b="1" dirty="0">
                <a:solidFill>
                  <a:schemeClr val="accent1"/>
                </a:solidFill>
              </a:rPr>
            </a:br>
            <a:endParaRPr lang="en-US" sz="4000" b="1" dirty="0">
              <a:solidFill>
                <a:schemeClr val="accent1"/>
              </a:solidFill>
            </a:endParaRPr>
          </a:p>
        </p:txBody>
      </p:sp>
      <p:sp>
        <p:nvSpPr>
          <p:cNvPr id="3" name="Content Placeholder 2"/>
          <p:cNvSpPr>
            <a:spLocks noGrp="1"/>
          </p:cNvSpPr>
          <p:nvPr>
            <p:ph idx="1"/>
          </p:nvPr>
        </p:nvSpPr>
        <p:spPr>
          <a:xfrm>
            <a:off x="838200" y="3026979"/>
            <a:ext cx="10515600" cy="3694496"/>
          </a:xfrm>
        </p:spPr>
        <p:txBody>
          <a:bodyPr>
            <a:normAutofit/>
          </a:bodyPr>
          <a:lstStyle/>
          <a:p>
            <a:pPr marL="514350" indent="-514350">
              <a:buFont typeface="+mj-lt"/>
              <a:buAutoNum type="arabicPeriod"/>
            </a:pPr>
            <a:r>
              <a:rPr lang="en-US" dirty="0"/>
              <a:t>Now sit with a team that discussed a different Action Area</a:t>
            </a:r>
          </a:p>
          <a:p>
            <a:pPr marL="514350" indent="-514350">
              <a:buFont typeface="+mj-lt"/>
              <a:buAutoNum type="arabicPeriod"/>
            </a:pPr>
            <a:r>
              <a:rPr lang="en-US" dirty="0"/>
              <a:t>Explain your scoring and highest priority challenges to the other group.</a:t>
            </a:r>
          </a:p>
          <a:p>
            <a:pPr marL="514350" indent="-514350">
              <a:buFont typeface="+mj-lt"/>
              <a:buAutoNum type="arabicPeriod"/>
            </a:pPr>
            <a:r>
              <a:rPr lang="en-US" dirty="0"/>
              <a:t>Invite everyone’s feedback and further suggestions (they have experience, too!</a:t>
            </a:r>
          </a:p>
          <a:p>
            <a:pPr marL="514350" indent="-514350">
              <a:buFont typeface="+mj-lt"/>
              <a:buAutoNum type="arabicPeriod"/>
            </a:pPr>
            <a:r>
              <a:rPr lang="en-US" dirty="0"/>
              <a:t>Use feedback as needed to revise or add to lists of priority challenges as needed.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73</a:t>
            </a:fld>
            <a:endParaRPr lang="en-IN"/>
          </a:p>
        </p:txBody>
      </p:sp>
      <p:pic>
        <p:nvPicPr>
          <p:cNvPr id="5" name="Picture 4"/>
          <p:cNvPicPr>
            <a:picLocks noChangeAspect="1"/>
          </p:cNvPicPr>
          <p:nvPr/>
        </p:nvPicPr>
        <p:blipFill>
          <a:blip r:embed="rId3"/>
          <a:stretch>
            <a:fillRect/>
          </a:stretch>
        </p:blipFill>
        <p:spPr>
          <a:xfrm>
            <a:off x="9478689" y="30038"/>
            <a:ext cx="2328795" cy="2328795"/>
          </a:xfrm>
          <a:prstGeom prst="rect">
            <a:avLst/>
          </a:prstGeom>
        </p:spPr>
      </p:pic>
    </p:spTree>
    <p:extLst>
      <p:ext uri="{BB962C8B-B14F-4D97-AF65-F5344CB8AC3E}">
        <p14:creationId xmlns:p14="http://schemas.microsoft.com/office/powerpoint/2010/main" val="2395675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3" y="1696051"/>
            <a:ext cx="11353800" cy="1325563"/>
          </a:xfrm>
        </p:spPr>
        <p:txBody>
          <a:bodyPr>
            <a:noAutofit/>
          </a:bodyPr>
          <a:lstStyle/>
          <a:p>
            <a:pPr algn="ctr"/>
            <a:br>
              <a:rPr lang="en-US" sz="5000" b="1" dirty="0">
                <a:solidFill>
                  <a:schemeClr val="accent1"/>
                </a:solidFill>
              </a:rPr>
            </a:br>
            <a:br>
              <a:rPr lang="en-US" sz="5000" b="1" dirty="0">
                <a:solidFill>
                  <a:schemeClr val="accent1"/>
                </a:solidFill>
              </a:rPr>
            </a:br>
            <a:br>
              <a:rPr lang="en-US" sz="5000" b="1" dirty="0">
                <a:solidFill>
                  <a:schemeClr val="accent1"/>
                </a:solidFill>
              </a:rPr>
            </a:br>
            <a:r>
              <a:rPr lang="en-US" sz="4000" b="1" dirty="0">
                <a:solidFill>
                  <a:schemeClr val="accent5"/>
                </a:solidFill>
              </a:rPr>
              <a:t>The Next Step:</a:t>
            </a:r>
            <a:br>
              <a:rPr lang="en-US" sz="4000" b="1" dirty="0">
                <a:solidFill>
                  <a:schemeClr val="accent5"/>
                </a:solidFill>
              </a:rPr>
            </a:br>
            <a:r>
              <a:rPr lang="en-US" sz="4000" b="1" dirty="0">
                <a:solidFill>
                  <a:schemeClr val="accent1"/>
                </a:solidFill>
              </a:rPr>
              <a:t>  </a:t>
            </a:r>
            <a:br>
              <a:rPr lang="en-US" sz="4000" b="1" dirty="0">
                <a:solidFill>
                  <a:schemeClr val="accent1"/>
                </a:solidFill>
              </a:rPr>
            </a:br>
            <a:r>
              <a:rPr lang="en-US" sz="4000" b="1" dirty="0">
                <a:solidFill>
                  <a:schemeClr val="accent5"/>
                </a:solidFill>
              </a:rPr>
              <a:t>Consolidate your findings with another group </a:t>
            </a:r>
          </a:p>
        </p:txBody>
      </p:sp>
      <p:sp>
        <p:nvSpPr>
          <p:cNvPr id="3" name="Content Placeholder 2"/>
          <p:cNvSpPr>
            <a:spLocks noGrp="1"/>
          </p:cNvSpPr>
          <p:nvPr>
            <p:ph idx="1"/>
          </p:nvPr>
        </p:nvSpPr>
        <p:spPr>
          <a:xfrm>
            <a:off x="838200" y="3026979"/>
            <a:ext cx="10515600" cy="3694496"/>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74</a:t>
            </a:fld>
            <a:endParaRPr lang="en-IN"/>
          </a:p>
        </p:txBody>
      </p:sp>
      <p:pic>
        <p:nvPicPr>
          <p:cNvPr id="5" name="Picture 4"/>
          <p:cNvPicPr>
            <a:picLocks noChangeAspect="1"/>
          </p:cNvPicPr>
          <p:nvPr/>
        </p:nvPicPr>
        <p:blipFill>
          <a:blip r:embed="rId3"/>
          <a:stretch>
            <a:fillRect/>
          </a:stretch>
        </p:blipFill>
        <p:spPr>
          <a:xfrm>
            <a:off x="9478689" y="30038"/>
            <a:ext cx="2328795" cy="2328795"/>
          </a:xfrm>
          <a:prstGeom prst="rect">
            <a:avLst/>
          </a:prstGeom>
        </p:spPr>
      </p:pic>
    </p:spTree>
    <p:extLst>
      <p:ext uri="{BB962C8B-B14F-4D97-AF65-F5344CB8AC3E}">
        <p14:creationId xmlns:p14="http://schemas.microsoft.com/office/powerpoint/2010/main" val="2607575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75</a:t>
            </a:fld>
            <a:endParaRPr lang="en-IN"/>
          </a:p>
        </p:txBody>
      </p:sp>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3572877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350" y="2285165"/>
            <a:ext cx="7886700" cy="3263504"/>
          </a:xfrm>
        </p:spPr>
        <p:txBody>
          <a:bodyPr>
            <a:normAutofit/>
          </a:bodyPr>
          <a:lstStyle/>
          <a:p>
            <a:pPr marL="688181" lvl="2" indent="-257175">
              <a:buFont typeface="Wingdings" charset="2"/>
              <a:buChar char="q"/>
            </a:pPr>
            <a:endParaRPr lang="en-US" sz="2100" dirty="0"/>
          </a:p>
          <a:p>
            <a:endParaRPr lang="en-US" sz="2700" dirty="0"/>
          </a:p>
        </p:txBody>
      </p:sp>
      <p:sp>
        <p:nvSpPr>
          <p:cNvPr id="11" name="Title 1"/>
          <p:cNvSpPr txBox="1">
            <a:spLocks/>
          </p:cNvSpPr>
          <p:nvPr/>
        </p:nvSpPr>
        <p:spPr>
          <a:xfrm>
            <a:off x="558800" y="189456"/>
            <a:ext cx="1108456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300" b="1" dirty="0">
                <a:solidFill>
                  <a:prstClr val="black"/>
                </a:solidFill>
              </a:rPr>
              <a:t>Plenary Discussion and Summary of Priority Challenges for Core Functions 4 &amp; 5</a:t>
            </a:r>
            <a:endParaRPr lang="en-US" sz="3300" b="1" dirty="0">
              <a:solidFill>
                <a:prstClr val="black"/>
              </a:solidFill>
            </a:endParaRPr>
          </a:p>
        </p:txBody>
      </p:sp>
      <p:pic>
        <p:nvPicPr>
          <p:cNvPr id="10" name="Picture 9">
            <a:extLst>
              <a:ext uri="{FF2B5EF4-FFF2-40B4-BE49-F238E27FC236}">
                <a16:creationId xmlns:a16="http://schemas.microsoft.com/office/drawing/2014/main" id="{68C31A0F-3F86-4999-91F5-F0399E26D443}"/>
              </a:ext>
            </a:extLst>
          </p:cNvPr>
          <p:cNvPicPr>
            <a:picLocks noChangeAspect="1"/>
          </p:cNvPicPr>
          <p:nvPr/>
        </p:nvPicPr>
        <p:blipFill>
          <a:blip r:embed="rId3"/>
          <a:stretch>
            <a:fillRect/>
          </a:stretch>
        </p:blipFill>
        <p:spPr>
          <a:xfrm>
            <a:off x="6184713" y="1743596"/>
            <a:ext cx="4952271" cy="4924948"/>
          </a:xfrm>
          <a:prstGeom prst="rect">
            <a:avLst/>
          </a:prstGeom>
        </p:spPr>
      </p:pic>
      <p:pic>
        <p:nvPicPr>
          <p:cNvPr id="12" name="Picture 11">
            <a:extLst>
              <a:ext uri="{FF2B5EF4-FFF2-40B4-BE49-F238E27FC236}">
                <a16:creationId xmlns:a16="http://schemas.microsoft.com/office/drawing/2014/main" id="{A68C7EB4-BF93-4EEE-B8E0-36A43FEC2378}"/>
              </a:ext>
            </a:extLst>
          </p:cNvPr>
          <p:cNvPicPr>
            <a:picLocks noChangeAspect="1"/>
          </p:cNvPicPr>
          <p:nvPr/>
        </p:nvPicPr>
        <p:blipFill>
          <a:blip r:embed="rId4"/>
          <a:stretch>
            <a:fillRect/>
          </a:stretch>
        </p:blipFill>
        <p:spPr>
          <a:xfrm>
            <a:off x="596820" y="1669329"/>
            <a:ext cx="4791959" cy="4791959"/>
          </a:xfrm>
          <a:prstGeom prst="rect">
            <a:avLst/>
          </a:prstGeom>
        </p:spPr>
      </p:pic>
    </p:spTree>
    <p:extLst>
      <p:ext uri="{BB962C8B-B14F-4D97-AF65-F5344CB8AC3E}">
        <p14:creationId xmlns:p14="http://schemas.microsoft.com/office/powerpoint/2010/main" val="2579336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0762"/>
            <a:ext cx="9144000" cy="1551076"/>
          </a:xfrm>
        </p:spPr>
        <p:txBody>
          <a:bodyPr/>
          <a:lstStyle/>
          <a:p>
            <a:r>
              <a:rPr lang="en-US" dirty="0"/>
              <a:t>Day 2 Wrap-Up</a:t>
            </a:r>
          </a:p>
        </p:txBody>
      </p:sp>
      <p:sp>
        <p:nvSpPr>
          <p:cNvPr id="3" name="Subtitle 2"/>
          <p:cNvSpPr>
            <a:spLocks noGrp="1"/>
          </p:cNvSpPr>
          <p:nvPr>
            <p:ph type="subTitle" idx="1"/>
          </p:nvPr>
        </p:nvSpPr>
        <p:spPr>
          <a:xfrm>
            <a:off x="1524000" y="2614411"/>
            <a:ext cx="9144000" cy="2643389"/>
          </a:xfrm>
        </p:spPr>
        <p:txBody>
          <a:bodyPr>
            <a:normAutofit/>
          </a:bodyPr>
          <a:lstStyle/>
          <a:p>
            <a:pPr marL="342900" indent="-342900" algn="l">
              <a:buFont typeface="Arial" panose="020B0604020202020204" pitchFamily="34" charset="0"/>
              <a:buChar char="•"/>
            </a:pPr>
            <a:r>
              <a:rPr lang="en-US" sz="3600" dirty="0"/>
              <a:t>Summary</a:t>
            </a:r>
          </a:p>
          <a:p>
            <a:pPr marL="342900" indent="-342900" algn="l">
              <a:buFont typeface="Arial" panose="020B0604020202020204" pitchFamily="34" charset="0"/>
              <a:buChar char="•"/>
            </a:pPr>
            <a:r>
              <a:rPr lang="en-US" sz="3600" dirty="0"/>
              <a:t>Feedback, questions, comments</a:t>
            </a:r>
          </a:p>
          <a:p>
            <a:pPr marL="342900" indent="-342900" algn="l">
              <a:buFont typeface="Arial" panose="020B0604020202020204" pitchFamily="34" charset="0"/>
              <a:buChar char="•"/>
            </a:pPr>
            <a:r>
              <a:rPr lang="en-US" sz="3600" dirty="0"/>
              <a:t>Preview of Day 3</a:t>
            </a:r>
          </a:p>
        </p:txBody>
      </p:sp>
      <p:pic>
        <p:nvPicPr>
          <p:cNvPr id="5" name="Picture 4"/>
          <p:cNvPicPr>
            <a:picLocks noChangeAspect="1"/>
          </p:cNvPicPr>
          <p:nvPr/>
        </p:nvPicPr>
        <p:blipFill>
          <a:blip r:embed="rId3"/>
          <a:stretch>
            <a:fillRect/>
          </a:stretch>
        </p:blipFill>
        <p:spPr>
          <a:xfrm>
            <a:off x="7015654" y="3734475"/>
            <a:ext cx="4934607" cy="2772622"/>
          </a:xfrm>
          <a:prstGeom prst="rect">
            <a:avLst/>
          </a:prstGeom>
        </p:spPr>
      </p:pic>
    </p:spTree>
    <p:extLst>
      <p:ext uri="{BB962C8B-B14F-4D97-AF65-F5344CB8AC3E}">
        <p14:creationId xmlns:p14="http://schemas.microsoft.com/office/powerpoint/2010/main" val="13827691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3945"/>
          </a:xfrm>
        </p:spPr>
        <p:txBody>
          <a:bodyPr/>
          <a:lstStyle/>
          <a:p>
            <a:pPr algn="ctr"/>
            <a:r>
              <a:rPr lang="en-US" b="1" dirty="0">
                <a:solidFill>
                  <a:schemeClr val="accent1"/>
                </a:solidFill>
              </a:rPr>
              <a:t>Getting Started on Day 3</a:t>
            </a:r>
          </a:p>
        </p:txBody>
      </p:sp>
      <p:sp>
        <p:nvSpPr>
          <p:cNvPr id="3" name="Content Placeholder 2"/>
          <p:cNvSpPr>
            <a:spLocks noGrp="1"/>
          </p:cNvSpPr>
          <p:nvPr>
            <p:ph idx="1"/>
          </p:nvPr>
        </p:nvSpPr>
        <p:spPr>
          <a:xfrm>
            <a:off x="204952" y="1213945"/>
            <a:ext cx="11348616" cy="5236281"/>
          </a:xfrm>
        </p:spPr>
        <p:txBody>
          <a:bodyPr/>
          <a:lstStyle/>
          <a:p>
            <a:r>
              <a:rPr lang="en-US" dirty="0"/>
              <a:t>Overnight reflections, questions, issues</a:t>
            </a:r>
          </a:p>
          <a:p>
            <a:r>
              <a:rPr lang="en-US" dirty="0"/>
              <a:t>Preview of Day 3’s tasks:</a:t>
            </a:r>
          </a:p>
          <a:p>
            <a:pPr lvl="1">
              <a:buFont typeface="Wingdings" panose="05000000000000000000" pitchFamily="2" charset="2"/>
              <a:buChar char="§"/>
            </a:pPr>
            <a:r>
              <a:rPr lang="en-US" dirty="0"/>
              <a:t>Putting it all together – top challenges </a:t>
            </a:r>
            <a:r>
              <a:rPr lang="en-US" b="1" dirty="0"/>
              <a:t>across the 5 Core Functions</a:t>
            </a:r>
          </a:p>
          <a:p>
            <a:pPr lvl="1">
              <a:buFont typeface="Wingdings" panose="05000000000000000000" pitchFamily="2" charset="2"/>
              <a:buChar char="§"/>
            </a:pPr>
            <a:r>
              <a:rPr lang="en-US" dirty="0"/>
              <a:t>Propose, and sequence, </a:t>
            </a:r>
            <a:r>
              <a:rPr lang="en-US" b="1" dirty="0"/>
              <a:t>strategies </a:t>
            </a:r>
            <a:r>
              <a:rPr lang="en-US" dirty="0"/>
              <a:t>across all action areas that may help [country] move forward toward a more effective pre-primary system</a:t>
            </a:r>
          </a:p>
          <a:p>
            <a:pPr lvl="1">
              <a:buFont typeface="Wingdings" panose="05000000000000000000" pitchFamily="2" charset="2"/>
              <a:buChar char="§"/>
            </a:pPr>
            <a:r>
              <a:rPr lang="en-US" dirty="0"/>
              <a:t>Consider the </a:t>
            </a:r>
            <a:r>
              <a:rPr lang="en-US" b="1" dirty="0"/>
              <a:t>Enabling Environment </a:t>
            </a:r>
            <a:r>
              <a:rPr lang="en-US" dirty="0"/>
              <a:t>and its potential</a:t>
            </a:r>
            <a:r>
              <a:rPr lang="en-US" b="1" dirty="0"/>
              <a:t> </a:t>
            </a:r>
            <a:r>
              <a:rPr lang="en-US" dirty="0"/>
              <a:t>impact in strengthening pre-primary system and services</a:t>
            </a:r>
          </a:p>
          <a:p>
            <a:pPr marL="0" indent="0">
              <a:buNone/>
            </a:pPr>
            <a:endParaRPr lang="en-US" dirty="0"/>
          </a:p>
        </p:txBody>
      </p:sp>
      <p:pic>
        <p:nvPicPr>
          <p:cNvPr id="9" name="Picture 8">
            <a:extLst>
              <a:ext uri="{FF2B5EF4-FFF2-40B4-BE49-F238E27FC236}">
                <a16:creationId xmlns:a16="http://schemas.microsoft.com/office/drawing/2014/main" id="{41F44409-157D-4D1C-9B15-139785782DD9}"/>
              </a:ext>
            </a:extLst>
          </p:cNvPr>
          <p:cNvPicPr>
            <a:picLocks noChangeAspect="1"/>
          </p:cNvPicPr>
          <p:nvPr/>
        </p:nvPicPr>
        <p:blipFill>
          <a:blip r:embed="rId3"/>
          <a:stretch>
            <a:fillRect/>
          </a:stretch>
        </p:blipFill>
        <p:spPr>
          <a:xfrm>
            <a:off x="4706953" y="4530174"/>
            <a:ext cx="1826176" cy="1826176"/>
          </a:xfrm>
          <a:prstGeom prst="rect">
            <a:avLst/>
          </a:prstGeom>
        </p:spPr>
      </p:pic>
      <p:pic>
        <p:nvPicPr>
          <p:cNvPr id="10" name="Picture 9">
            <a:extLst>
              <a:ext uri="{FF2B5EF4-FFF2-40B4-BE49-F238E27FC236}">
                <a16:creationId xmlns:a16="http://schemas.microsoft.com/office/drawing/2014/main" id="{E1EFABD6-DDCE-401C-97BF-1AB80713AC55}"/>
              </a:ext>
            </a:extLst>
          </p:cNvPr>
          <p:cNvPicPr>
            <a:picLocks noChangeAspect="1"/>
          </p:cNvPicPr>
          <p:nvPr/>
        </p:nvPicPr>
        <p:blipFill>
          <a:blip r:embed="rId4"/>
          <a:stretch>
            <a:fillRect/>
          </a:stretch>
        </p:blipFill>
        <p:spPr>
          <a:xfrm>
            <a:off x="2279916" y="4583151"/>
            <a:ext cx="1729923" cy="1720222"/>
          </a:xfrm>
          <a:prstGeom prst="rect">
            <a:avLst/>
          </a:prstGeom>
        </p:spPr>
      </p:pic>
      <p:pic>
        <p:nvPicPr>
          <p:cNvPr id="11" name="Picture 10">
            <a:extLst>
              <a:ext uri="{FF2B5EF4-FFF2-40B4-BE49-F238E27FC236}">
                <a16:creationId xmlns:a16="http://schemas.microsoft.com/office/drawing/2014/main" id="{D4458D07-A0D9-4A08-BE89-D3A14D9DB424}"/>
              </a:ext>
            </a:extLst>
          </p:cNvPr>
          <p:cNvPicPr>
            <a:picLocks noChangeAspect="1"/>
          </p:cNvPicPr>
          <p:nvPr/>
        </p:nvPicPr>
        <p:blipFill>
          <a:blip r:embed="rId5"/>
          <a:stretch>
            <a:fillRect/>
          </a:stretch>
        </p:blipFill>
        <p:spPr>
          <a:xfrm>
            <a:off x="7279883" y="4607525"/>
            <a:ext cx="1673817" cy="1671473"/>
          </a:xfrm>
          <a:prstGeom prst="rect">
            <a:avLst/>
          </a:prstGeom>
        </p:spPr>
      </p:pic>
    </p:spTree>
    <p:extLst>
      <p:ext uri="{BB962C8B-B14F-4D97-AF65-F5344CB8AC3E}">
        <p14:creationId xmlns:p14="http://schemas.microsoft.com/office/powerpoint/2010/main" val="143625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32192" y="1893744"/>
            <a:ext cx="1461836" cy="523220"/>
          </a:xfrm>
          <a:prstGeom prst="rect">
            <a:avLst/>
          </a:prstGeom>
          <a:noFill/>
        </p:spPr>
        <p:txBody>
          <a:bodyPr wrap="square" rtlCol="0">
            <a:spAutoFit/>
          </a:bodyPr>
          <a:lstStyle/>
          <a:p>
            <a:pPr algn="ctr"/>
            <a:r>
              <a:rPr lang="en-US" sz="2800" dirty="0"/>
              <a:t>DAY 1</a:t>
            </a:r>
          </a:p>
        </p:txBody>
      </p:sp>
      <p:sp>
        <p:nvSpPr>
          <p:cNvPr id="15" name="TextBox 14"/>
          <p:cNvSpPr txBox="1"/>
          <p:nvPr/>
        </p:nvSpPr>
        <p:spPr>
          <a:xfrm>
            <a:off x="907978" y="4632680"/>
            <a:ext cx="1710264" cy="523220"/>
          </a:xfrm>
          <a:prstGeom prst="rect">
            <a:avLst/>
          </a:prstGeom>
          <a:noFill/>
        </p:spPr>
        <p:txBody>
          <a:bodyPr wrap="square" rtlCol="0">
            <a:spAutoFit/>
          </a:bodyPr>
          <a:lstStyle/>
          <a:p>
            <a:pPr algn="ctr"/>
            <a:r>
              <a:rPr lang="en-US" sz="2800" dirty="0"/>
              <a:t>DAY 2</a:t>
            </a:r>
          </a:p>
        </p:txBody>
      </p:sp>
      <p:sp>
        <p:nvSpPr>
          <p:cNvPr id="2" name="TextBox 1"/>
          <p:cNvSpPr txBox="1"/>
          <p:nvPr/>
        </p:nvSpPr>
        <p:spPr>
          <a:xfrm>
            <a:off x="2940496" y="165658"/>
            <a:ext cx="6446767" cy="584775"/>
          </a:xfrm>
          <a:prstGeom prst="rect">
            <a:avLst/>
          </a:prstGeom>
          <a:noFill/>
        </p:spPr>
        <p:txBody>
          <a:bodyPr wrap="square" rtlCol="0">
            <a:spAutoFit/>
          </a:bodyPr>
          <a:lstStyle/>
          <a:p>
            <a:pPr algn="ctr"/>
            <a:r>
              <a:rPr lang="en-US" sz="3200" b="1" dirty="0">
                <a:solidFill>
                  <a:srgbClr val="00B0F0"/>
                </a:solidFill>
              </a:rPr>
              <a:t>Where are we in our workshop</a:t>
            </a:r>
          </a:p>
        </p:txBody>
      </p:sp>
      <p:pic>
        <p:nvPicPr>
          <p:cNvPr id="9" name="Picture 8">
            <a:extLst>
              <a:ext uri="{FF2B5EF4-FFF2-40B4-BE49-F238E27FC236}">
                <a16:creationId xmlns:a16="http://schemas.microsoft.com/office/drawing/2014/main" id="{4815B22B-3DB7-4827-AA3E-168AE93EB220}"/>
              </a:ext>
            </a:extLst>
          </p:cNvPr>
          <p:cNvPicPr>
            <a:picLocks noChangeAspect="1"/>
          </p:cNvPicPr>
          <p:nvPr/>
        </p:nvPicPr>
        <p:blipFill>
          <a:blip r:embed="rId3"/>
          <a:stretch>
            <a:fillRect/>
          </a:stretch>
        </p:blipFill>
        <p:spPr>
          <a:xfrm>
            <a:off x="4223722" y="1299203"/>
            <a:ext cx="1697135" cy="1963045"/>
          </a:xfrm>
          <a:prstGeom prst="rect">
            <a:avLst/>
          </a:prstGeom>
        </p:spPr>
      </p:pic>
      <p:pic>
        <p:nvPicPr>
          <p:cNvPr id="10" name="Picture 9">
            <a:extLst>
              <a:ext uri="{FF2B5EF4-FFF2-40B4-BE49-F238E27FC236}">
                <a16:creationId xmlns:a16="http://schemas.microsoft.com/office/drawing/2014/main" id="{96A66717-BD11-463F-93BA-450EBA6693D0}"/>
              </a:ext>
            </a:extLst>
          </p:cNvPr>
          <p:cNvPicPr>
            <a:picLocks noChangeAspect="1"/>
          </p:cNvPicPr>
          <p:nvPr/>
        </p:nvPicPr>
        <p:blipFill>
          <a:blip r:embed="rId4"/>
          <a:stretch>
            <a:fillRect/>
          </a:stretch>
        </p:blipFill>
        <p:spPr>
          <a:xfrm>
            <a:off x="6662300" y="1663805"/>
            <a:ext cx="3924300" cy="914400"/>
          </a:xfrm>
          <a:prstGeom prst="rect">
            <a:avLst/>
          </a:prstGeom>
        </p:spPr>
      </p:pic>
      <p:pic>
        <p:nvPicPr>
          <p:cNvPr id="16" name="Picture 15">
            <a:extLst>
              <a:ext uri="{FF2B5EF4-FFF2-40B4-BE49-F238E27FC236}">
                <a16:creationId xmlns:a16="http://schemas.microsoft.com/office/drawing/2014/main" id="{02390C66-FC73-4D95-B659-605CF1F88FF2}"/>
              </a:ext>
            </a:extLst>
          </p:cNvPr>
          <p:cNvPicPr>
            <a:picLocks noChangeAspect="1"/>
          </p:cNvPicPr>
          <p:nvPr/>
        </p:nvPicPr>
        <p:blipFill>
          <a:blip r:embed="rId5"/>
          <a:stretch>
            <a:fillRect/>
          </a:stretch>
        </p:blipFill>
        <p:spPr>
          <a:xfrm>
            <a:off x="3649955" y="4170787"/>
            <a:ext cx="3266833" cy="848255"/>
          </a:xfrm>
          <a:prstGeom prst="rect">
            <a:avLst/>
          </a:prstGeom>
        </p:spPr>
      </p:pic>
      <p:pic>
        <p:nvPicPr>
          <p:cNvPr id="17" name="Picture 16">
            <a:extLst>
              <a:ext uri="{FF2B5EF4-FFF2-40B4-BE49-F238E27FC236}">
                <a16:creationId xmlns:a16="http://schemas.microsoft.com/office/drawing/2014/main" id="{E043EF84-D933-4AB3-BAAA-B5C19B33A05D}"/>
              </a:ext>
            </a:extLst>
          </p:cNvPr>
          <p:cNvPicPr>
            <a:picLocks noChangeAspect="1"/>
          </p:cNvPicPr>
          <p:nvPr/>
        </p:nvPicPr>
        <p:blipFill>
          <a:blip r:embed="rId6"/>
          <a:stretch>
            <a:fillRect/>
          </a:stretch>
        </p:blipFill>
        <p:spPr>
          <a:xfrm>
            <a:off x="7657059" y="4268026"/>
            <a:ext cx="2820670" cy="693273"/>
          </a:xfrm>
          <a:prstGeom prst="rect">
            <a:avLst/>
          </a:prstGeom>
        </p:spPr>
      </p:pic>
      <p:pic>
        <p:nvPicPr>
          <p:cNvPr id="18" name="Picture 17">
            <a:extLst>
              <a:ext uri="{FF2B5EF4-FFF2-40B4-BE49-F238E27FC236}">
                <a16:creationId xmlns:a16="http://schemas.microsoft.com/office/drawing/2014/main" id="{5D3A652A-6A4D-40CD-BAEC-2D112CC6280D}"/>
              </a:ext>
            </a:extLst>
          </p:cNvPr>
          <p:cNvPicPr>
            <a:picLocks noChangeAspect="1"/>
          </p:cNvPicPr>
          <p:nvPr/>
        </p:nvPicPr>
        <p:blipFill>
          <a:blip r:embed="rId7"/>
          <a:stretch>
            <a:fillRect/>
          </a:stretch>
        </p:blipFill>
        <p:spPr>
          <a:xfrm>
            <a:off x="3649955" y="5067554"/>
            <a:ext cx="3763487" cy="693274"/>
          </a:xfrm>
          <a:prstGeom prst="rect">
            <a:avLst/>
          </a:prstGeom>
        </p:spPr>
      </p:pic>
      <p:pic>
        <p:nvPicPr>
          <p:cNvPr id="19" name="Picture 18">
            <a:extLst>
              <a:ext uri="{FF2B5EF4-FFF2-40B4-BE49-F238E27FC236}">
                <a16:creationId xmlns:a16="http://schemas.microsoft.com/office/drawing/2014/main" id="{A661B4DE-9C1B-41EB-A825-5CA2A971D1F9}"/>
              </a:ext>
            </a:extLst>
          </p:cNvPr>
          <p:cNvPicPr>
            <a:picLocks noChangeAspect="1"/>
          </p:cNvPicPr>
          <p:nvPr/>
        </p:nvPicPr>
        <p:blipFill>
          <a:blip r:embed="rId8"/>
          <a:stretch>
            <a:fillRect/>
          </a:stretch>
        </p:blipFill>
        <p:spPr>
          <a:xfrm>
            <a:off x="7657059" y="5105899"/>
            <a:ext cx="2978657" cy="604455"/>
          </a:xfrm>
          <a:prstGeom prst="rect">
            <a:avLst/>
          </a:prstGeom>
        </p:spPr>
      </p:pic>
    </p:spTree>
    <p:extLst>
      <p:ext uri="{BB962C8B-B14F-4D97-AF65-F5344CB8AC3E}">
        <p14:creationId xmlns:p14="http://schemas.microsoft.com/office/powerpoint/2010/main" val="204614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latin typeface="+mn-lt"/>
              </a:rPr>
              <a:t>Pre-Primary Education in [country]:</a:t>
            </a:r>
            <a:br>
              <a:rPr lang="en-US" b="1" dirty="0">
                <a:solidFill>
                  <a:schemeClr val="accent1"/>
                </a:solidFill>
                <a:latin typeface="+mn-lt"/>
              </a:rPr>
            </a:br>
            <a:r>
              <a:rPr lang="en-US" b="1" dirty="0">
                <a:solidFill>
                  <a:schemeClr val="accent1"/>
                </a:solidFill>
                <a:latin typeface="+mn-lt"/>
              </a:rPr>
              <a:t>Overview, Challenges, and Opportunities</a:t>
            </a:r>
          </a:p>
        </p:txBody>
      </p:sp>
      <p:sp>
        <p:nvSpPr>
          <p:cNvPr id="4" name="Slide Number Placeholder 3"/>
          <p:cNvSpPr>
            <a:spLocks noGrp="1"/>
          </p:cNvSpPr>
          <p:nvPr>
            <p:ph type="sldNum" sz="quarter" idx="12"/>
          </p:nvPr>
        </p:nvSpPr>
        <p:spPr/>
        <p:txBody>
          <a:bodyPr/>
          <a:lstStyle/>
          <a:p>
            <a:fld id="{858F8DD7-2476-40E3-B381-AE2B19FF5977}" type="slidenum">
              <a:rPr lang="en-IN" smtClean="0"/>
              <a:t>8</a:t>
            </a:fld>
            <a:endParaRPr lang="en-IN"/>
          </a:p>
        </p:txBody>
      </p:sp>
      <p:sp>
        <p:nvSpPr>
          <p:cNvPr id="5" name="Content Placeholder 2"/>
          <p:cNvSpPr>
            <a:spLocks noGrp="1"/>
          </p:cNvSpPr>
          <p:nvPr>
            <p:ph idx="1"/>
          </p:nvPr>
        </p:nvSpPr>
        <p:spPr>
          <a:xfrm>
            <a:off x="838200" y="1828800"/>
            <a:ext cx="10809028" cy="4623084"/>
          </a:xfrm>
        </p:spPr>
        <p:txBody>
          <a:bodyPr>
            <a:noAutofit/>
          </a:bodyPr>
          <a:lstStyle/>
          <a:p>
            <a:r>
              <a:rPr lang="en-US" sz="3200" dirty="0"/>
              <a:t>Introduce, or re-introduce yourselves to those at your table: How does your work support the country’s pre-primary education subsector?</a:t>
            </a:r>
          </a:p>
          <a:p>
            <a:r>
              <a:rPr lang="en-US" sz="3200" dirty="0"/>
              <a:t>Discuss at your table your perceptions of:</a:t>
            </a:r>
          </a:p>
          <a:p>
            <a:pPr marL="457200" lvl="1" indent="0">
              <a:buNone/>
            </a:pPr>
            <a:r>
              <a:rPr lang="en-US" sz="2800" dirty="0"/>
              <a:t>(a) the strengths; and </a:t>
            </a:r>
          </a:p>
          <a:p>
            <a:pPr marL="457200" lvl="1" indent="0">
              <a:buNone/>
            </a:pPr>
            <a:r>
              <a:rPr lang="en-US" sz="2800" dirty="0"/>
              <a:t>(b) the challenges in the current pre-primary subsector.</a:t>
            </a:r>
          </a:p>
          <a:p>
            <a:r>
              <a:rPr lang="en-US" sz="3200" dirty="0"/>
              <a:t>Write down examples of strengths and challenges on sticky notes as a group</a:t>
            </a:r>
          </a:p>
          <a:p>
            <a:r>
              <a:rPr lang="en-US" sz="3200" dirty="0"/>
              <a:t>Post these on the chart paper </a:t>
            </a:r>
          </a:p>
        </p:txBody>
      </p:sp>
    </p:spTree>
    <p:extLst>
      <p:ext uri="{BB962C8B-B14F-4D97-AF65-F5344CB8AC3E}">
        <p14:creationId xmlns:p14="http://schemas.microsoft.com/office/powerpoint/2010/main" val="15578297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0401B-6F21-4DCF-9DA3-188BA1B83BA4}"/>
              </a:ext>
            </a:extLst>
          </p:cNvPr>
          <p:cNvSpPr/>
          <p:nvPr/>
        </p:nvSpPr>
        <p:spPr>
          <a:xfrm>
            <a:off x="1055255" y="2325292"/>
            <a:ext cx="10298545" cy="23829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23204" y="874426"/>
            <a:ext cx="7469751" cy="927646"/>
          </a:xfrm>
        </p:spPr>
        <p:txBody>
          <a:bodyPr>
            <a:normAutofit fontScale="90000"/>
          </a:bodyPr>
          <a:lstStyle/>
          <a:p>
            <a:r>
              <a:rPr lang="en-US" b="1" dirty="0">
                <a:solidFill>
                  <a:srgbClr val="00B0F0"/>
                </a:solidFill>
                <a:latin typeface="+mn-lt"/>
              </a:rPr>
              <a:t>Where we are in our workshop</a:t>
            </a:r>
            <a:br>
              <a:rPr lang="en-US" b="1" dirty="0">
                <a:solidFill>
                  <a:srgbClr val="00B0F0"/>
                </a:solidFill>
              </a:rPr>
            </a:br>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80</a:t>
            </a:fld>
            <a:endParaRPr lang="en-IN"/>
          </a:p>
        </p:txBody>
      </p:sp>
      <p:sp>
        <p:nvSpPr>
          <p:cNvPr id="5" name="TextBox 4"/>
          <p:cNvSpPr txBox="1"/>
          <p:nvPr/>
        </p:nvSpPr>
        <p:spPr>
          <a:xfrm>
            <a:off x="1348784" y="2993563"/>
            <a:ext cx="1673817" cy="523220"/>
          </a:xfrm>
          <a:prstGeom prst="rect">
            <a:avLst/>
          </a:prstGeom>
          <a:noFill/>
        </p:spPr>
        <p:txBody>
          <a:bodyPr wrap="square" rtlCol="0">
            <a:spAutoFit/>
          </a:bodyPr>
          <a:lstStyle/>
          <a:p>
            <a:pPr algn="ctr"/>
            <a:r>
              <a:rPr lang="en-US" sz="2800" dirty="0"/>
              <a:t>DAY 3</a:t>
            </a:r>
          </a:p>
        </p:txBody>
      </p:sp>
      <p:pic>
        <p:nvPicPr>
          <p:cNvPr id="14" name="Picture 13">
            <a:extLst>
              <a:ext uri="{FF2B5EF4-FFF2-40B4-BE49-F238E27FC236}">
                <a16:creationId xmlns:a16="http://schemas.microsoft.com/office/drawing/2014/main" id="{4E0C66A6-7A5C-4E69-8173-4FFDB125E9E2}"/>
              </a:ext>
            </a:extLst>
          </p:cNvPr>
          <p:cNvPicPr>
            <a:picLocks noChangeAspect="1"/>
          </p:cNvPicPr>
          <p:nvPr/>
        </p:nvPicPr>
        <p:blipFill>
          <a:blip r:embed="rId2"/>
          <a:stretch>
            <a:fillRect/>
          </a:stretch>
        </p:blipFill>
        <p:spPr>
          <a:xfrm>
            <a:off x="5777436" y="2550718"/>
            <a:ext cx="1826176" cy="1826176"/>
          </a:xfrm>
          <a:prstGeom prst="rect">
            <a:avLst/>
          </a:prstGeom>
        </p:spPr>
      </p:pic>
      <p:pic>
        <p:nvPicPr>
          <p:cNvPr id="15" name="Picture 14">
            <a:extLst>
              <a:ext uri="{FF2B5EF4-FFF2-40B4-BE49-F238E27FC236}">
                <a16:creationId xmlns:a16="http://schemas.microsoft.com/office/drawing/2014/main" id="{DF07E9A8-70AB-4BD4-9A1B-BEF52FF69FF6}"/>
              </a:ext>
            </a:extLst>
          </p:cNvPr>
          <p:cNvPicPr>
            <a:picLocks noChangeAspect="1"/>
          </p:cNvPicPr>
          <p:nvPr/>
        </p:nvPicPr>
        <p:blipFill>
          <a:blip r:embed="rId3"/>
          <a:stretch>
            <a:fillRect/>
          </a:stretch>
        </p:blipFill>
        <p:spPr>
          <a:xfrm>
            <a:off x="3464472" y="2656672"/>
            <a:ext cx="1729923" cy="1720222"/>
          </a:xfrm>
          <a:prstGeom prst="rect">
            <a:avLst/>
          </a:prstGeom>
        </p:spPr>
      </p:pic>
      <p:pic>
        <p:nvPicPr>
          <p:cNvPr id="16" name="Picture 15">
            <a:extLst>
              <a:ext uri="{FF2B5EF4-FFF2-40B4-BE49-F238E27FC236}">
                <a16:creationId xmlns:a16="http://schemas.microsoft.com/office/drawing/2014/main" id="{868257F6-E92E-4645-AA56-7EB75386936A}"/>
              </a:ext>
            </a:extLst>
          </p:cNvPr>
          <p:cNvPicPr>
            <a:picLocks noChangeAspect="1"/>
          </p:cNvPicPr>
          <p:nvPr/>
        </p:nvPicPr>
        <p:blipFill>
          <a:blip r:embed="rId4"/>
          <a:stretch>
            <a:fillRect/>
          </a:stretch>
        </p:blipFill>
        <p:spPr>
          <a:xfrm>
            <a:off x="8519138" y="2656672"/>
            <a:ext cx="1673817" cy="1671473"/>
          </a:xfrm>
          <a:prstGeom prst="rect">
            <a:avLst/>
          </a:prstGeom>
        </p:spPr>
      </p:pic>
    </p:spTree>
    <p:extLst>
      <p:ext uri="{BB962C8B-B14F-4D97-AF65-F5344CB8AC3E}">
        <p14:creationId xmlns:p14="http://schemas.microsoft.com/office/powerpoint/2010/main" val="9701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Putting It All Together:  </a:t>
            </a:r>
            <a:br>
              <a:rPr lang="en-US" b="1" dirty="0">
                <a:solidFill>
                  <a:schemeClr val="accent1"/>
                </a:solidFill>
              </a:rPr>
            </a:br>
            <a:r>
              <a:rPr lang="en-US" b="1" dirty="0">
                <a:solidFill>
                  <a:schemeClr val="accent1"/>
                </a:solidFill>
              </a:rPr>
              <a:t>The Top Challenges Across the 5 Action Areas</a:t>
            </a:r>
          </a:p>
        </p:txBody>
      </p:sp>
      <p:sp>
        <p:nvSpPr>
          <p:cNvPr id="3" name="Content Placeholder 2"/>
          <p:cNvSpPr>
            <a:spLocks noGrp="1"/>
          </p:cNvSpPr>
          <p:nvPr>
            <p:ph idx="1"/>
          </p:nvPr>
        </p:nvSpPr>
        <p:spPr>
          <a:xfrm>
            <a:off x="838200" y="1825625"/>
            <a:ext cx="10993582" cy="4658302"/>
          </a:xfrm>
        </p:spPr>
        <p:txBody>
          <a:bodyPr>
            <a:normAutofit/>
          </a:bodyPr>
          <a:lstStyle/>
          <a:p>
            <a:r>
              <a:rPr lang="en-US" dirty="0"/>
              <a:t>Purpose:  To consider the challenges as a whole, and to use a group voting method to identify the most important challenges.</a:t>
            </a:r>
          </a:p>
          <a:p>
            <a:r>
              <a:rPr lang="en-US" dirty="0"/>
              <a:t>Find a partner. Each group of 2 receives 10-15 sticky dots.</a:t>
            </a:r>
          </a:p>
          <a:p>
            <a:r>
              <a:rPr lang="en-US" dirty="0"/>
              <a:t>Walk past each of the charts, where Core Function challenges are listed.  Read and take your time!</a:t>
            </a:r>
          </a:p>
          <a:p>
            <a:r>
              <a:rPr lang="en-US" dirty="0"/>
              <a:t>Use your dots to choose </a:t>
            </a:r>
            <a:r>
              <a:rPr lang="en-US" b="1" dirty="0">
                <a:solidFill>
                  <a:srgbClr val="FF0000"/>
                </a:solidFill>
              </a:rPr>
              <a:t>which challenges seem most important to address with well-planned strategies.</a:t>
            </a:r>
          </a:p>
          <a:p>
            <a:r>
              <a:rPr lang="en-US" dirty="0"/>
              <a:t>You can use your dots in any or all Core Functions.  You do not have to distribute them equally.</a:t>
            </a:r>
          </a:p>
          <a:p>
            <a:r>
              <a:rPr lang="en-US" dirty="0"/>
              <a:t>Following this, we will briefly discuss the results.</a:t>
            </a:r>
          </a:p>
        </p:txBody>
      </p:sp>
      <p:sp>
        <p:nvSpPr>
          <p:cNvPr id="4" name="Slide Number Placeholder 3"/>
          <p:cNvSpPr>
            <a:spLocks noGrp="1"/>
          </p:cNvSpPr>
          <p:nvPr>
            <p:ph type="sldNum" sz="quarter" idx="12"/>
          </p:nvPr>
        </p:nvSpPr>
        <p:spPr/>
        <p:txBody>
          <a:bodyPr/>
          <a:lstStyle/>
          <a:p>
            <a:fld id="{858F8DD7-2476-40E3-B381-AE2B19FF5977}" type="slidenum">
              <a:rPr lang="en-IN" smtClean="0"/>
              <a:t>81</a:t>
            </a:fld>
            <a:endParaRPr lang="en-IN"/>
          </a:p>
        </p:txBody>
      </p:sp>
      <p:pic>
        <p:nvPicPr>
          <p:cNvPr id="1026" name="Picture 2" descr="Image result for dot stickers">
            <a:extLst>
              <a:ext uri="{FF2B5EF4-FFF2-40B4-BE49-F238E27FC236}">
                <a16:creationId xmlns:a16="http://schemas.microsoft.com/office/drawing/2014/main" id="{284675F9-2F79-41D4-B912-A8F3664F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5037" y="2322455"/>
            <a:ext cx="1138381" cy="98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20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8F8DD7-2476-40E3-B381-AE2B19FF5977}" type="slidenum">
              <a:rPr lang="en-IN" smtClean="0"/>
              <a:t>82</a:t>
            </a:fld>
            <a:endParaRPr lang="en-IN"/>
          </a:p>
        </p:txBody>
      </p:sp>
      <p:pic>
        <p:nvPicPr>
          <p:cNvPr id="5" name="Picture 4"/>
          <p:cNvPicPr>
            <a:picLocks noChangeAspect="1"/>
          </p:cNvPicPr>
          <p:nvPr/>
        </p:nvPicPr>
        <p:blipFill>
          <a:blip r:embed="rId3"/>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471913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056" y="129506"/>
            <a:ext cx="10515600" cy="1325563"/>
          </a:xfrm>
        </p:spPr>
        <p:txBody>
          <a:bodyPr/>
          <a:lstStyle/>
          <a:p>
            <a:pPr algn="ctr"/>
            <a:r>
              <a:rPr lang="en-US" b="1" dirty="0">
                <a:solidFill>
                  <a:schemeClr val="accent1"/>
                </a:solidFill>
              </a:rPr>
              <a:t>The Challenges You Have Identified: Summary</a:t>
            </a:r>
          </a:p>
        </p:txBody>
      </p:sp>
      <p:pic>
        <p:nvPicPr>
          <p:cNvPr id="5" name="Content Placeholder 4"/>
          <p:cNvPicPr>
            <a:picLocks noGrp="1" noChangeAspect="1"/>
          </p:cNvPicPr>
          <p:nvPr>
            <p:ph idx="1"/>
          </p:nvPr>
        </p:nvPicPr>
        <p:blipFill>
          <a:blip r:embed="rId3"/>
          <a:stretch>
            <a:fillRect/>
          </a:stretch>
        </p:blipFill>
        <p:spPr>
          <a:xfrm>
            <a:off x="2247821" y="1561182"/>
            <a:ext cx="7986069" cy="4795168"/>
          </a:xfrm>
          <a:prstGeom prst="rect">
            <a:avLst/>
          </a:prstGeom>
        </p:spPr>
      </p:pic>
      <p:sp>
        <p:nvSpPr>
          <p:cNvPr id="4" name="Slide Number Placeholder 3"/>
          <p:cNvSpPr>
            <a:spLocks noGrp="1"/>
          </p:cNvSpPr>
          <p:nvPr>
            <p:ph type="sldNum" sz="quarter" idx="12"/>
          </p:nvPr>
        </p:nvSpPr>
        <p:spPr/>
        <p:txBody>
          <a:bodyPr/>
          <a:lstStyle/>
          <a:p>
            <a:fld id="{858F8DD7-2476-40E3-B381-AE2B19FF5977}" type="slidenum">
              <a:rPr lang="en-IN" smtClean="0"/>
              <a:t>83</a:t>
            </a:fld>
            <a:endParaRPr lang="en-IN"/>
          </a:p>
        </p:txBody>
      </p:sp>
    </p:spTree>
    <p:extLst>
      <p:ext uri="{BB962C8B-B14F-4D97-AF65-F5344CB8AC3E}">
        <p14:creationId xmlns:p14="http://schemas.microsoft.com/office/powerpoint/2010/main" val="1936581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094" y="5217071"/>
            <a:ext cx="9528328" cy="1569660"/>
          </a:xfrm>
          <a:prstGeom prst="rect">
            <a:avLst/>
          </a:prstGeom>
        </p:spPr>
        <p:txBody>
          <a:bodyPr wrap="square">
            <a:spAutoFit/>
          </a:bodyPr>
          <a:lstStyle/>
          <a:p>
            <a:pPr algn="ctr"/>
            <a:r>
              <a:rPr lang="en-US" sz="2400" dirty="0">
                <a:solidFill>
                  <a:prstClr val="black"/>
                </a:solidFill>
              </a:rPr>
              <a:t>In reality, all Core Functions are closely connected and</a:t>
            </a:r>
          </a:p>
          <a:p>
            <a:pPr algn="ctr"/>
            <a:r>
              <a:rPr lang="en-US" sz="2400" dirty="0">
                <a:solidFill>
                  <a:prstClr val="black"/>
                </a:solidFill>
              </a:rPr>
              <a:t>influence one another.</a:t>
            </a:r>
          </a:p>
          <a:p>
            <a:pPr algn="ctr"/>
            <a:r>
              <a:rPr lang="en-US" sz="2400" dirty="0">
                <a:solidFill>
                  <a:prstClr val="black"/>
                </a:solidFill>
              </a:rPr>
              <a:t> </a:t>
            </a:r>
            <a:r>
              <a:rPr lang="en-US" sz="2400" dirty="0">
                <a:solidFill>
                  <a:prstClr val="black"/>
                </a:solidFill>
                <a:sym typeface="Wingdings"/>
              </a:rPr>
              <a:t> </a:t>
            </a:r>
            <a:r>
              <a:rPr lang="en-US" sz="2400" b="1" dirty="0">
                <a:solidFill>
                  <a:prstClr val="black"/>
                </a:solidFill>
                <a:sym typeface="Wingdings"/>
              </a:rPr>
              <a:t>coherence, consistency, and coordination across all Core Functions</a:t>
            </a:r>
            <a:r>
              <a:rPr lang="en-US" sz="2400" dirty="0">
                <a:solidFill>
                  <a:prstClr val="black"/>
                </a:solidFill>
                <a:sym typeface="Wingdings"/>
              </a:rPr>
              <a:t> </a:t>
            </a:r>
            <a:r>
              <a:rPr lang="en-US" sz="2400" b="1" dirty="0">
                <a:solidFill>
                  <a:prstClr val="black"/>
                </a:solidFill>
                <a:sym typeface="Wingdings"/>
              </a:rPr>
              <a:t>is crucially important</a:t>
            </a:r>
          </a:p>
        </p:txBody>
      </p:sp>
      <p:sp>
        <p:nvSpPr>
          <p:cNvPr id="6" name="TextBox 5"/>
          <p:cNvSpPr txBox="1"/>
          <p:nvPr/>
        </p:nvSpPr>
        <p:spPr>
          <a:xfrm>
            <a:off x="381855" y="42221"/>
            <a:ext cx="11581312" cy="1908215"/>
          </a:xfrm>
          <a:prstGeom prst="rect">
            <a:avLst/>
          </a:prstGeom>
          <a:noFill/>
        </p:spPr>
        <p:txBody>
          <a:bodyPr wrap="none" rtlCol="0">
            <a:spAutoFit/>
          </a:bodyPr>
          <a:lstStyle/>
          <a:p>
            <a:pPr algn="ctr"/>
            <a:r>
              <a:rPr lang="en-US" sz="4000" dirty="0">
                <a:solidFill>
                  <a:schemeClr val="accent1"/>
                </a:solidFill>
              </a:rPr>
              <a:t>Connecting Across Core Functions</a:t>
            </a:r>
          </a:p>
          <a:p>
            <a:pPr algn="ctr"/>
            <a:endParaRPr lang="en-US" sz="2600" dirty="0"/>
          </a:p>
          <a:p>
            <a:r>
              <a:rPr lang="en-US" sz="2600" dirty="0">
                <a:solidFill>
                  <a:srgbClr val="FF0000"/>
                </a:solidFill>
              </a:rPr>
              <a:t>The Problem: </a:t>
            </a:r>
            <a:r>
              <a:rPr lang="en-US" sz="2600" dirty="0"/>
              <a:t>Different Core Functions often sit in different parts of the government </a:t>
            </a:r>
          </a:p>
          <a:p>
            <a:r>
              <a:rPr lang="en-US" sz="2600" dirty="0"/>
              <a:t>and therefore may lack coherence.  </a:t>
            </a:r>
          </a:p>
        </p:txBody>
      </p:sp>
      <p:pic>
        <p:nvPicPr>
          <p:cNvPr id="7" name="Picture 6">
            <a:extLst>
              <a:ext uri="{FF2B5EF4-FFF2-40B4-BE49-F238E27FC236}">
                <a16:creationId xmlns:a16="http://schemas.microsoft.com/office/drawing/2014/main" id="{844B5447-1C40-4D4A-AE11-119909DA164E}"/>
              </a:ext>
            </a:extLst>
          </p:cNvPr>
          <p:cNvPicPr>
            <a:picLocks noChangeAspect="1"/>
          </p:cNvPicPr>
          <p:nvPr/>
        </p:nvPicPr>
        <p:blipFill>
          <a:blip r:embed="rId3"/>
          <a:stretch>
            <a:fillRect/>
          </a:stretch>
        </p:blipFill>
        <p:spPr>
          <a:xfrm>
            <a:off x="1293094" y="1858859"/>
            <a:ext cx="3250626" cy="3360593"/>
          </a:xfrm>
          <a:prstGeom prst="rect">
            <a:avLst/>
          </a:prstGeom>
        </p:spPr>
      </p:pic>
      <p:pic>
        <p:nvPicPr>
          <p:cNvPr id="9" name="Picture 8">
            <a:extLst>
              <a:ext uri="{FF2B5EF4-FFF2-40B4-BE49-F238E27FC236}">
                <a16:creationId xmlns:a16="http://schemas.microsoft.com/office/drawing/2014/main" id="{2CE03B55-0857-4335-9B91-CB0099CF9676}"/>
              </a:ext>
            </a:extLst>
          </p:cNvPr>
          <p:cNvPicPr>
            <a:picLocks noChangeAspect="1"/>
          </p:cNvPicPr>
          <p:nvPr/>
        </p:nvPicPr>
        <p:blipFill>
          <a:blip r:embed="rId4"/>
          <a:stretch>
            <a:fillRect/>
          </a:stretch>
        </p:blipFill>
        <p:spPr>
          <a:xfrm>
            <a:off x="7525733" y="2120137"/>
            <a:ext cx="2920491" cy="2930775"/>
          </a:xfrm>
          <a:prstGeom prst="rect">
            <a:avLst/>
          </a:prstGeom>
        </p:spPr>
      </p:pic>
      <p:sp>
        <p:nvSpPr>
          <p:cNvPr id="3" name="TextBox 2"/>
          <p:cNvSpPr txBox="1"/>
          <p:nvPr/>
        </p:nvSpPr>
        <p:spPr>
          <a:xfrm>
            <a:off x="714703" y="3071126"/>
            <a:ext cx="11388177" cy="1261884"/>
          </a:xfrm>
          <a:prstGeom prst="rect">
            <a:avLst/>
          </a:prstGeom>
          <a:noFill/>
        </p:spPr>
        <p:txBody>
          <a:bodyPr wrap="square" rtlCol="0">
            <a:spAutoFit/>
          </a:bodyPr>
          <a:lstStyle/>
          <a:p>
            <a:r>
              <a:rPr lang="en-US" sz="7600" dirty="0"/>
              <a:t>2+2 does not always equal 4</a:t>
            </a:r>
          </a:p>
        </p:txBody>
      </p:sp>
    </p:spTree>
    <p:extLst>
      <p:ext uri="{BB962C8B-B14F-4D97-AF65-F5344CB8AC3E}">
        <p14:creationId xmlns:p14="http://schemas.microsoft.com/office/powerpoint/2010/main" val="30649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H="1">
            <a:off x="10232064" y="0"/>
            <a:ext cx="1834246" cy="1702328"/>
          </a:xfrm>
          <a:prstGeom prst="rect">
            <a:avLst/>
          </a:prstGeom>
        </p:spPr>
      </p:pic>
      <p:sp>
        <p:nvSpPr>
          <p:cNvPr id="7" name="Title 6"/>
          <p:cNvSpPr>
            <a:spLocks noGrp="1"/>
          </p:cNvSpPr>
          <p:nvPr>
            <p:ph type="title"/>
          </p:nvPr>
        </p:nvSpPr>
        <p:spPr>
          <a:xfrm>
            <a:off x="-315309" y="365125"/>
            <a:ext cx="11669110" cy="1460500"/>
          </a:xfrm>
        </p:spPr>
        <p:txBody>
          <a:bodyPr>
            <a:normAutofit fontScale="90000"/>
          </a:bodyPr>
          <a:lstStyle/>
          <a:p>
            <a:pPr algn="ctr"/>
            <a:r>
              <a:rPr lang="en-US" b="1" dirty="0">
                <a:solidFill>
                  <a:schemeClr val="accent1"/>
                </a:solidFill>
              </a:rPr>
              <a:t>From Challenges to Strategies:</a:t>
            </a:r>
            <a:br>
              <a:rPr lang="en-US" b="1" dirty="0">
                <a:solidFill>
                  <a:schemeClr val="accent1"/>
                </a:solidFill>
              </a:rPr>
            </a:br>
            <a:r>
              <a:rPr lang="en-US" b="1" dirty="0">
                <a:solidFill>
                  <a:schemeClr val="accent1"/>
                </a:solidFill>
              </a:rPr>
              <a:t>Criteria for Strategies That Can Have an Impact</a:t>
            </a:r>
            <a:br>
              <a:rPr lang="en-US" b="1" dirty="0">
                <a:solidFill>
                  <a:schemeClr val="accent1"/>
                </a:solidFill>
              </a:rPr>
            </a:br>
            <a:endParaRPr lang="en-US" b="1" dirty="0">
              <a:solidFill>
                <a:schemeClr val="accent1"/>
              </a:solidFill>
            </a:endParaRPr>
          </a:p>
        </p:txBody>
      </p:sp>
      <p:sp>
        <p:nvSpPr>
          <p:cNvPr id="8" name="Content Placeholder 7"/>
          <p:cNvSpPr>
            <a:spLocks noGrp="1"/>
          </p:cNvSpPr>
          <p:nvPr>
            <p:ph idx="1"/>
          </p:nvPr>
        </p:nvSpPr>
        <p:spPr>
          <a:xfrm>
            <a:off x="838199" y="1825624"/>
            <a:ext cx="10885227" cy="4530725"/>
          </a:xfrm>
        </p:spPr>
        <p:txBody>
          <a:bodyPr>
            <a:normAutofit lnSpcReduction="10000"/>
          </a:bodyPr>
          <a:lstStyle/>
          <a:p>
            <a:pPr marL="0" indent="0">
              <a:buNone/>
            </a:pPr>
            <a:r>
              <a:rPr lang="en-US" b="1" dirty="0"/>
              <a:t>What are “good” strategies?  </a:t>
            </a:r>
            <a:r>
              <a:rPr lang="en-US" dirty="0"/>
              <a:t>For example, consider these criteria:</a:t>
            </a:r>
          </a:p>
          <a:p>
            <a:pPr marL="0" indent="0">
              <a:buNone/>
            </a:pPr>
            <a:endParaRPr lang="en-US" dirty="0"/>
          </a:p>
          <a:p>
            <a:pPr>
              <a:buFont typeface="Wingdings" panose="05000000000000000000" pitchFamily="2" charset="2"/>
              <a:buChar char="q"/>
            </a:pPr>
            <a:r>
              <a:rPr lang="en-US" dirty="0"/>
              <a:t>  The strategy can have an impact on more than one challenge/issue or  more than one Core Function at the same time</a:t>
            </a:r>
          </a:p>
          <a:p>
            <a:pPr>
              <a:buFont typeface="Wingdings" panose="05000000000000000000" pitchFamily="2" charset="2"/>
              <a:buChar char="q"/>
            </a:pPr>
            <a:r>
              <a:rPr lang="en-US" dirty="0"/>
              <a:t>  The strategy is practical or “doable”(cost, capacity, etc.)</a:t>
            </a:r>
          </a:p>
          <a:p>
            <a:pPr>
              <a:buFont typeface="Wingdings" panose="05000000000000000000" pitchFamily="2" charset="2"/>
              <a:buChar char="q"/>
            </a:pPr>
            <a:r>
              <a:rPr lang="en-US" dirty="0"/>
              <a:t>  The strategy can be short term -  have some immediate (short-term) impact or can be long term (may take longer time) but may initiate reforms that, over time, will influence major changes in the system</a:t>
            </a:r>
          </a:p>
          <a:p>
            <a:pPr>
              <a:buFont typeface="Wingdings" panose="05000000000000000000" pitchFamily="2" charset="2"/>
              <a:buChar char="q"/>
            </a:pPr>
            <a:r>
              <a:rPr lang="en-US" dirty="0"/>
              <a:t>  The strategy has the “right scope” to be effective:  not too limited and not too broad.</a:t>
            </a:r>
          </a:p>
          <a:p>
            <a:pPr marL="0" indent="0">
              <a:buNone/>
            </a:pPr>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85</a:t>
            </a:fld>
            <a:endParaRPr lang="en-IN"/>
          </a:p>
        </p:txBody>
      </p:sp>
    </p:spTree>
    <p:extLst>
      <p:ext uri="{BB962C8B-B14F-4D97-AF65-F5344CB8AC3E}">
        <p14:creationId xmlns:p14="http://schemas.microsoft.com/office/powerpoint/2010/main" val="3986921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25" y="1"/>
            <a:ext cx="10515600" cy="869632"/>
          </a:xfrm>
        </p:spPr>
        <p:txBody>
          <a:bodyPr/>
          <a:lstStyle/>
          <a:p>
            <a:pPr algn="ctr"/>
            <a:r>
              <a:rPr lang="en-US" dirty="0"/>
              <a:t>Example of the “Right Scope”</a:t>
            </a:r>
          </a:p>
        </p:txBody>
      </p:sp>
      <p:sp>
        <p:nvSpPr>
          <p:cNvPr id="4" name="Slide Number Placeholder 3"/>
          <p:cNvSpPr>
            <a:spLocks noGrp="1"/>
          </p:cNvSpPr>
          <p:nvPr>
            <p:ph type="sldNum" sz="quarter" idx="12"/>
          </p:nvPr>
        </p:nvSpPr>
        <p:spPr/>
        <p:txBody>
          <a:bodyPr/>
          <a:lstStyle/>
          <a:p>
            <a:fld id="{858F8DD7-2476-40E3-B381-AE2B19FF5977}" type="slidenum">
              <a:rPr lang="en-IN" smtClean="0"/>
              <a:t>86</a:t>
            </a:fld>
            <a:endParaRPr lang="en-IN"/>
          </a:p>
        </p:txBody>
      </p:sp>
      <p:graphicFrame>
        <p:nvGraphicFramePr>
          <p:cNvPr id="7" name="Content Placeholder 6"/>
          <p:cNvGraphicFramePr>
            <a:graphicFrameLocks noGrp="1"/>
          </p:cNvGraphicFramePr>
          <p:nvPr>
            <p:ph idx="1"/>
          </p:nvPr>
        </p:nvGraphicFramePr>
        <p:xfrm>
          <a:off x="350105" y="686435"/>
          <a:ext cx="11660662" cy="6035040"/>
        </p:xfrm>
        <a:graphic>
          <a:graphicData uri="http://schemas.openxmlformats.org/drawingml/2006/table">
            <a:tbl>
              <a:tblPr firstRow="1" bandRow="1">
                <a:tableStyleId>{5C22544A-7EE6-4342-B048-85BDC9FD1C3A}</a:tableStyleId>
              </a:tblPr>
              <a:tblGrid>
                <a:gridCol w="2393095">
                  <a:extLst>
                    <a:ext uri="{9D8B030D-6E8A-4147-A177-3AD203B41FA5}">
                      <a16:colId xmlns:a16="http://schemas.microsoft.com/office/drawing/2014/main" val="20000"/>
                    </a:ext>
                  </a:extLst>
                </a:gridCol>
                <a:gridCol w="2755556">
                  <a:extLst>
                    <a:ext uri="{9D8B030D-6E8A-4147-A177-3AD203B41FA5}">
                      <a16:colId xmlns:a16="http://schemas.microsoft.com/office/drawing/2014/main" val="20001"/>
                    </a:ext>
                  </a:extLst>
                </a:gridCol>
                <a:gridCol w="2557849">
                  <a:extLst>
                    <a:ext uri="{9D8B030D-6E8A-4147-A177-3AD203B41FA5}">
                      <a16:colId xmlns:a16="http://schemas.microsoft.com/office/drawing/2014/main" val="20002"/>
                    </a:ext>
                  </a:extLst>
                </a:gridCol>
                <a:gridCol w="3954162">
                  <a:extLst>
                    <a:ext uri="{9D8B030D-6E8A-4147-A177-3AD203B41FA5}">
                      <a16:colId xmlns:a16="http://schemas.microsoft.com/office/drawing/2014/main" val="20003"/>
                    </a:ext>
                  </a:extLst>
                </a:gridCol>
              </a:tblGrid>
              <a:tr h="811950">
                <a:tc>
                  <a:txBody>
                    <a:bodyPr/>
                    <a:lstStyle/>
                    <a:p>
                      <a:r>
                        <a:rPr lang="en-US" sz="2400" dirty="0"/>
                        <a:t>A Priority Challenge</a:t>
                      </a:r>
                    </a:p>
                  </a:txBody>
                  <a:tcPr/>
                </a:tc>
                <a:tc>
                  <a:txBody>
                    <a:bodyPr/>
                    <a:lstStyle/>
                    <a:p>
                      <a:r>
                        <a:rPr lang="en-US" sz="2400" dirty="0"/>
                        <a:t>Strategy May Be</a:t>
                      </a:r>
                      <a:r>
                        <a:rPr lang="en-US" sz="2400" baseline="0" dirty="0"/>
                        <a:t> </a:t>
                      </a:r>
                      <a:r>
                        <a:rPr lang="en-US" sz="2400" dirty="0"/>
                        <a:t>Too Broad</a:t>
                      </a:r>
                    </a:p>
                  </a:txBody>
                  <a:tcPr/>
                </a:tc>
                <a:tc>
                  <a:txBody>
                    <a:bodyPr/>
                    <a:lstStyle/>
                    <a:p>
                      <a:r>
                        <a:rPr lang="en-US" sz="2400" dirty="0"/>
                        <a:t>Strategy May Be</a:t>
                      </a:r>
                      <a:r>
                        <a:rPr lang="en-US" sz="2400" baseline="0" dirty="0"/>
                        <a:t> </a:t>
                      </a:r>
                      <a:r>
                        <a:rPr lang="en-US" sz="2400" dirty="0"/>
                        <a:t>Too Narrow</a:t>
                      </a:r>
                    </a:p>
                  </a:txBody>
                  <a:tcPr/>
                </a:tc>
                <a:tc>
                  <a:txBody>
                    <a:bodyPr/>
                    <a:lstStyle/>
                    <a:p>
                      <a:r>
                        <a:rPr lang="en-US" sz="2400" dirty="0"/>
                        <a:t>Strategy</a:t>
                      </a:r>
                      <a:r>
                        <a:rPr lang="en-US" sz="2400" baseline="0" dirty="0"/>
                        <a:t> May Have the Right Scope</a:t>
                      </a:r>
                      <a:endParaRPr lang="en-US" sz="2400" dirty="0"/>
                    </a:p>
                  </a:txBody>
                  <a:tcPr/>
                </a:tc>
                <a:extLst>
                  <a:ext uri="{0D108BD9-81ED-4DB2-BD59-A6C34878D82A}">
                    <a16:rowId xmlns:a16="http://schemas.microsoft.com/office/drawing/2014/main" val="10000"/>
                  </a:ext>
                </a:extLst>
              </a:tr>
              <a:tr h="2616284">
                <a:tc>
                  <a:txBody>
                    <a:bodyPr/>
                    <a:lstStyle/>
                    <a:p>
                      <a:r>
                        <a:rPr lang="en-US" sz="2400" dirty="0"/>
                        <a:t>There is no training of pre-primary teachers on the new curriculum</a:t>
                      </a:r>
                    </a:p>
                  </a:txBody>
                  <a:tcPr/>
                </a:tc>
                <a:tc>
                  <a:txBody>
                    <a:bodyPr/>
                    <a:lstStyle/>
                    <a:p>
                      <a:r>
                        <a:rPr lang="en-US" sz="2400" dirty="0"/>
                        <a:t>Establish</a:t>
                      </a:r>
                      <a:r>
                        <a:rPr lang="en-US" sz="2400" baseline="0" dirty="0"/>
                        <a:t> training on the curriculum</a:t>
                      </a:r>
                    </a:p>
                    <a:p>
                      <a:endParaRPr lang="en-US" sz="2400" baseline="0" dirty="0"/>
                    </a:p>
                    <a:p>
                      <a:r>
                        <a:rPr lang="en-US" sz="2400" baseline="0" dirty="0"/>
                        <a:t>Include training in the operational plan </a:t>
                      </a:r>
                    </a:p>
                    <a:p>
                      <a:endParaRPr lang="en-US" sz="2400" dirty="0"/>
                    </a:p>
                  </a:txBody>
                  <a:tcPr/>
                </a:tc>
                <a:tc>
                  <a:txBody>
                    <a:bodyPr/>
                    <a:lstStyle/>
                    <a:p>
                      <a:r>
                        <a:rPr lang="en-US" sz="2400" dirty="0"/>
                        <a:t>Develop a TOR</a:t>
                      </a:r>
                      <a:r>
                        <a:rPr lang="en-US" sz="2400" baseline="0" dirty="0"/>
                        <a:t> for a teacher training package </a:t>
                      </a:r>
                    </a:p>
                    <a:p>
                      <a:endParaRPr lang="en-US" sz="2400" baseline="0" dirty="0"/>
                    </a:p>
                    <a:p>
                      <a:r>
                        <a:rPr lang="en-US" sz="2400" dirty="0"/>
                        <a:t>Pilot</a:t>
                      </a:r>
                      <a:r>
                        <a:rPr lang="en-US" sz="2400" baseline="0" dirty="0"/>
                        <a:t> an online training program</a:t>
                      </a:r>
                      <a:endParaRPr lang="en-US" sz="2400" dirty="0"/>
                    </a:p>
                  </a:txBody>
                  <a:tcPr/>
                </a:tc>
                <a:tc>
                  <a:txBody>
                    <a:bodyPr/>
                    <a:lstStyle/>
                    <a:p>
                      <a:r>
                        <a:rPr lang="en-US" sz="2400" dirty="0"/>
                        <a:t>Establish</a:t>
                      </a:r>
                      <a:r>
                        <a:rPr lang="en-US" sz="2400" baseline="0" dirty="0"/>
                        <a:t> expert group to plan and develop</a:t>
                      </a:r>
                      <a:r>
                        <a:rPr lang="en-US" sz="2400" dirty="0"/>
                        <a:t> teacher</a:t>
                      </a:r>
                      <a:r>
                        <a:rPr lang="en-US" sz="2400" baseline="0" dirty="0"/>
                        <a:t> training modules that can be delivered through various m</a:t>
                      </a:r>
                      <a:r>
                        <a:rPr lang="en-US" sz="2400" dirty="0"/>
                        <a:t>odalities</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Conduct </a:t>
                      </a:r>
                      <a:r>
                        <a:rPr lang="en-US" sz="2400" baseline="0" dirty="0"/>
                        <a:t>a scoping exercise on current state of in-service training available and assess what is working, gaps, modalities etc.</a:t>
                      </a:r>
                    </a:p>
                    <a:p>
                      <a:endParaRPr lang="en-US" sz="2400" dirty="0"/>
                    </a:p>
                    <a:p>
                      <a:r>
                        <a:rPr lang="en-US" sz="2400" dirty="0"/>
                        <a:t>Develop</a:t>
                      </a:r>
                      <a:r>
                        <a:rPr lang="en-US" sz="2400" baseline="0" dirty="0"/>
                        <a:t> a costed plan for rolling out the training  </a:t>
                      </a:r>
                      <a:endParaRPr lang="en-US" sz="2400" dirty="0"/>
                    </a:p>
                    <a:p>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02479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3234" cy="1325563"/>
          </a:xfrm>
        </p:spPr>
        <p:txBody>
          <a:bodyPr/>
          <a:lstStyle/>
          <a:p>
            <a:pPr algn="ctr"/>
            <a:r>
              <a:rPr lang="en-US" b="1" dirty="0">
                <a:solidFill>
                  <a:schemeClr val="accent1"/>
                </a:solidFill>
              </a:rPr>
              <a:t>A Strategy Is Not Yet a Fully-Developed </a:t>
            </a:r>
            <a:br>
              <a:rPr lang="en-US" b="1" dirty="0">
                <a:solidFill>
                  <a:schemeClr val="accent1"/>
                </a:solidFill>
              </a:rPr>
            </a:br>
            <a:r>
              <a:rPr lang="en-US" b="1" dirty="0">
                <a:solidFill>
                  <a:schemeClr val="accent1"/>
                </a:solidFill>
              </a:rPr>
              <a:t>Action Plan</a:t>
            </a:r>
          </a:p>
        </p:txBody>
      </p:sp>
      <p:sp>
        <p:nvSpPr>
          <p:cNvPr id="3" name="Content Placeholder 2"/>
          <p:cNvSpPr>
            <a:spLocks noGrp="1"/>
          </p:cNvSpPr>
          <p:nvPr>
            <p:ph idx="1"/>
          </p:nvPr>
        </p:nvSpPr>
        <p:spPr>
          <a:xfrm>
            <a:off x="838200" y="1907627"/>
            <a:ext cx="10515600" cy="4448723"/>
          </a:xfrm>
        </p:spPr>
        <p:txBody>
          <a:bodyPr/>
          <a:lstStyle/>
          <a:p>
            <a:pPr marL="0" indent="0">
              <a:buNone/>
            </a:pPr>
            <a:r>
              <a:rPr lang="en-US" dirty="0"/>
              <a:t>Action Plan has precise information about how a strategy is to be implemented.  May include:</a:t>
            </a:r>
          </a:p>
          <a:p>
            <a:pPr marL="0" indent="0">
              <a:buNone/>
            </a:pPr>
            <a:endParaRPr lang="en-US" dirty="0"/>
          </a:p>
          <a:p>
            <a:r>
              <a:rPr lang="en-US" dirty="0"/>
              <a:t>Specific activities/tasks</a:t>
            </a:r>
          </a:p>
          <a:p>
            <a:r>
              <a:rPr lang="en-US" dirty="0"/>
              <a:t>Who is responsible for each</a:t>
            </a:r>
          </a:p>
          <a:p>
            <a:r>
              <a:rPr lang="en-US" dirty="0"/>
              <a:t>Expected outcomes</a:t>
            </a:r>
          </a:p>
          <a:p>
            <a:r>
              <a:rPr lang="en-US" dirty="0"/>
              <a:t>Etc.—what else?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87</a:t>
            </a:fld>
            <a:endParaRPr lang="en-IN"/>
          </a:p>
        </p:txBody>
      </p:sp>
      <p:pic>
        <p:nvPicPr>
          <p:cNvPr id="5" name="Picture 4"/>
          <p:cNvPicPr>
            <a:picLocks noChangeAspect="1"/>
          </p:cNvPicPr>
          <p:nvPr/>
        </p:nvPicPr>
        <p:blipFill>
          <a:blip r:embed="rId3"/>
          <a:stretch>
            <a:fillRect/>
          </a:stretch>
        </p:blipFill>
        <p:spPr>
          <a:xfrm>
            <a:off x="7362497" y="2674227"/>
            <a:ext cx="3313386" cy="3313386"/>
          </a:xfrm>
          <a:prstGeom prst="rect">
            <a:avLst/>
          </a:prstGeom>
        </p:spPr>
      </p:pic>
    </p:spTree>
    <p:extLst>
      <p:ext uri="{BB962C8B-B14F-4D97-AF65-F5344CB8AC3E}">
        <p14:creationId xmlns:p14="http://schemas.microsoft.com/office/powerpoint/2010/main" val="3362019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82" y="0"/>
            <a:ext cx="10515600" cy="1325563"/>
          </a:xfrm>
        </p:spPr>
        <p:txBody>
          <a:bodyPr/>
          <a:lstStyle/>
          <a:p>
            <a:r>
              <a:rPr lang="en-US" b="1" dirty="0">
                <a:solidFill>
                  <a:schemeClr val="accent1"/>
                </a:solidFill>
              </a:rPr>
              <a:t>Defining Strategies and Actions </a:t>
            </a:r>
          </a:p>
        </p:txBody>
      </p:sp>
      <p:sp>
        <p:nvSpPr>
          <p:cNvPr id="3" name="Content Placeholder 2"/>
          <p:cNvSpPr>
            <a:spLocks noGrp="1"/>
          </p:cNvSpPr>
          <p:nvPr>
            <p:ph idx="1"/>
          </p:nvPr>
        </p:nvSpPr>
        <p:spPr>
          <a:xfrm>
            <a:off x="838200" y="1633393"/>
            <a:ext cx="10515600" cy="4722957"/>
          </a:xfrm>
        </p:spPr>
        <p:txBody>
          <a:bodyPr>
            <a:normAutofit/>
          </a:bodyPr>
          <a:lstStyle/>
          <a:p>
            <a:r>
              <a:rPr lang="en-US" altLang="en-US" dirty="0"/>
              <a:t>Frequently, we tend to stick with familiar ideas rather than coming up with new approaches</a:t>
            </a:r>
          </a:p>
          <a:p>
            <a:endParaRPr lang="en-US" altLang="en-US" dirty="0"/>
          </a:p>
          <a:p>
            <a:r>
              <a:rPr lang="en-US" altLang="en-US" dirty="0"/>
              <a:t>Think out-of-the-box; new ideas can come from focused facilitation, research, and outside expertise</a:t>
            </a:r>
          </a:p>
          <a:p>
            <a:endParaRPr lang="en-US" altLang="en-US" dirty="0"/>
          </a:p>
          <a:p>
            <a:r>
              <a:rPr lang="en-US" altLang="en-US" dirty="0"/>
              <a:t>Choose issues based on goals, available resources, potential financial impact</a:t>
            </a:r>
          </a:p>
          <a:p>
            <a:endParaRPr lang="en-US" altLang="en-US" dirty="0"/>
          </a:p>
          <a:p>
            <a:r>
              <a:rPr lang="en-US" altLang="en-US" dirty="0"/>
              <a:t>Take into consideration policy makers’ commitment. </a:t>
            </a:r>
          </a:p>
          <a:p>
            <a:endParaRPr lang="en-US" dirty="0"/>
          </a:p>
        </p:txBody>
      </p:sp>
      <p:sp>
        <p:nvSpPr>
          <p:cNvPr id="4" name="Slide Number Placeholder 3"/>
          <p:cNvSpPr>
            <a:spLocks noGrp="1"/>
          </p:cNvSpPr>
          <p:nvPr>
            <p:ph type="sldNum" sz="quarter" idx="12"/>
          </p:nvPr>
        </p:nvSpPr>
        <p:spPr/>
        <p:txBody>
          <a:bodyPr/>
          <a:lstStyle/>
          <a:p>
            <a:fld id="{011EA07C-EE9C-40C2-ADB5-5ED734F62BC1}" type="slidenum">
              <a:rPr lang="en-US" smtClean="0"/>
              <a:pPr/>
              <a:t>88</a:t>
            </a:fld>
            <a:endParaRPr lang="en-US"/>
          </a:p>
        </p:txBody>
      </p:sp>
    </p:spTree>
    <p:extLst>
      <p:ext uri="{BB962C8B-B14F-4D97-AF65-F5344CB8AC3E}">
        <p14:creationId xmlns:p14="http://schemas.microsoft.com/office/powerpoint/2010/main" val="2306987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076" y="365125"/>
            <a:ext cx="11022724" cy="1325563"/>
          </a:xfrm>
        </p:spPr>
        <p:txBody>
          <a:bodyPr/>
          <a:lstStyle/>
          <a:p>
            <a:r>
              <a:rPr lang="en-US" b="1" dirty="0">
                <a:solidFill>
                  <a:schemeClr val="accent1"/>
                </a:solidFill>
              </a:rPr>
              <a:t>Identify Possible Strategies</a:t>
            </a:r>
          </a:p>
        </p:txBody>
      </p:sp>
      <p:sp>
        <p:nvSpPr>
          <p:cNvPr id="4" name="Content Placeholder 3"/>
          <p:cNvSpPr>
            <a:spLocks noGrp="1"/>
          </p:cNvSpPr>
          <p:nvPr>
            <p:ph idx="1"/>
          </p:nvPr>
        </p:nvSpPr>
        <p:spPr>
          <a:xfrm>
            <a:off x="739346" y="1808129"/>
            <a:ext cx="10515600" cy="4430780"/>
          </a:xfrm>
        </p:spPr>
        <p:txBody>
          <a:bodyPr>
            <a:noAutofit/>
          </a:bodyPr>
          <a:lstStyle/>
          <a:p>
            <a:pPr marL="514350" indent="-514350">
              <a:buFont typeface="+mj-lt"/>
              <a:buAutoNum type="arabicPeriod"/>
            </a:pPr>
            <a:r>
              <a:rPr lang="en-US" dirty="0"/>
              <a:t>Each small group will brainstorm strategies for the challenges in ONE Core Function.  </a:t>
            </a:r>
          </a:p>
          <a:p>
            <a:pPr marL="514350" indent="-514350">
              <a:buFont typeface="+mj-lt"/>
              <a:buAutoNum type="arabicPeriod"/>
            </a:pPr>
            <a:r>
              <a:rPr lang="en-US" dirty="0"/>
              <a:t>Look at the </a:t>
            </a:r>
            <a:r>
              <a:rPr lang="en-US" b="1" dirty="0"/>
              <a:t>lists of priority challenges</a:t>
            </a:r>
            <a:r>
              <a:rPr lang="en-US" dirty="0"/>
              <a:t>.</a:t>
            </a:r>
            <a:r>
              <a:rPr lang="en-US" b="1" dirty="0"/>
              <a:t> </a:t>
            </a:r>
          </a:p>
          <a:p>
            <a:pPr marL="514350" indent="-514350">
              <a:buFont typeface="+mj-lt"/>
              <a:buAutoNum type="arabicPeriod"/>
            </a:pPr>
            <a:r>
              <a:rPr lang="en-US" dirty="0"/>
              <a:t>Choose no more than </a:t>
            </a:r>
            <a:r>
              <a:rPr lang="en-US" b="1" dirty="0"/>
              <a:t>3 or 4 challenges </a:t>
            </a:r>
            <a:r>
              <a:rPr lang="en-US" dirty="0"/>
              <a:t>to discuss in each Core Function.</a:t>
            </a:r>
          </a:p>
          <a:p>
            <a:pPr marL="514350" indent="-514350">
              <a:buFont typeface="+mj-lt"/>
              <a:buAutoNum type="arabicPeriod"/>
            </a:pPr>
            <a:r>
              <a:rPr lang="en-US" dirty="0"/>
              <a:t>You have about 2 hours for brainstorming of strategies. </a:t>
            </a:r>
          </a:p>
          <a:p>
            <a:pPr marL="514350" indent="-514350">
              <a:buFont typeface="+mj-lt"/>
              <a:buAutoNum type="arabicPeriod"/>
            </a:pPr>
            <a:r>
              <a:rPr lang="en-US" dirty="0"/>
              <a:t>Use the </a:t>
            </a:r>
            <a:r>
              <a:rPr lang="en-US" b="1" dirty="0"/>
              <a:t>large note cards </a:t>
            </a:r>
            <a:r>
              <a:rPr lang="en-US" dirty="0"/>
              <a:t>to write brief descriptions of the strategies you propose for each of the challenges noted on the </a:t>
            </a:r>
            <a:r>
              <a:rPr lang="en-US" b="1" dirty="0"/>
              <a:t>Core Function chart</a:t>
            </a:r>
            <a:r>
              <a:rPr lang="en-US" dirty="0"/>
              <a:t>.  </a:t>
            </a:r>
          </a:p>
          <a:p>
            <a:pPr marL="514350" indent="-514350">
              <a:buFont typeface="+mj-lt"/>
              <a:buAutoNum type="arabicPeriod"/>
            </a:pPr>
            <a:r>
              <a:rPr lang="en-US" dirty="0"/>
              <a:t>Your note cards are </a:t>
            </a:r>
            <a:r>
              <a:rPr lang="en-US" b="1" dirty="0"/>
              <a:t>color-coded by Core Function</a:t>
            </a:r>
            <a:r>
              <a:rPr lang="en-US" dirty="0"/>
              <a:t>.  This will help with later discussion. Please write clearly (large letters) and simply.</a:t>
            </a:r>
          </a:p>
          <a:p>
            <a:pPr marL="0" indent="0">
              <a:buNone/>
            </a:pPr>
            <a:endParaRPr lang="en-US" b="1" dirty="0"/>
          </a:p>
          <a:p>
            <a:pPr marL="0" indent="0">
              <a:buNone/>
            </a:pPr>
            <a:endParaRPr lang="en-US" dirty="0"/>
          </a:p>
        </p:txBody>
      </p:sp>
      <p:pic>
        <p:nvPicPr>
          <p:cNvPr id="5" name="Picture 4"/>
          <p:cNvPicPr>
            <a:picLocks noChangeAspect="1"/>
          </p:cNvPicPr>
          <p:nvPr/>
        </p:nvPicPr>
        <p:blipFill>
          <a:blip r:embed="rId3"/>
          <a:stretch>
            <a:fillRect/>
          </a:stretch>
        </p:blipFill>
        <p:spPr>
          <a:xfrm>
            <a:off x="7252137" y="321611"/>
            <a:ext cx="2354317" cy="1412590"/>
          </a:xfrm>
          <a:prstGeom prst="rect">
            <a:avLst/>
          </a:prstGeom>
        </p:spPr>
      </p:pic>
      <p:pic>
        <p:nvPicPr>
          <p:cNvPr id="6" name="Picture 5"/>
          <p:cNvPicPr>
            <a:picLocks noChangeAspect="1"/>
          </p:cNvPicPr>
          <p:nvPr/>
        </p:nvPicPr>
        <p:blipFill>
          <a:blip r:embed="rId4"/>
          <a:stretch>
            <a:fillRect/>
          </a:stretch>
        </p:blipFill>
        <p:spPr>
          <a:xfrm>
            <a:off x="10295522" y="0"/>
            <a:ext cx="1848853" cy="1808129"/>
          </a:xfrm>
          <a:prstGeom prst="rect">
            <a:avLst/>
          </a:prstGeom>
        </p:spPr>
      </p:pic>
    </p:spTree>
    <p:extLst>
      <p:ext uri="{BB962C8B-B14F-4D97-AF65-F5344CB8AC3E}">
        <p14:creationId xmlns:p14="http://schemas.microsoft.com/office/powerpoint/2010/main" val="345591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29" y="1026595"/>
            <a:ext cx="11805314" cy="4421875"/>
          </a:xfrm>
          <a:noFill/>
        </p:spPr>
        <p:txBody>
          <a:bodyPr>
            <a:noAutofit/>
          </a:bodyPr>
          <a:lstStyle/>
          <a:p>
            <a:r>
              <a:rPr lang="en-US" sz="2000" dirty="0">
                <a:latin typeface="Arial"/>
                <a:cs typeface="Arial"/>
              </a:rPr>
              <a:t>Collaborative and participatory approach</a:t>
            </a:r>
          </a:p>
          <a:p>
            <a:endParaRPr lang="en-US" sz="2000" dirty="0">
              <a:latin typeface="Arial"/>
              <a:cs typeface="Arial"/>
            </a:endParaRPr>
          </a:p>
          <a:p>
            <a:r>
              <a:rPr lang="en-US" sz="2000" dirty="0">
                <a:latin typeface="Arial"/>
                <a:cs typeface="Arial"/>
              </a:rPr>
              <a:t>Active participation is the precondition for creating joint vision and defining priorities</a:t>
            </a:r>
          </a:p>
          <a:p>
            <a:endParaRPr lang="en-US" sz="2000" dirty="0">
              <a:latin typeface="Arial"/>
              <a:cs typeface="Arial"/>
            </a:endParaRPr>
          </a:p>
          <a:p>
            <a:r>
              <a:rPr lang="en-US" sz="2000" dirty="0">
                <a:latin typeface="Arial"/>
                <a:cs typeface="Arial"/>
              </a:rPr>
              <a:t>Open mindedness; being open to stepping out of your comfort zone</a:t>
            </a:r>
          </a:p>
          <a:p>
            <a:endParaRPr lang="en-US" sz="2000" dirty="0">
              <a:latin typeface="Arial"/>
              <a:cs typeface="Arial"/>
            </a:endParaRPr>
          </a:p>
          <a:p>
            <a:r>
              <a:rPr lang="en-US" sz="2000" dirty="0">
                <a:latin typeface="Arial"/>
                <a:cs typeface="Arial"/>
              </a:rPr>
              <a:t>Listening to each other and building a common understanding  </a:t>
            </a:r>
          </a:p>
          <a:p>
            <a:endParaRPr lang="en-US" sz="2000" dirty="0">
              <a:latin typeface="Arial"/>
              <a:cs typeface="Arial"/>
            </a:endParaRPr>
          </a:p>
          <a:p>
            <a:r>
              <a:rPr lang="en-US" sz="2000" dirty="0">
                <a:latin typeface="Arial"/>
                <a:cs typeface="Arial"/>
              </a:rPr>
              <a:t>Healthy and </a:t>
            </a:r>
            <a:r>
              <a:rPr lang="en-US" sz="2000" u="sng" dirty="0">
                <a:latin typeface="Arial"/>
                <a:cs typeface="Arial"/>
              </a:rPr>
              <a:t>constructive</a:t>
            </a:r>
            <a:r>
              <a:rPr lang="en-US" sz="2000" dirty="0">
                <a:latin typeface="Arial"/>
                <a:cs typeface="Arial"/>
              </a:rPr>
              <a:t> debate, where needed </a:t>
            </a:r>
          </a:p>
          <a:p>
            <a:pPr marL="0" indent="0">
              <a:buNone/>
            </a:pPr>
            <a:endParaRPr lang="en-US" sz="2000" dirty="0">
              <a:latin typeface="Arial"/>
              <a:cs typeface="Arial"/>
            </a:endParaRPr>
          </a:p>
          <a:p>
            <a:r>
              <a:rPr lang="en-US" sz="2000" dirty="0">
                <a:latin typeface="Arial"/>
                <a:cs typeface="Arial"/>
              </a:rPr>
              <a:t>Result-oriented, we need to stay focused and work towards practical outcomes of this workshop</a:t>
            </a:r>
          </a:p>
          <a:p>
            <a:pPr marL="0" indent="0">
              <a:buNone/>
            </a:pPr>
            <a:endParaRPr lang="en-US" sz="2000" dirty="0">
              <a:latin typeface="Arial"/>
              <a:cs typeface="Arial"/>
            </a:endParaRPr>
          </a:p>
          <a:p>
            <a:pPr marL="0" indent="0">
              <a:buNone/>
            </a:pPr>
            <a:endParaRPr lang="en-US" sz="2400" dirty="0">
              <a:latin typeface="Arial"/>
              <a:cs typeface="Arial"/>
            </a:endParaRPr>
          </a:p>
          <a:p>
            <a:endParaRPr lang="en-US" sz="2000" dirty="0">
              <a:latin typeface="Arial"/>
              <a:cs typeface="Arial"/>
            </a:endParaRPr>
          </a:p>
          <a:p>
            <a:pPr marL="0" indent="0">
              <a:buNone/>
            </a:pPr>
            <a:endParaRPr lang="en-US" sz="1800" dirty="0">
              <a:latin typeface="Arial"/>
              <a:cs typeface="Arial"/>
            </a:endParaRPr>
          </a:p>
        </p:txBody>
      </p:sp>
      <p:sp>
        <p:nvSpPr>
          <p:cNvPr id="11" name="Title 1"/>
          <p:cNvSpPr>
            <a:spLocks noGrp="1"/>
          </p:cNvSpPr>
          <p:nvPr>
            <p:ph type="title"/>
          </p:nvPr>
        </p:nvSpPr>
        <p:spPr>
          <a:xfrm>
            <a:off x="2354318" y="0"/>
            <a:ext cx="8229600" cy="1143000"/>
          </a:xfrm>
        </p:spPr>
        <p:txBody>
          <a:bodyPr>
            <a:normAutofit/>
          </a:bodyPr>
          <a:lstStyle/>
          <a:p>
            <a:pPr algn="ctr"/>
            <a:r>
              <a:rPr lang="en-US" sz="4000" b="1" dirty="0">
                <a:solidFill>
                  <a:schemeClr val="accent1"/>
                </a:solidFill>
                <a:latin typeface="+mn-lt"/>
                <a:cs typeface="Arial"/>
              </a:rPr>
              <a:t>Premises of Working Together</a:t>
            </a:r>
          </a:p>
        </p:txBody>
      </p:sp>
      <p:sp>
        <p:nvSpPr>
          <p:cNvPr id="4" name="Foliennummernplatzhalter 3"/>
          <p:cNvSpPr>
            <a:spLocks noGrp="1"/>
          </p:cNvSpPr>
          <p:nvPr>
            <p:ph type="sldNum" sz="quarter" idx="12"/>
          </p:nvPr>
        </p:nvSpPr>
        <p:spPr/>
        <p:txBody>
          <a:bodyPr/>
          <a:lstStyle/>
          <a:p>
            <a:fld id="{011EA07C-EE9C-40C2-ADB5-5ED734F62BC1}" type="slidenum">
              <a:rPr lang="en-US" smtClean="0"/>
              <a:pPr/>
              <a:t>9</a:t>
            </a:fld>
            <a:endParaRPr lang="en-US"/>
          </a:p>
        </p:txBody>
      </p:sp>
      <p:pic>
        <p:nvPicPr>
          <p:cNvPr id="5" name="Picture 4"/>
          <p:cNvPicPr>
            <a:picLocks noChangeAspect="1"/>
          </p:cNvPicPr>
          <p:nvPr/>
        </p:nvPicPr>
        <p:blipFill>
          <a:blip r:embed="rId3"/>
          <a:stretch>
            <a:fillRect/>
          </a:stretch>
        </p:blipFill>
        <p:spPr>
          <a:xfrm>
            <a:off x="1507068" y="5431412"/>
            <a:ext cx="9160933" cy="1426588"/>
          </a:xfrm>
          <a:prstGeom prst="rect">
            <a:avLst/>
          </a:prstGeom>
        </p:spPr>
      </p:pic>
    </p:spTree>
    <p:extLst>
      <p:ext uri="{BB962C8B-B14F-4D97-AF65-F5344CB8AC3E}">
        <p14:creationId xmlns:p14="http://schemas.microsoft.com/office/powerpoint/2010/main" val="6359058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094" y="5217071"/>
            <a:ext cx="9528328" cy="1569660"/>
          </a:xfrm>
          <a:prstGeom prst="rect">
            <a:avLst/>
          </a:prstGeom>
        </p:spPr>
        <p:txBody>
          <a:bodyPr wrap="square">
            <a:spAutoFit/>
          </a:bodyPr>
          <a:lstStyle/>
          <a:p>
            <a:pPr algn="ctr"/>
            <a:r>
              <a:rPr lang="en-US" sz="2400" dirty="0">
                <a:solidFill>
                  <a:prstClr val="black"/>
                </a:solidFill>
              </a:rPr>
              <a:t>In reality, all Core Functions are closely connected and</a:t>
            </a:r>
          </a:p>
          <a:p>
            <a:pPr algn="ctr"/>
            <a:r>
              <a:rPr lang="en-US" sz="2400" dirty="0">
                <a:solidFill>
                  <a:prstClr val="black"/>
                </a:solidFill>
              </a:rPr>
              <a:t>influence one another.</a:t>
            </a:r>
          </a:p>
          <a:p>
            <a:pPr algn="ctr"/>
            <a:r>
              <a:rPr lang="en-US" sz="2400" dirty="0">
                <a:solidFill>
                  <a:prstClr val="black"/>
                </a:solidFill>
              </a:rPr>
              <a:t> </a:t>
            </a:r>
            <a:r>
              <a:rPr lang="en-US" sz="2400" dirty="0">
                <a:solidFill>
                  <a:prstClr val="black"/>
                </a:solidFill>
                <a:sym typeface="Wingdings"/>
              </a:rPr>
              <a:t> </a:t>
            </a:r>
            <a:r>
              <a:rPr lang="en-US" sz="2400" b="1" dirty="0">
                <a:solidFill>
                  <a:prstClr val="black"/>
                </a:solidFill>
                <a:sym typeface="Wingdings"/>
              </a:rPr>
              <a:t>coherence, consistency, and coordination across all Core Functions</a:t>
            </a:r>
            <a:r>
              <a:rPr lang="en-US" sz="2400" dirty="0">
                <a:solidFill>
                  <a:prstClr val="black"/>
                </a:solidFill>
                <a:sym typeface="Wingdings"/>
              </a:rPr>
              <a:t> </a:t>
            </a:r>
            <a:r>
              <a:rPr lang="en-US" sz="2400" b="1" dirty="0">
                <a:solidFill>
                  <a:prstClr val="black"/>
                </a:solidFill>
                <a:sym typeface="Wingdings"/>
              </a:rPr>
              <a:t>is crucially important</a:t>
            </a:r>
          </a:p>
        </p:txBody>
      </p:sp>
      <p:sp>
        <p:nvSpPr>
          <p:cNvPr id="6" name="TextBox 5"/>
          <p:cNvSpPr txBox="1"/>
          <p:nvPr/>
        </p:nvSpPr>
        <p:spPr>
          <a:xfrm>
            <a:off x="381855" y="42221"/>
            <a:ext cx="11581312" cy="1908215"/>
          </a:xfrm>
          <a:prstGeom prst="rect">
            <a:avLst/>
          </a:prstGeom>
          <a:noFill/>
        </p:spPr>
        <p:txBody>
          <a:bodyPr wrap="none" rtlCol="0">
            <a:spAutoFit/>
          </a:bodyPr>
          <a:lstStyle/>
          <a:p>
            <a:pPr algn="ctr"/>
            <a:r>
              <a:rPr lang="en-US" sz="4000" dirty="0">
                <a:solidFill>
                  <a:schemeClr val="accent1"/>
                </a:solidFill>
              </a:rPr>
              <a:t>Connecting Across Core Functions</a:t>
            </a:r>
          </a:p>
          <a:p>
            <a:pPr algn="ctr"/>
            <a:endParaRPr lang="en-US" sz="2600" dirty="0"/>
          </a:p>
          <a:p>
            <a:r>
              <a:rPr lang="en-US" sz="2600" dirty="0">
                <a:solidFill>
                  <a:srgbClr val="FF0000"/>
                </a:solidFill>
              </a:rPr>
              <a:t>The Problem: </a:t>
            </a:r>
            <a:r>
              <a:rPr lang="en-US" sz="2600" dirty="0"/>
              <a:t>Different Core Functions often sit in different parts of the government </a:t>
            </a:r>
          </a:p>
          <a:p>
            <a:r>
              <a:rPr lang="en-US" sz="2600" dirty="0"/>
              <a:t>and therefore may lack coherence.  </a:t>
            </a:r>
          </a:p>
        </p:txBody>
      </p:sp>
      <p:pic>
        <p:nvPicPr>
          <p:cNvPr id="7" name="Picture 6">
            <a:extLst>
              <a:ext uri="{FF2B5EF4-FFF2-40B4-BE49-F238E27FC236}">
                <a16:creationId xmlns:a16="http://schemas.microsoft.com/office/drawing/2014/main" id="{844B5447-1C40-4D4A-AE11-119909DA164E}"/>
              </a:ext>
            </a:extLst>
          </p:cNvPr>
          <p:cNvPicPr>
            <a:picLocks noChangeAspect="1"/>
          </p:cNvPicPr>
          <p:nvPr/>
        </p:nvPicPr>
        <p:blipFill>
          <a:blip r:embed="rId3"/>
          <a:stretch>
            <a:fillRect/>
          </a:stretch>
        </p:blipFill>
        <p:spPr>
          <a:xfrm>
            <a:off x="1293094" y="1858859"/>
            <a:ext cx="3250626" cy="3360593"/>
          </a:xfrm>
          <a:prstGeom prst="rect">
            <a:avLst/>
          </a:prstGeom>
        </p:spPr>
      </p:pic>
      <p:pic>
        <p:nvPicPr>
          <p:cNvPr id="9" name="Picture 8">
            <a:extLst>
              <a:ext uri="{FF2B5EF4-FFF2-40B4-BE49-F238E27FC236}">
                <a16:creationId xmlns:a16="http://schemas.microsoft.com/office/drawing/2014/main" id="{2CE03B55-0857-4335-9B91-CB0099CF9676}"/>
              </a:ext>
            </a:extLst>
          </p:cNvPr>
          <p:cNvPicPr>
            <a:picLocks noChangeAspect="1"/>
          </p:cNvPicPr>
          <p:nvPr/>
        </p:nvPicPr>
        <p:blipFill>
          <a:blip r:embed="rId4"/>
          <a:stretch>
            <a:fillRect/>
          </a:stretch>
        </p:blipFill>
        <p:spPr>
          <a:xfrm>
            <a:off x="7525733" y="2120137"/>
            <a:ext cx="2920491" cy="2930775"/>
          </a:xfrm>
          <a:prstGeom prst="rect">
            <a:avLst/>
          </a:prstGeom>
        </p:spPr>
      </p:pic>
      <p:sp>
        <p:nvSpPr>
          <p:cNvPr id="3" name="TextBox 2"/>
          <p:cNvSpPr txBox="1"/>
          <p:nvPr/>
        </p:nvSpPr>
        <p:spPr>
          <a:xfrm>
            <a:off x="714703" y="3071126"/>
            <a:ext cx="11388177" cy="1261884"/>
          </a:xfrm>
          <a:prstGeom prst="rect">
            <a:avLst/>
          </a:prstGeom>
          <a:noFill/>
        </p:spPr>
        <p:txBody>
          <a:bodyPr wrap="square" rtlCol="0">
            <a:spAutoFit/>
          </a:bodyPr>
          <a:lstStyle/>
          <a:p>
            <a:r>
              <a:rPr lang="en-US" sz="7600" dirty="0"/>
              <a:t>2+2 does not always equal 4</a:t>
            </a:r>
          </a:p>
        </p:txBody>
      </p:sp>
    </p:spTree>
    <p:extLst>
      <p:ext uri="{BB962C8B-B14F-4D97-AF65-F5344CB8AC3E}">
        <p14:creationId xmlns:p14="http://schemas.microsoft.com/office/powerpoint/2010/main" val="40098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125C3-35E6-4124-A396-745238DFF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17711160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8F8DD7-2476-40E3-B381-AE2B19FF5977}" type="slidenum">
              <a:rPr lang="en-IN" smtClean="0"/>
              <a:t>92</a:t>
            </a:fld>
            <a:endParaRPr lang="en-IN"/>
          </a:p>
        </p:txBody>
      </p:sp>
      <p:pic>
        <p:nvPicPr>
          <p:cNvPr id="3" name="Picture 2"/>
          <p:cNvPicPr>
            <a:picLocks noChangeAspect="1"/>
          </p:cNvPicPr>
          <p:nvPr/>
        </p:nvPicPr>
        <p:blipFill>
          <a:blip r:embed="rId2"/>
          <a:stretch>
            <a:fillRect/>
          </a:stretch>
        </p:blipFill>
        <p:spPr>
          <a:xfrm>
            <a:off x="1979066" y="535020"/>
            <a:ext cx="8430514" cy="5821330"/>
          </a:xfrm>
          <a:prstGeom prst="rect">
            <a:avLst/>
          </a:prstGeom>
        </p:spPr>
      </p:pic>
    </p:spTree>
    <p:extLst>
      <p:ext uri="{BB962C8B-B14F-4D97-AF65-F5344CB8AC3E}">
        <p14:creationId xmlns:p14="http://schemas.microsoft.com/office/powerpoint/2010/main" val="2073444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09" y="0"/>
            <a:ext cx="10515600" cy="1325563"/>
          </a:xfrm>
        </p:spPr>
        <p:txBody>
          <a:bodyPr/>
          <a:lstStyle/>
          <a:p>
            <a:pPr algn="ctr"/>
            <a:r>
              <a:rPr lang="en-US" b="1" dirty="0">
                <a:solidFill>
                  <a:schemeClr val="accent1"/>
                </a:solidFill>
              </a:rPr>
              <a:t>FEEDBACK TIME!!!</a:t>
            </a:r>
          </a:p>
        </p:txBody>
      </p:sp>
      <p:sp>
        <p:nvSpPr>
          <p:cNvPr id="4" name="TextBox 3">
            <a:extLst>
              <a:ext uri="{FF2B5EF4-FFF2-40B4-BE49-F238E27FC236}">
                <a16:creationId xmlns:a16="http://schemas.microsoft.com/office/drawing/2014/main" id="{559B5599-733E-45BB-A618-743A916E2634}"/>
              </a:ext>
            </a:extLst>
          </p:cNvPr>
          <p:cNvSpPr txBox="1"/>
          <p:nvPr/>
        </p:nvSpPr>
        <p:spPr>
          <a:xfrm>
            <a:off x="637308" y="1163782"/>
            <a:ext cx="11249891" cy="5078313"/>
          </a:xfrm>
          <a:prstGeom prst="rect">
            <a:avLst/>
          </a:prstGeom>
          <a:noFill/>
        </p:spPr>
        <p:txBody>
          <a:bodyPr wrap="square" rtlCol="0">
            <a:spAutoFit/>
          </a:bodyPr>
          <a:lstStyle/>
          <a:p>
            <a:pPr marL="571500" indent="-571500">
              <a:buFont typeface="Arial" panose="020B0604020202020204" pitchFamily="34" charset="0"/>
              <a:buChar char="•"/>
            </a:pPr>
            <a:r>
              <a:rPr lang="en-GB" sz="3600" dirty="0"/>
              <a:t>Focused gallery walk</a:t>
            </a:r>
          </a:p>
          <a:p>
            <a:pPr marL="571500" indent="-571500">
              <a:buFont typeface="Arial" panose="020B0604020202020204" pitchFamily="34" charset="0"/>
              <a:buChar char="•"/>
            </a:pPr>
            <a:r>
              <a:rPr lang="en-GB" sz="3600" dirty="0"/>
              <a:t>Group 1 (Planning) gives feedback to Group 5 (Quality Assurance) and vice versa;</a:t>
            </a:r>
          </a:p>
          <a:p>
            <a:pPr marL="571500" indent="-571500">
              <a:buFont typeface="Arial" panose="020B0604020202020204" pitchFamily="34" charset="0"/>
              <a:buChar char="•"/>
            </a:pPr>
            <a:r>
              <a:rPr lang="en-GB" sz="3600" dirty="0"/>
              <a:t>Group 2 (Curriculum) gives feedback to Group 4 (Families);</a:t>
            </a:r>
          </a:p>
          <a:p>
            <a:pPr marL="571500" indent="-571500">
              <a:buFont typeface="Arial" panose="020B0604020202020204" pitchFamily="34" charset="0"/>
              <a:buChar char="•"/>
            </a:pPr>
            <a:r>
              <a:rPr lang="en-GB" sz="3600" dirty="0"/>
              <a:t>Group 4 (Families) gives feedback to Group 3 (Workforce);</a:t>
            </a:r>
          </a:p>
          <a:p>
            <a:pPr marL="571500" indent="-571500">
              <a:buFont typeface="Arial" panose="020B0604020202020204" pitchFamily="34" charset="0"/>
              <a:buChar char="•"/>
            </a:pPr>
            <a:r>
              <a:rPr lang="en-GB" sz="3600" dirty="0"/>
              <a:t>Group 3 (Workforce) gives feedback to Group 2 (Curriculum)</a:t>
            </a:r>
            <a:endParaRPr lang="en-US" sz="3600" dirty="0"/>
          </a:p>
        </p:txBody>
      </p:sp>
    </p:spTree>
    <p:extLst>
      <p:ext uri="{BB962C8B-B14F-4D97-AF65-F5344CB8AC3E}">
        <p14:creationId xmlns:p14="http://schemas.microsoft.com/office/powerpoint/2010/main" val="5452045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954" y="168849"/>
            <a:ext cx="9294091" cy="1325563"/>
          </a:xfrm>
        </p:spPr>
        <p:txBody>
          <a:bodyPr>
            <a:normAutofit fontScale="90000"/>
          </a:bodyPr>
          <a:lstStyle/>
          <a:p>
            <a:r>
              <a:rPr lang="en-US" b="1" dirty="0">
                <a:solidFill>
                  <a:schemeClr val="accent1"/>
                </a:solidFill>
              </a:rPr>
              <a:t>Putting Strategies in Context  and Sequence       </a:t>
            </a:r>
            <a:br>
              <a:rPr lang="en-US" b="1"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814430" y="1819417"/>
            <a:ext cx="10515600" cy="4572000"/>
          </a:xfrm>
        </p:spPr>
        <p:txBody>
          <a:bodyPr>
            <a:normAutofit/>
          </a:bodyPr>
          <a:lstStyle/>
          <a:p>
            <a:pPr marL="514350" indent="-514350">
              <a:buFont typeface="+mj-lt"/>
              <a:buAutoNum type="arabicPeriod"/>
            </a:pPr>
            <a:r>
              <a:rPr lang="en-US" dirty="0"/>
              <a:t>Strategies that are already planned or in progress—perhaps as part of another initiative</a:t>
            </a:r>
          </a:p>
          <a:p>
            <a:pPr marL="514350" indent="-514350">
              <a:buFont typeface="+mj-lt"/>
              <a:buAutoNum type="arabicPeriod"/>
            </a:pPr>
            <a:r>
              <a:rPr lang="en-US" dirty="0"/>
              <a:t>Strategies that need to be prioritized for the short term (3-12 months)</a:t>
            </a:r>
          </a:p>
          <a:p>
            <a:pPr marL="514350" indent="-514350">
              <a:buFont typeface="+mj-lt"/>
              <a:buAutoNum type="arabicPeriod"/>
            </a:pPr>
            <a:r>
              <a:rPr lang="en-US" dirty="0"/>
              <a:t>Strategies that are important but not for immediate action (12-24 months)</a:t>
            </a:r>
          </a:p>
          <a:p>
            <a:pPr marL="0" indent="0">
              <a:buNone/>
            </a:pPr>
            <a:endParaRPr lang="en-US" dirty="0"/>
          </a:p>
          <a:p>
            <a:pPr marL="0" indent="0">
              <a:buNone/>
            </a:pPr>
            <a:r>
              <a:rPr lang="en-US" b="1" dirty="0">
                <a:solidFill>
                  <a:schemeClr val="accent1"/>
                </a:solidFill>
              </a:rPr>
              <a:t>Each Core Function group, please review your strategies and move notes into one of the sequence charts.  Where might it fit? Add more strategies if you need to!!!</a:t>
            </a:r>
          </a:p>
          <a:p>
            <a:pPr marL="0" indent="0">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94</a:t>
            </a:fld>
            <a:endParaRPr lang="en-IN"/>
          </a:p>
        </p:txBody>
      </p:sp>
      <p:pic>
        <p:nvPicPr>
          <p:cNvPr id="5" name="Picture 4"/>
          <p:cNvPicPr>
            <a:picLocks noChangeAspect="1"/>
          </p:cNvPicPr>
          <p:nvPr/>
        </p:nvPicPr>
        <p:blipFill>
          <a:blip r:embed="rId3"/>
          <a:stretch>
            <a:fillRect/>
          </a:stretch>
        </p:blipFill>
        <p:spPr>
          <a:xfrm>
            <a:off x="10317019" y="240145"/>
            <a:ext cx="1647536" cy="1628348"/>
          </a:xfrm>
          <a:prstGeom prst="rect">
            <a:avLst/>
          </a:prstGeom>
        </p:spPr>
      </p:pic>
    </p:spTree>
    <p:extLst>
      <p:ext uri="{BB962C8B-B14F-4D97-AF65-F5344CB8AC3E}">
        <p14:creationId xmlns:p14="http://schemas.microsoft.com/office/powerpoint/2010/main" val="26496203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DF7649-77E3-4142-9C2A-77F8E3C70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873" y="214746"/>
            <a:ext cx="8534400" cy="6400800"/>
          </a:xfrm>
          <a:prstGeom prst="rect">
            <a:avLst/>
          </a:prstGeom>
        </p:spPr>
      </p:pic>
    </p:spTree>
    <p:extLst>
      <p:ext uri="{BB962C8B-B14F-4D97-AF65-F5344CB8AC3E}">
        <p14:creationId xmlns:p14="http://schemas.microsoft.com/office/powerpoint/2010/main" val="15449605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Sharing Examples of Strategies</a:t>
            </a:r>
          </a:p>
        </p:txBody>
      </p:sp>
      <p:sp>
        <p:nvSpPr>
          <p:cNvPr id="3" name="Content Placeholder 2"/>
          <p:cNvSpPr>
            <a:spLocks noGrp="1"/>
          </p:cNvSpPr>
          <p:nvPr>
            <p:ph idx="1"/>
          </p:nvPr>
        </p:nvSpPr>
        <p:spPr/>
        <p:txBody>
          <a:bodyPr/>
          <a:lstStyle/>
          <a:p>
            <a:r>
              <a:rPr lang="en-US" dirty="0"/>
              <a:t>Each Core Function team selects the main issues and strategies you would like to present to the whole group.</a:t>
            </a:r>
          </a:p>
          <a:p>
            <a:r>
              <a:rPr lang="en-US" dirty="0"/>
              <a:t>Agree on how you are going to present it in a compelling and clear way.</a:t>
            </a:r>
          </a:p>
          <a:p>
            <a:r>
              <a:rPr lang="en-US" dirty="0"/>
              <a:t>You may add ideas about what kinds of things would need to be in a developed action plan for the strategies.</a:t>
            </a:r>
          </a:p>
        </p:txBody>
      </p:sp>
      <p:sp>
        <p:nvSpPr>
          <p:cNvPr id="4" name="Slide Number Placeholder 3"/>
          <p:cNvSpPr>
            <a:spLocks noGrp="1"/>
          </p:cNvSpPr>
          <p:nvPr>
            <p:ph type="sldNum" sz="quarter" idx="12"/>
          </p:nvPr>
        </p:nvSpPr>
        <p:spPr/>
        <p:txBody>
          <a:bodyPr/>
          <a:lstStyle/>
          <a:p>
            <a:fld id="{858F8DD7-2476-40E3-B381-AE2B19FF5977}" type="slidenum">
              <a:rPr lang="en-IN" smtClean="0"/>
              <a:t>96</a:t>
            </a:fld>
            <a:endParaRPr lang="en-IN"/>
          </a:p>
        </p:txBody>
      </p:sp>
      <p:pic>
        <p:nvPicPr>
          <p:cNvPr id="5" name="Picture 4"/>
          <p:cNvPicPr>
            <a:picLocks noChangeAspect="1"/>
          </p:cNvPicPr>
          <p:nvPr/>
        </p:nvPicPr>
        <p:blipFill>
          <a:blip r:embed="rId3"/>
          <a:stretch>
            <a:fillRect/>
          </a:stretch>
        </p:blipFill>
        <p:spPr>
          <a:xfrm>
            <a:off x="8118842" y="4328895"/>
            <a:ext cx="2978608" cy="2392580"/>
          </a:xfrm>
          <a:prstGeom prst="rect">
            <a:avLst/>
          </a:prstGeom>
        </p:spPr>
      </p:pic>
    </p:spTree>
    <p:extLst>
      <p:ext uri="{BB962C8B-B14F-4D97-AF65-F5344CB8AC3E}">
        <p14:creationId xmlns:p14="http://schemas.microsoft.com/office/powerpoint/2010/main" val="34272793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8F8DD7-2476-40E3-B381-AE2B19FF5977}" type="slidenum">
              <a:rPr lang="en-IN" smtClean="0"/>
              <a:t>97</a:t>
            </a:fld>
            <a:endParaRPr lang="en-IN"/>
          </a:p>
        </p:txBody>
      </p:sp>
      <p:pic>
        <p:nvPicPr>
          <p:cNvPr id="3" name="Picture 2">
            <a:extLst>
              <a:ext uri="{FF2B5EF4-FFF2-40B4-BE49-F238E27FC236}">
                <a16:creationId xmlns:a16="http://schemas.microsoft.com/office/drawing/2014/main" id="{D3C19599-0061-4312-8C47-663BC24ADC94}"/>
              </a:ext>
            </a:extLst>
          </p:cNvPr>
          <p:cNvPicPr>
            <a:picLocks noChangeAspect="1"/>
          </p:cNvPicPr>
          <p:nvPr/>
        </p:nvPicPr>
        <p:blipFill>
          <a:blip r:embed="rId3"/>
          <a:stretch>
            <a:fillRect/>
          </a:stretch>
        </p:blipFill>
        <p:spPr>
          <a:xfrm>
            <a:off x="2911928" y="0"/>
            <a:ext cx="6368143" cy="6858000"/>
          </a:xfrm>
          <a:prstGeom prst="rect">
            <a:avLst/>
          </a:prstGeom>
        </p:spPr>
      </p:pic>
    </p:spTree>
    <p:extLst>
      <p:ext uri="{BB962C8B-B14F-4D97-AF65-F5344CB8AC3E}">
        <p14:creationId xmlns:p14="http://schemas.microsoft.com/office/powerpoint/2010/main" val="39748661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0"/>
            <a:ext cx="10515600" cy="1325563"/>
          </a:xfrm>
        </p:spPr>
        <p:txBody>
          <a:bodyPr/>
          <a:lstStyle/>
          <a:p>
            <a:r>
              <a:rPr lang="en-US" b="1" dirty="0">
                <a:solidFill>
                  <a:schemeClr val="accent1"/>
                </a:solidFill>
              </a:rPr>
              <a:t>Ministerial leadership</a:t>
            </a:r>
          </a:p>
        </p:txBody>
      </p:sp>
      <p:sp>
        <p:nvSpPr>
          <p:cNvPr id="3" name="Content Placeholder 2"/>
          <p:cNvSpPr>
            <a:spLocks noGrp="1"/>
          </p:cNvSpPr>
          <p:nvPr>
            <p:ph idx="1"/>
          </p:nvPr>
        </p:nvSpPr>
        <p:spPr>
          <a:xfrm>
            <a:off x="357909" y="1343598"/>
            <a:ext cx="10515600" cy="4686093"/>
          </a:xfrm>
        </p:spPr>
        <p:txBody>
          <a:bodyPr>
            <a:normAutofit/>
          </a:bodyPr>
          <a:lstStyle/>
          <a:p>
            <a:pPr marL="0" indent="0">
              <a:buNone/>
            </a:pPr>
            <a:r>
              <a:rPr lang="en-GB" b="1" i="1" dirty="0">
                <a:solidFill>
                  <a:srgbClr val="FF0000"/>
                </a:solidFill>
              </a:rPr>
              <a:t>Advancing the pre-primary subsector requires ministerial leadership accompanied by early childhood education expertise and staff within relevant government bodies and government-related agencies.</a:t>
            </a:r>
            <a:endParaRPr lang="en-CA" b="1" i="1" dirty="0">
              <a:solidFill>
                <a:srgbClr val="FF0000"/>
              </a:solidFill>
            </a:endParaRPr>
          </a:p>
          <a:p>
            <a:pPr marL="0" indent="0">
              <a:buNone/>
            </a:pPr>
            <a:endParaRPr lang="en-CA" i="1" dirty="0">
              <a:solidFill>
                <a:srgbClr val="FF0000"/>
              </a:solidFill>
            </a:endParaRPr>
          </a:p>
          <a:p>
            <a:r>
              <a:rPr lang="en-CA" b="1" dirty="0"/>
              <a:t>Pre-primary leadership </a:t>
            </a:r>
            <a:r>
              <a:rPr lang="en-CA" dirty="0"/>
              <a:t>can guide the subsector’s vision, development and improvement, prioritizing pre-primary services, giving voice and drawing political support to this work.  </a:t>
            </a:r>
            <a:endParaRPr lang="en-US" dirty="0"/>
          </a:p>
          <a:p>
            <a:r>
              <a:rPr lang="en-CA" b="1" dirty="0"/>
              <a:t>Technical capacity in ECD and ECE </a:t>
            </a:r>
            <a:r>
              <a:rPr lang="en-CA" dirty="0"/>
              <a:t>is critical to develop sustainable plans at central and decentralized levels.</a:t>
            </a:r>
            <a:endParaRPr lang="en-US" dirty="0"/>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58F8DD7-2476-40E3-B381-AE2B19FF5977}" type="slidenum">
              <a:rPr lang="en-IN" smtClean="0"/>
              <a:t>98</a:t>
            </a:fld>
            <a:endParaRPr lang="en-IN"/>
          </a:p>
        </p:txBody>
      </p:sp>
      <p:pic>
        <p:nvPicPr>
          <p:cNvPr id="6" name="Picture 5">
            <a:extLst>
              <a:ext uri="{FF2B5EF4-FFF2-40B4-BE49-F238E27FC236}">
                <a16:creationId xmlns:a16="http://schemas.microsoft.com/office/drawing/2014/main" id="{B745FCA1-0DD9-4E49-9335-5228D152EE5A}"/>
              </a:ext>
            </a:extLst>
          </p:cNvPr>
          <p:cNvPicPr>
            <a:picLocks noChangeAspect="1"/>
          </p:cNvPicPr>
          <p:nvPr/>
        </p:nvPicPr>
        <p:blipFill>
          <a:blip r:embed="rId3"/>
          <a:stretch>
            <a:fillRect/>
          </a:stretch>
        </p:blipFill>
        <p:spPr>
          <a:xfrm>
            <a:off x="10716491" y="165527"/>
            <a:ext cx="1137983" cy="1325563"/>
          </a:xfrm>
          <a:prstGeom prst="rect">
            <a:avLst/>
          </a:prstGeom>
        </p:spPr>
      </p:pic>
    </p:spTree>
    <p:extLst>
      <p:ext uri="{BB962C8B-B14F-4D97-AF65-F5344CB8AC3E}">
        <p14:creationId xmlns:p14="http://schemas.microsoft.com/office/powerpoint/2010/main" val="41413898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37" y="182563"/>
            <a:ext cx="10515600" cy="1062623"/>
          </a:xfrm>
        </p:spPr>
        <p:txBody>
          <a:bodyPr/>
          <a:lstStyle/>
          <a:p>
            <a:r>
              <a:rPr lang="en-US" b="1" dirty="0">
                <a:solidFill>
                  <a:schemeClr val="accent1"/>
                </a:solidFill>
              </a:rPr>
              <a:t>Policies and legislation </a:t>
            </a:r>
          </a:p>
        </p:txBody>
      </p:sp>
      <p:sp>
        <p:nvSpPr>
          <p:cNvPr id="3" name="Content Placeholder 2"/>
          <p:cNvSpPr>
            <a:spLocks noGrp="1"/>
          </p:cNvSpPr>
          <p:nvPr>
            <p:ph idx="1"/>
          </p:nvPr>
        </p:nvSpPr>
        <p:spPr>
          <a:xfrm>
            <a:off x="449180" y="1427748"/>
            <a:ext cx="11454062" cy="5046943"/>
          </a:xfrm>
        </p:spPr>
        <p:txBody>
          <a:bodyPr>
            <a:normAutofit lnSpcReduction="10000"/>
          </a:bodyPr>
          <a:lstStyle/>
          <a:p>
            <a:pPr marL="0" indent="0">
              <a:buNone/>
            </a:pPr>
            <a:r>
              <a:rPr lang="en-GB" b="1" i="1" dirty="0">
                <a:solidFill>
                  <a:srgbClr val="FF0000"/>
                </a:solidFill>
              </a:rPr>
              <a:t>Advancing the pre-primary subsector requires policies and legislation that are specific to this subsector and are comprehensive, well-coordinated and linked to implementation.</a:t>
            </a:r>
            <a:endParaRPr lang="en-US" b="1" dirty="0">
              <a:solidFill>
                <a:srgbClr val="FF0000"/>
              </a:solidFill>
            </a:endParaRPr>
          </a:p>
          <a:p>
            <a:endParaRPr lang="en-CA" dirty="0"/>
          </a:p>
          <a:p>
            <a:r>
              <a:rPr lang="en-CA" dirty="0"/>
              <a:t>Policies and legislation embody the </a:t>
            </a:r>
            <a:r>
              <a:rPr lang="en-CA" b="1" dirty="0"/>
              <a:t>overall vision </a:t>
            </a:r>
            <a:r>
              <a:rPr lang="en-CA" dirty="0"/>
              <a:t>for the subsector. </a:t>
            </a:r>
          </a:p>
          <a:p>
            <a:r>
              <a:rPr lang="en-CA" b="1" dirty="0"/>
              <a:t>Inform and support the implementation </a:t>
            </a:r>
            <a:r>
              <a:rPr lang="en-CA" dirty="0"/>
              <a:t>of quality pre-primary education at the national and sub-national levels, ensuring that pre-primary services will reach broader populations and diverse locations, and that these efforts will be sustained even as leadership changes over time.</a:t>
            </a:r>
          </a:p>
          <a:p>
            <a:r>
              <a:rPr lang="en-CA" dirty="0"/>
              <a:t>The absence of specific pre-primary policies or directives makes it less likely that human and financial resources are mobilized and directed towards this sub-sector.</a:t>
            </a:r>
            <a:endParaRPr lang="en-US" dirty="0"/>
          </a:p>
          <a:p>
            <a:pPr marL="0" lvl="0" indent="0">
              <a:buNone/>
            </a:pPr>
            <a:endParaRPr lang="en-CA"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858F8DD7-2476-40E3-B381-AE2B19FF5977}" type="slidenum">
              <a:rPr lang="en-IN" smtClean="0"/>
              <a:t>99</a:t>
            </a:fld>
            <a:endParaRPr lang="en-IN"/>
          </a:p>
        </p:txBody>
      </p:sp>
      <p:pic>
        <p:nvPicPr>
          <p:cNvPr id="6" name="Picture 5">
            <a:extLst>
              <a:ext uri="{FF2B5EF4-FFF2-40B4-BE49-F238E27FC236}">
                <a16:creationId xmlns:a16="http://schemas.microsoft.com/office/drawing/2014/main" id="{D1F5F436-4293-4D0E-B5AC-03FF0D4813F4}"/>
              </a:ext>
            </a:extLst>
          </p:cNvPr>
          <p:cNvPicPr>
            <a:picLocks noChangeAspect="1"/>
          </p:cNvPicPr>
          <p:nvPr/>
        </p:nvPicPr>
        <p:blipFill>
          <a:blip r:embed="rId3"/>
          <a:stretch>
            <a:fillRect/>
          </a:stretch>
        </p:blipFill>
        <p:spPr>
          <a:xfrm>
            <a:off x="10532974" y="0"/>
            <a:ext cx="1421189" cy="1490515"/>
          </a:xfrm>
          <a:prstGeom prst="rect">
            <a:avLst/>
          </a:prstGeom>
        </p:spPr>
      </p:pic>
    </p:spTree>
    <p:extLst>
      <p:ext uri="{BB962C8B-B14F-4D97-AF65-F5344CB8AC3E}">
        <p14:creationId xmlns:p14="http://schemas.microsoft.com/office/powerpoint/2010/main" val="676899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45BF23721994595D9DCB4EBB35E4C" ma:contentTypeVersion="13" ma:contentTypeDescription="Create a new document." ma:contentTypeScope="" ma:versionID="d3724e940bab23d49ae06cd47bc5b041">
  <xsd:schema xmlns:xsd="http://www.w3.org/2001/XMLSchema" xmlns:xs="http://www.w3.org/2001/XMLSchema" xmlns:p="http://schemas.microsoft.com/office/2006/metadata/properties" xmlns:ns3="361db50f-b9e6-4c6d-97e5-2bca12d39a4d" xmlns:ns4="6c2f473f-54ac-4b60-a76a-ab70e031bddb" targetNamespace="http://schemas.microsoft.com/office/2006/metadata/properties" ma:root="true" ma:fieldsID="516dcf59efefbf7fb6d42c6bc6a675de" ns3:_="" ns4:_="">
    <xsd:import namespace="361db50f-b9e6-4c6d-97e5-2bca12d39a4d"/>
    <xsd:import namespace="6c2f473f-54ac-4b60-a76a-ab70e031bdd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db50f-b9e6-4c6d-97e5-2bca12d39a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f473f-54ac-4b60-a76a-ab70e031bdd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E85B1E-095F-46CB-B15C-1E5403995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db50f-b9e6-4c6d-97e5-2bca12d39a4d"/>
    <ds:schemaRef ds:uri="6c2f473f-54ac-4b60-a76a-ab70e031bd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DCA7A-2BA4-46C6-BFA7-59BEE8561706}">
  <ds:schemaRefs>
    <ds:schemaRef ds:uri="http://schemas.microsoft.com/sharepoint/v3/contenttype/forms"/>
  </ds:schemaRefs>
</ds:datastoreItem>
</file>

<file path=customXml/itemProps3.xml><?xml version="1.0" encoding="utf-8"?>
<ds:datastoreItem xmlns:ds="http://schemas.openxmlformats.org/officeDocument/2006/customXml" ds:itemID="{BBAEFA4C-D0BD-4619-B188-9C9FE083DF4A}">
  <ds:schemaRefs>
    <ds:schemaRef ds:uri="http://schemas.microsoft.com/office/2006/documentManagement/types"/>
    <ds:schemaRef ds:uri="6c2f473f-54ac-4b60-a76a-ab70e031bddb"/>
    <ds:schemaRef ds:uri="http://purl.org/dc/dcmitype/"/>
    <ds:schemaRef ds:uri="http://purl.org/dc/terms/"/>
    <ds:schemaRef ds:uri="http://www.w3.org/XML/1998/namespace"/>
    <ds:schemaRef ds:uri="361db50f-b9e6-4c6d-97e5-2bca12d39a4d"/>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71</TotalTime>
  <Words>7619</Words>
  <Application>Microsoft Office PowerPoint</Application>
  <PresentationFormat>Widescreen</PresentationFormat>
  <Paragraphs>772</Paragraphs>
  <Slides>107</Slides>
  <Notes>97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107</vt:i4>
      </vt:variant>
    </vt:vector>
  </HeadingPairs>
  <TitlesOfParts>
    <vt:vector size="114" baseType="lpstr">
      <vt:lpstr>Arial</vt:lpstr>
      <vt:lpstr>Arial Unicode MS</vt:lpstr>
      <vt:lpstr>Calibri</vt:lpstr>
      <vt:lpstr>Calibri Light</vt:lpstr>
      <vt:lpstr>UniversLTPro-55Roman</vt:lpstr>
      <vt:lpstr>Wingdings</vt:lpstr>
      <vt:lpstr>Office Theme</vt:lpstr>
      <vt:lpstr>PowerPoint Presentation</vt:lpstr>
      <vt:lpstr>PowerPoint Presentation</vt:lpstr>
      <vt:lpstr>Welcome and Orientation to the Workshop</vt:lpstr>
      <vt:lpstr>Objectives Overview </vt:lpstr>
      <vt:lpstr>The workshop findings are expected to:</vt:lpstr>
      <vt:lpstr>PowerPoint Presentation</vt:lpstr>
      <vt:lpstr>Participant Introductions and Perceptions</vt:lpstr>
      <vt:lpstr>Pre-Primary Education in [country]: Overview, Challenges, and Opportunities</vt:lpstr>
      <vt:lpstr>Premises of Working Together</vt:lpstr>
      <vt:lpstr>PowerPoint Presentation</vt:lpstr>
      <vt:lpstr>PowerPoint Presentation</vt:lpstr>
      <vt:lpstr>PowerPoint Presentation</vt:lpstr>
      <vt:lpstr>           Presentation Overview</vt:lpstr>
      <vt:lpstr> What Is the Important Question?</vt:lpstr>
      <vt:lpstr>Pre-Primary Education in the broader ECD landscape </vt:lpstr>
      <vt:lpstr>Objectives of the Conceptual Framework</vt:lpstr>
      <vt:lpstr>Pre-Primary Subsector Conceptual Framework</vt:lpstr>
      <vt:lpstr> Sharpen our understanding of the pre-primary system and all its parts    </vt:lpstr>
      <vt:lpstr>PowerPoint Presentation</vt:lpstr>
      <vt:lpstr>PowerPoint Presentation</vt:lpstr>
      <vt:lpstr>PowerPoint Presentation</vt:lpstr>
      <vt:lpstr>PowerPoint Presentation</vt:lpstr>
      <vt:lpstr>Core Function 4: Family and community engagement</vt:lpstr>
      <vt:lpstr>Core Function 5: Quality Assurance </vt:lpstr>
      <vt:lpstr>PowerPoint Presentation</vt:lpstr>
      <vt:lpstr>Applying the CF in the context of Education Sector Planning </vt:lpstr>
      <vt:lpstr>PowerPoint Presentation</vt:lpstr>
      <vt:lpstr>Subsector-Building Principles </vt:lpstr>
      <vt:lpstr>Subsector or System Levels</vt:lpstr>
      <vt:lpstr>Building a strong system</vt:lpstr>
      <vt:lpstr>What’s Next? Move from broad goals to specific analyses to  comprehensive operational plans </vt:lpstr>
      <vt:lpstr>The Pre-primary Subsector Analysis Tool Can Help!</vt:lpstr>
      <vt:lpstr>PowerPoint Presentation</vt:lpstr>
      <vt:lpstr>PowerPoint Presentation</vt:lpstr>
      <vt:lpstr>PowerPoint Presentation</vt:lpstr>
      <vt:lpstr>PowerPoint Presentation</vt:lpstr>
      <vt:lpstr>PowerPoint Presentation</vt:lpstr>
      <vt:lpstr>What is the vision?  How do we implement it?</vt:lpstr>
      <vt:lpstr>What does Core Function 1 entail?</vt:lpstr>
      <vt:lpstr>PowerPoint Presentation</vt:lpstr>
      <vt:lpstr>[Country’s] presentation on Planning and budgeting </vt:lpstr>
      <vt:lpstr>PowerPoint Presentation</vt:lpstr>
      <vt:lpstr>PowerPoint Presentation</vt:lpstr>
      <vt:lpstr>Steps for This Task </vt:lpstr>
      <vt:lpstr>Template for Wall Chart</vt:lpstr>
      <vt:lpstr>PowerPoint Presentation</vt:lpstr>
      <vt:lpstr>PowerPoint Presentation</vt:lpstr>
      <vt:lpstr>Day 1 Wrap-Up</vt:lpstr>
      <vt:lpstr>Getting Started on Day 2</vt:lpstr>
      <vt:lpstr>A few reflections…</vt:lpstr>
      <vt:lpstr>The Situation of ECE Curriculum and Teachers:  Overview, Challenges and Opportunities </vt:lpstr>
      <vt:lpstr>Tasks for Analysis of Core Function 2 (Curriculum) and Core Function 3 (Workforce)</vt:lpstr>
      <vt:lpstr>PowerPoint Presentation</vt:lpstr>
      <vt:lpstr>   Using the Tool to Analyze Core Function 2: Team Discussion, Identification and  Prioritization of Challenges </vt:lpstr>
      <vt:lpstr>PowerPoint Presentation</vt:lpstr>
      <vt:lpstr>   Using the Tool to Analyze Core Function 3: Team Discussion, Identification and  Prioritization of Challenges </vt:lpstr>
      <vt:lpstr>Presentation from [country] on the current situation and future plans  - Core Function 2 (Curriculum development and implementation) - Core Function 3 (Workforce development)  </vt:lpstr>
      <vt:lpstr>Steps for This Task </vt:lpstr>
      <vt:lpstr>PowerPoint Presentation</vt:lpstr>
      <vt:lpstr>   The Next Step:    Consolidate your findings with another group </vt:lpstr>
      <vt:lpstr>PowerPoint Presentation</vt:lpstr>
      <vt:lpstr>PowerPoint Presentation</vt:lpstr>
      <vt:lpstr>The Situation of Family and Community Engagement &amp; Quality Assurance:  Overview, Challenges and Opportunities </vt:lpstr>
      <vt:lpstr>PowerPoint Presentation</vt:lpstr>
      <vt:lpstr>PowerPoint Presentation</vt:lpstr>
      <vt:lpstr>PowerPoint Presentation</vt:lpstr>
      <vt:lpstr>   Using the Tool to Analyze Core Function 4: Team Discussion, Identification and  Prioritization of Challenges </vt:lpstr>
      <vt:lpstr>In-Depth Introduction to Core Function 5: Quality Assurance </vt:lpstr>
      <vt:lpstr>Monitoring services in the complex context of diverse service providers</vt:lpstr>
      <vt:lpstr>   Using the Tool to Analyze Core Function 5: Team Discussion, Identification and  Prioritization of Challenges </vt:lpstr>
      <vt:lpstr>Presentation from [country] on the current situation and future plans  - Core Function 4 (Family and community engagement) - Core Function 5 (Quality assurance) </vt:lpstr>
      <vt:lpstr>PowerPoint Presentation</vt:lpstr>
      <vt:lpstr>   The Next Step:   Discuss Your Team’s Findings  with a Team That Analyzed a Different  Action Area </vt:lpstr>
      <vt:lpstr>   The Next Step:    Consolidate your findings with another group </vt:lpstr>
      <vt:lpstr>PowerPoint Presentation</vt:lpstr>
      <vt:lpstr>PowerPoint Presentation</vt:lpstr>
      <vt:lpstr>Day 2 Wrap-Up</vt:lpstr>
      <vt:lpstr>Getting Started on Day 3</vt:lpstr>
      <vt:lpstr>PowerPoint Presentation</vt:lpstr>
      <vt:lpstr>Where we are in our workshop </vt:lpstr>
      <vt:lpstr>Putting It All Together:   The Top Challenges Across the 5 Action Areas</vt:lpstr>
      <vt:lpstr>PowerPoint Presentation</vt:lpstr>
      <vt:lpstr>The Challenges You Have Identified: Summary</vt:lpstr>
      <vt:lpstr>PowerPoint Presentation</vt:lpstr>
      <vt:lpstr>From Challenges to Strategies: Criteria for Strategies That Can Have an Impact </vt:lpstr>
      <vt:lpstr>Example of the “Right Scope”</vt:lpstr>
      <vt:lpstr>A Strategy Is Not Yet a Fully-Developed  Action Plan</vt:lpstr>
      <vt:lpstr>Defining Strategies and Actions </vt:lpstr>
      <vt:lpstr>Identify Possible Strategies</vt:lpstr>
      <vt:lpstr>PowerPoint Presentation</vt:lpstr>
      <vt:lpstr>PowerPoint Presentation</vt:lpstr>
      <vt:lpstr>PowerPoint Presentation</vt:lpstr>
      <vt:lpstr>FEEDBACK TIME!!!</vt:lpstr>
      <vt:lpstr>Putting Strategies in Context  and Sequence        </vt:lpstr>
      <vt:lpstr>PowerPoint Presentation</vt:lpstr>
      <vt:lpstr>Sharing Examples of Strategies</vt:lpstr>
      <vt:lpstr>PowerPoint Presentation</vt:lpstr>
      <vt:lpstr>Ministerial leadership</vt:lpstr>
      <vt:lpstr>Policies and legislation </vt:lpstr>
      <vt:lpstr>Financing </vt:lpstr>
      <vt:lpstr>Public demand</vt:lpstr>
      <vt:lpstr>PowerPoint Presentation</vt:lpstr>
      <vt:lpstr>Analyzing the Enabling Environment with the Pre-primary Subsector Analysis Tool</vt:lpstr>
      <vt:lpstr>Quick plenary reflection exercise - stepping back to the Enabling environment  </vt:lpstr>
      <vt:lpstr>Feedback, please!</vt:lpstr>
      <vt:lpstr>Next Steps for [country]</vt:lpstr>
      <vt:lpstr>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Hsiao Chen Lin</dc:creator>
  <cp:lastModifiedBy>Hsiao Chen Lin</cp:lastModifiedBy>
  <cp:revision>1</cp:revision>
  <dcterms:created xsi:type="dcterms:W3CDTF">2020-02-28T21:55:05Z</dcterms:created>
  <dcterms:modified xsi:type="dcterms:W3CDTF">2020-07-31T15:02:52Z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0x01010004C45BF23721994595D9DCB4EBB35E4C</vt:lpwstr>
  </property>
</Properties>
</file>