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77" r:id="rId6"/>
    <p:sldMasterId id="2147483689" r:id="rId7"/>
    <p:sldMasterId id="2147483715" r:id="rId8"/>
    <p:sldMasterId id="2147483727" r:id="rId9"/>
  </p:sldMasterIdLst>
  <p:notesMasterIdLst>
    <p:notesMasterId r:id="rId36"/>
  </p:notesMasterIdLst>
  <p:sldIdLst>
    <p:sldId id="257" r:id="rId10"/>
    <p:sldId id="272" r:id="rId11"/>
    <p:sldId id="273" r:id="rId12"/>
    <p:sldId id="296" r:id="rId13"/>
    <p:sldId id="686" r:id="rId14"/>
    <p:sldId id="684" r:id="rId15"/>
    <p:sldId id="523" r:id="rId16"/>
    <p:sldId id="612" r:id="rId17"/>
    <p:sldId id="676" r:id="rId18"/>
    <p:sldId id="680" r:id="rId19"/>
    <p:sldId id="683" r:id="rId20"/>
    <p:sldId id="681" r:id="rId21"/>
    <p:sldId id="682" r:id="rId22"/>
    <p:sldId id="678" r:id="rId23"/>
    <p:sldId id="419" r:id="rId24"/>
    <p:sldId id="305" r:id="rId25"/>
    <p:sldId id="302" r:id="rId26"/>
    <p:sldId id="297" r:id="rId27"/>
    <p:sldId id="693" r:id="rId28"/>
    <p:sldId id="299" r:id="rId29"/>
    <p:sldId id="298" r:id="rId30"/>
    <p:sldId id="300" r:id="rId31"/>
    <p:sldId id="306" r:id="rId32"/>
    <p:sldId id="304" r:id="rId33"/>
    <p:sldId id="687"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842166-0F46-498E-902D-E9523E6CFE2F}" v="41" dt="2020-02-18T14:26:19.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75" autoAdjust="0"/>
  </p:normalViewPr>
  <p:slideViewPr>
    <p:cSldViewPr snapToGrid="0">
      <p:cViewPr varScale="1">
        <p:scale>
          <a:sx n="47" d="100"/>
          <a:sy n="47" d="100"/>
        </p:scale>
        <p:origin x="76"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D36C4-C70D-4758-A127-EA659D2503B4}" type="datetimeFigureOut">
              <a:rPr lang="en-US"/>
              <a:t>2/26/2020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5CC63-FFDA-4F92-98B7-81EE04536334}" type="slidenum">
              <a:rPr lang="en-US"/>
              <a:t>‹#›</a:t>
            </a:fld>
            <a:endParaRPr lang="en-US"/>
          </a:p>
        </p:txBody>
      </p:sp>
    </p:spTree>
    <p:extLst>
      <p:ext uri="{BB962C8B-B14F-4D97-AF65-F5344CB8AC3E}">
        <p14:creationId xmlns:p14="http://schemas.microsoft.com/office/powerpoint/2010/main" val="342852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1abbedfc0_0_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1abbedfc0_0_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the cheat sheet handout</a:t>
            </a:r>
          </a:p>
          <a:p>
            <a:pPr lvl="0"/>
            <a:endParaRPr lang="en-US" dirty="0"/>
          </a:p>
          <a:p>
            <a:pPr lvl="0"/>
            <a:r>
              <a:rPr lang="en-US" dirty="0"/>
              <a:t>Practical</a:t>
            </a:r>
            <a:r>
              <a:rPr lang="en-US" baseline="0" dirty="0"/>
              <a:t> tool which very systematically supports countries an gov’ts analyze the sub-sectoral strengths and challenges and leads to the development of a coherent action plan that can in turn be integrated into  or </a:t>
            </a:r>
            <a:r>
              <a:rPr lang="en-US" baseline="0" dirty="0" err="1"/>
              <a:t>imform</a:t>
            </a:r>
            <a:r>
              <a:rPr lang="en-US" baseline="0" dirty="0"/>
              <a:t> Education sector plans, costing models, donor proposals, partner investment and more </a:t>
            </a:r>
          </a:p>
          <a:p>
            <a:pPr lvl="0"/>
            <a:r>
              <a:rPr lang="en-US" baseline="0" dirty="0"/>
              <a:t>This is turning out to be a very relevant and timely strategy for UNICEF given our comparative </a:t>
            </a:r>
            <a:r>
              <a:rPr lang="en-US" baseline="0" dirty="0" err="1"/>
              <a:t>advantega</a:t>
            </a:r>
            <a:r>
              <a:rPr lang="en-US" baseline="0" dirty="0"/>
              <a:t> ad ability to convene partners in support of Gov’ts </a:t>
            </a:r>
            <a:endParaRPr lang="en-US" dirty="0"/>
          </a:p>
        </p:txBody>
      </p:sp>
      <p:sp>
        <p:nvSpPr>
          <p:cNvPr id="4" name="Slide Number Placeholder 3"/>
          <p:cNvSpPr>
            <a:spLocks noGrp="1"/>
          </p:cNvSpPr>
          <p:nvPr>
            <p:ph type="sldNum" sz="quarter" idx="10"/>
          </p:nvPr>
        </p:nvSpPr>
        <p:spPr/>
        <p:txBody>
          <a:bodyPr/>
          <a:lstStyle/>
          <a:p>
            <a:fld id="{4523F93C-5B06-4DB9-B9AD-996F45D6775F}" type="slidenum">
              <a:rPr lang="en-IN" smtClean="0"/>
              <a:t>12</a:t>
            </a:fld>
            <a:endParaRPr lang="en-IN"/>
          </a:p>
        </p:txBody>
      </p:sp>
    </p:spTree>
    <p:extLst>
      <p:ext uri="{BB962C8B-B14F-4D97-AF65-F5344CB8AC3E}">
        <p14:creationId xmlns:p14="http://schemas.microsoft.com/office/powerpoint/2010/main" val="277691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the cheat sheet handout</a:t>
            </a:r>
          </a:p>
          <a:p>
            <a:pPr lvl="0"/>
            <a:endParaRPr lang="en-US" dirty="0"/>
          </a:p>
          <a:p>
            <a:pPr lvl="0"/>
            <a:r>
              <a:rPr lang="en-US" dirty="0"/>
              <a:t>Practical</a:t>
            </a:r>
            <a:r>
              <a:rPr lang="en-US" baseline="0" dirty="0"/>
              <a:t> tool which very systematically supports countries an gov’ts analyze the sub-sectoral strengths and challenges and leads to the development of a coherent action plan that can in turn be integrated into  or </a:t>
            </a:r>
            <a:r>
              <a:rPr lang="en-US" baseline="0" dirty="0" err="1"/>
              <a:t>imform</a:t>
            </a:r>
            <a:r>
              <a:rPr lang="en-US" baseline="0" dirty="0"/>
              <a:t> Education sector plans, costing models, donor proposals, partner investment and more </a:t>
            </a:r>
          </a:p>
          <a:p>
            <a:pPr lvl="0"/>
            <a:r>
              <a:rPr lang="en-US" baseline="0" dirty="0"/>
              <a:t>This is turning out to be a very relevant and timely strategy for UNICEF given our comparative </a:t>
            </a:r>
            <a:r>
              <a:rPr lang="en-US" baseline="0" dirty="0" err="1"/>
              <a:t>advantega</a:t>
            </a:r>
            <a:r>
              <a:rPr lang="en-US" baseline="0" dirty="0"/>
              <a:t> ad ability to convene partners in support of Gov’ts </a:t>
            </a:r>
            <a:endParaRPr lang="en-US" dirty="0"/>
          </a:p>
        </p:txBody>
      </p:sp>
      <p:sp>
        <p:nvSpPr>
          <p:cNvPr id="4" name="Slide Number Placeholder 3"/>
          <p:cNvSpPr>
            <a:spLocks noGrp="1"/>
          </p:cNvSpPr>
          <p:nvPr>
            <p:ph type="sldNum" sz="quarter" idx="10"/>
          </p:nvPr>
        </p:nvSpPr>
        <p:spPr/>
        <p:txBody>
          <a:bodyPr/>
          <a:lstStyle/>
          <a:p>
            <a:fld id="{4523F93C-5B06-4DB9-B9AD-996F45D6775F}" type="slidenum">
              <a:rPr lang="en-IN" smtClean="0"/>
              <a:t>13</a:t>
            </a:fld>
            <a:endParaRPr lang="en-IN"/>
          </a:p>
        </p:txBody>
      </p:sp>
    </p:spTree>
    <p:extLst>
      <p:ext uri="{BB962C8B-B14F-4D97-AF65-F5344CB8AC3E}">
        <p14:creationId xmlns:p14="http://schemas.microsoft.com/office/powerpoint/2010/main" val="381234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95E1F-0E16-9041-B7F2-F780B1DFEBE7}" type="slidenum">
              <a:rPr lang="en-US" smtClean="0"/>
              <a:t>15</a:t>
            </a:fld>
            <a:endParaRPr lang="en-US"/>
          </a:p>
        </p:txBody>
      </p:sp>
    </p:spTree>
    <p:extLst>
      <p:ext uri="{BB962C8B-B14F-4D97-AF65-F5344CB8AC3E}">
        <p14:creationId xmlns:p14="http://schemas.microsoft.com/office/powerpoint/2010/main" val="247896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pt-PT" dirty="0"/>
              <a:t>Composition of the technical groups: Ministry of Finance, central entity of the MEES (DAF, DAE, DPIE, DEB, ISEC, regional educational delegates, authorities, private sector, NGOs, parent associations, supervisors, inspectors, school administrators, educators, etc.)</a:t>
            </a:r>
          </a:p>
          <a:p>
            <a:pPr marL="228600" indent="-228600">
              <a:buFont typeface="+mj-lt"/>
              <a:buAutoNum type="arabicPeriod"/>
            </a:pPr>
            <a:endParaRPr lang="pt-PT" dirty="0"/>
          </a:p>
          <a:p>
            <a:endParaRPr lang="pt-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5CC63-FFDA-4F92-98B7-81EE045363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6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D5CC63-FFDA-4F92-98B7-81EE045363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257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would you do differently if you could "do it all over again"?</a:t>
            </a:r>
          </a:p>
          <a:p>
            <a:r>
              <a:rPr lang="en-US" dirty="0">
                <a:cs typeface="Calibri"/>
              </a:rPr>
              <a:t>What are upcoming plans in your country context now that ECE is strengthened in the Education Sector Plan?</a:t>
            </a:r>
          </a:p>
          <a:p>
            <a:r>
              <a:rPr lang="en-US" dirty="0">
                <a:cs typeface="Calibri"/>
              </a:rPr>
              <a:t>What capacity building plans are in place to strengthen the linkages between planning and implementation?</a:t>
            </a:r>
          </a:p>
        </p:txBody>
      </p:sp>
      <p:sp>
        <p:nvSpPr>
          <p:cNvPr id="4" name="Slide Number Placeholder 3"/>
          <p:cNvSpPr>
            <a:spLocks noGrp="1"/>
          </p:cNvSpPr>
          <p:nvPr>
            <p:ph type="sldNum" sz="quarter" idx="5"/>
          </p:nvPr>
        </p:nvSpPr>
        <p:spPr/>
        <p:txBody>
          <a:bodyPr/>
          <a:lstStyle/>
          <a:p>
            <a:fld id="{04D5CC63-FFDA-4F92-98B7-81EE04536334}" type="slidenum">
              <a:rPr lang="en-US" smtClean="0"/>
              <a:t>25</a:t>
            </a:fld>
            <a:endParaRPr lang="en-US"/>
          </a:p>
        </p:txBody>
      </p:sp>
    </p:spTree>
    <p:extLst>
      <p:ext uri="{BB962C8B-B14F-4D97-AF65-F5344CB8AC3E}">
        <p14:creationId xmlns:p14="http://schemas.microsoft.com/office/powerpoint/2010/main" val="222375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8193F9-2432-4B3A-AC33-D58093B05656}" type="slidenum">
              <a:rPr lang="en-US" smtClean="0"/>
              <a:t>26</a:t>
            </a:fld>
            <a:endParaRPr lang="en-US"/>
          </a:p>
        </p:txBody>
      </p:sp>
    </p:spTree>
    <p:extLst>
      <p:ext uri="{BB962C8B-B14F-4D97-AF65-F5344CB8AC3E}">
        <p14:creationId xmlns:p14="http://schemas.microsoft.com/office/powerpoint/2010/main" val="192293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19beca3c3_0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419beca3c3_0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0817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532615-3DFA-465F-8941-4D952AF1A03F}" type="slidenum">
              <a:rPr lang="en-US" smtClean="0"/>
              <a:t>3</a:t>
            </a:fld>
            <a:endParaRPr lang="en-US"/>
          </a:p>
        </p:txBody>
      </p:sp>
    </p:spTree>
    <p:extLst>
      <p:ext uri="{BB962C8B-B14F-4D97-AF65-F5344CB8AC3E}">
        <p14:creationId xmlns:p14="http://schemas.microsoft.com/office/powerpoint/2010/main" val="109898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5</a:t>
            </a:fld>
            <a:endParaRPr lang="en-US"/>
          </a:p>
        </p:txBody>
      </p:sp>
    </p:spTree>
    <p:extLst>
      <p:ext uri="{BB962C8B-B14F-4D97-AF65-F5344CB8AC3E}">
        <p14:creationId xmlns:p14="http://schemas.microsoft.com/office/powerpoint/2010/main" val="127982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3F93C-5B06-4DB9-B9AD-996F45D6775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52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add to this if needed for SL</a:t>
            </a:r>
          </a:p>
        </p:txBody>
      </p:sp>
      <p:sp>
        <p:nvSpPr>
          <p:cNvPr id="4" name="Slide Number Placeholder 3"/>
          <p:cNvSpPr>
            <a:spLocks noGrp="1"/>
          </p:cNvSpPr>
          <p:nvPr>
            <p:ph type="sldNum" sz="quarter" idx="10"/>
          </p:nvPr>
        </p:nvSpPr>
        <p:spPr/>
        <p:txBody>
          <a:bodyPr/>
          <a:lstStyle/>
          <a:p>
            <a:fld id="{4523F93C-5B06-4DB9-B9AD-996F45D6775F}" type="slidenum">
              <a:rPr lang="en-IN" smtClean="0"/>
              <a:t>7</a:t>
            </a:fld>
            <a:endParaRPr lang="en-IN"/>
          </a:p>
        </p:txBody>
      </p:sp>
    </p:spTree>
    <p:extLst>
      <p:ext uri="{BB962C8B-B14F-4D97-AF65-F5344CB8AC3E}">
        <p14:creationId xmlns:p14="http://schemas.microsoft.com/office/powerpoint/2010/main" val="401510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the cheat sheet handout</a:t>
            </a:r>
          </a:p>
          <a:p>
            <a:pPr lvl="0"/>
            <a:endParaRPr lang="en-US" dirty="0"/>
          </a:p>
          <a:p>
            <a:pPr lvl="0"/>
            <a:r>
              <a:rPr lang="en-US" dirty="0"/>
              <a:t>Practical</a:t>
            </a:r>
            <a:r>
              <a:rPr lang="en-US" baseline="0" dirty="0"/>
              <a:t> tool which very systematically supports countries an gov’ts analyze the sub-sectoral strengths and challenges and leads to the development of a coherent action plan that can in turn be integrated into  or </a:t>
            </a:r>
            <a:r>
              <a:rPr lang="en-US" baseline="0" dirty="0" err="1"/>
              <a:t>imform</a:t>
            </a:r>
            <a:r>
              <a:rPr lang="en-US" baseline="0" dirty="0"/>
              <a:t> Education sector plans, costing models, donor proposals, partner investment and more </a:t>
            </a:r>
          </a:p>
          <a:p>
            <a:pPr lvl="0"/>
            <a:r>
              <a:rPr lang="en-US" baseline="0" dirty="0"/>
              <a:t>This is turning out to be a very relevant and timely strategy for UNICEF given our comparative </a:t>
            </a:r>
            <a:r>
              <a:rPr lang="en-US" baseline="0" dirty="0" err="1"/>
              <a:t>advantega</a:t>
            </a:r>
            <a:r>
              <a:rPr lang="en-US" baseline="0" dirty="0"/>
              <a:t> ad ability to convene partners in support of Gov’ts </a:t>
            </a:r>
            <a:endParaRPr lang="en-US" dirty="0"/>
          </a:p>
        </p:txBody>
      </p:sp>
      <p:sp>
        <p:nvSpPr>
          <p:cNvPr id="4" name="Slide Number Placeholder 3"/>
          <p:cNvSpPr>
            <a:spLocks noGrp="1"/>
          </p:cNvSpPr>
          <p:nvPr>
            <p:ph type="sldNum" sz="quarter" idx="10"/>
          </p:nvPr>
        </p:nvSpPr>
        <p:spPr/>
        <p:txBody>
          <a:bodyPr/>
          <a:lstStyle/>
          <a:p>
            <a:fld id="{4523F93C-5B06-4DB9-B9AD-996F45D6775F}" type="slidenum">
              <a:rPr lang="en-IN" smtClean="0"/>
              <a:t>9</a:t>
            </a:fld>
            <a:endParaRPr lang="en-IN"/>
          </a:p>
        </p:txBody>
      </p:sp>
    </p:spTree>
    <p:extLst>
      <p:ext uri="{BB962C8B-B14F-4D97-AF65-F5344CB8AC3E}">
        <p14:creationId xmlns:p14="http://schemas.microsoft.com/office/powerpoint/2010/main" val="298595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the cheat sheet handout</a:t>
            </a:r>
          </a:p>
          <a:p>
            <a:pPr lvl="0"/>
            <a:endParaRPr lang="en-US" dirty="0"/>
          </a:p>
          <a:p>
            <a:pPr lvl="0"/>
            <a:r>
              <a:rPr lang="en-US" dirty="0"/>
              <a:t>Practical</a:t>
            </a:r>
            <a:r>
              <a:rPr lang="en-US" baseline="0" dirty="0"/>
              <a:t> tool which very systematically supports countries an gov’ts analyze the sub-sectoral strengths and challenges and leads to the development of a coherent action plan that can in turn be integrated into  or </a:t>
            </a:r>
            <a:r>
              <a:rPr lang="en-US" baseline="0" dirty="0" err="1"/>
              <a:t>imform</a:t>
            </a:r>
            <a:r>
              <a:rPr lang="en-US" baseline="0" dirty="0"/>
              <a:t> Education sector plans, costing models, donor proposals, partner investment and more </a:t>
            </a:r>
          </a:p>
          <a:p>
            <a:pPr lvl="0"/>
            <a:r>
              <a:rPr lang="en-US" baseline="0" dirty="0"/>
              <a:t>This is turning out to be a very relevant and timely strategy for UNICEF given our comparative </a:t>
            </a:r>
            <a:r>
              <a:rPr lang="en-US" baseline="0" dirty="0" err="1"/>
              <a:t>advantega</a:t>
            </a:r>
            <a:r>
              <a:rPr lang="en-US" baseline="0" dirty="0"/>
              <a:t> ad ability to convene partners in support of Gov’ts </a:t>
            </a:r>
            <a:endParaRPr lang="en-US" dirty="0"/>
          </a:p>
        </p:txBody>
      </p:sp>
      <p:sp>
        <p:nvSpPr>
          <p:cNvPr id="4" name="Slide Number Placeholder 3"/>
          <p:cNvSpPr>
            <a:spLocks noGrp="1"/>
          </p:cNvSpPr>
          <p:nvPr>
            <p:ph type="sldNum" sz="quarter" idx="10"/>
          </p:nvPr>
        </p:nvSpPr>
        <p:spPr/>
        <p:txBody>
          <a:bodyPr/>
          <a:lstStyle/>
          <a:p>
            <a:fld id="{4523F93C-5B06-4DB9-B9AD-996F45D6775F}" type="slidenum">
              <a:rPr lang="en-IN" smtClean="0"/>
              <a:t>10</a:t>
            </a:fld>
            <a:endParaRPr lang="en-IN"/>
          </a:p>
        </p:txBody>
      </p:sp>
    </p:spTree>
    <p:extLst>
      <p:ext uri="{BB962C8B-B14F-4D97-AF65-F5344CB8AC3E}">
        <p14:creationId xmlns:p14="http://schemas.microsoft.com/office/powerpoint/2010/main" val="317913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the cheat sheet handout</a:t>
            </a:r>
          </a:p>
          <a:p>
            <a:pPr lvl="0"/>
            <a:endParaRPr lang="en-US" dirty="0"/>
          </a:p>
          <a:p>
            <a:pPr lvl="0"/>
            <a:r>
              <a:rPr lang="en-US" dirty="0"/>
              <a:t>Practical</a:t>
            </a:r>
            <a:r>
              <a:rPr lang="en-US" baseline="0" dirty="0"/>
              <a:t> tool which very systematically supports countries an gov’ts analyze the sub-sectoral strengths and challenges and leads to the development of a coherent action plan that can in turn be integrated into  or </a:t>
            </a:r>
            <a:r>
              <a:rPr lang="en-US" baseline="0" dirty="0" err="1"/>
              <a:t>imform</a:t>
            </a:r>
            <a:r>
              <a:rPr lang="en-US" baseline="0" dirty="0"/>
              <a:t> Education sector plans, costing models, donor proposals, partner investment and more </a:t>
            </a:r>
          </a:p>
          <a:p>
            <a:pPr lvl="0"/>
            <a:r>
              <a:rPr lang="en-US" baseline="0" dirty="0"/>
              <a:t>This is turning out to be a very relevant and timely strategy for UNICEF given our comparative </a:t>
            </a:r>
            <a:r>
              <a:rPr lang="en-US" baseline="0" dirty="0" err="1"/>
              <a:t>advantega</a:t>
            </a:r>
            <a:r>
              <a:rPr lang="en-US" baseline="0" dirty="0"/>
              <a:t> ad ability to convene partners in support of Gov’ts </a:t>
            </a:r>
            <a:endParaRPr lang="en-US" dirty="0"/>
          </a:p>
        </p:txBody>
      </p:sp>
      <p:sp>
        <p:nvSpPr>
          <p:cNvPr id="4" name="Slide Number Placeholder 3"/>
          <p:cNvSpPr>
            <a:spLocks noGrp="1"/>
          </p:cNvSpPr>
          <p:nvPr>
            <p:ph type="sldNum" sz="quarter" idx="10"/>
          </p:nvPr>
        </p:nvSpPr>
        <p:spPr/>
        <p:txBody>
          <a:bodyPr/>
          <a:lstStyle/>
          <a:p>
            <a:fld id="{4523F93C-5B06-4DB9-B9AD-996F45D6775F}" type="slidenum">
              <a:rPr lang="en-IN" smtClean="0"/>
              <a:t>11</a:t>
            </a:fld>
            <a:endParaRPr lang="en-IN"/>
          </a:p>
        </p:txBody>
      </p:sp>
    </p:spTree>
    <p:extLst>
      <p:ext uri="{BB962C8B-B14F-4D97-AF65-F5344CB8AC3E}">
        <p14:creationId xmlns:p14="http://schemas.microsoft.com/office/powerpoint/2010/main" val="293557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96556" y="3643156"/>
            <a:ext cx="68896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6000"/>
              <a:buNone/>
              <a:defRPr sz="7300">
                <a:solidFill>
                  <a:schemeClr val="lt2"/>
                </a:solidFill>
              </a:defRPr>
            </a:lvl1pPr>
            <a:lvl2pPr lvl="1" rtl="0">
              <a:spcBef>
                <a:spcPts val="0"/>
              </a:spcBef>
              <a:spcAft>
                <a:spcPts val="0"/>
              </a:spcAft>
              <a:buClr>
                <a:schemeClr val="lt2"/>
              </a:buClr>
              <a:buSzPts val="5200"/>
              <a:buNone/>
              <a:defRPr sz="6900">
                <a:solidFill>
                  <a:schemeClr val="lt2"/>
                </a:solidFill>
              </a:defRPr>
            </a:lvl2pPr>
            <a:lvl3pPr lvl="2" rtl="0">
              <a:spcBef>
                <a:spcPts val="0"/>
              </a:spcBef>
              <a:spcAft>
                <a:spcPts val="0"/>
              </a:spcAft>
              <a:buClr>
                <a:schemeClr val="lt2"/>
              </a:buClr>
              <a:buSzPts val="5200"/>
              <a:buNone/>
              <a:defRPr sz="6900">
                <a:solidFill>
                  <a:schemeClr val="lt2"/>
                </a:solidFill>
              </a:defRPr>
            </a:lvl3pPr>
            <a:lvl4pPr lvl="3" rtl="0">
              <a:spcBef>
                <a:spcPts val="0"/>
              </a:spcBef>
              <a:spcAft>
                <a:spcPts val="0"/>
              </a:spcAft>
              <a:buClr>
                <a:schemeClr val="lt2"/>
              </a:buClr>
              <a:buSzPts val="5200"/>
              <a:buNone/>
              <a:defRPr sz="6900">
                <a:solidFill>
                  <a:schemeClr val="lt2"/>
                </a:solidFill>
              </a:defRPr>
            </a:lvl4pPr>
            <a:lvl5pPr lvl="4" rtl="0">
              <a:spcBef>
                <a:spcPts val="0"/>
              </a:spcBef>
              <a:spcAft>
                <a:spcPts val="0"/>
              </a:spcAft>
              <a:buClr>
                <a:schemeClr val="lt2"/>
              </a:buClr>
              <a:buSzPts val="5200"/>
              <a:buNone/>
              <a:defRPr sz="6900">
                <a:solidFill>
                  <a:schemeClr val="lt2"/>
                </a:solidFill>
              </a:defRPr>
            </a:lvl5pPr>
            <a:lvl6pPr lvl="5" rtl="0">
              <a:spcBef>
                <a:spcPts val="0"/>
              </a:spcBef>
              <a:spcAft>
                <a:spcPts val="0"/>
              </a:spcAft>
              <a:buClr>
                <a:schemeClr val="lt2"/>
              </a:buClr>
              <a:buSzPts val="5200"/>
              <a:buNone/>
              <a:defRPr sz="6900">
                <a:solidFill>
                  <a:schemeClr val="lt2"/>
                </a:solidFill>
              </a:defRPr>
            </a:lvl6pPr>
            <a:lvl7pPr lvl="6" rtl="0">
              <a:spcBef>
                <a:spcPts val="0"/>
              </a:spcBef>
              <a:spcAft>
                <a:spcPts val="0"/>
              </a:spcAft>
              <a:buClr>
                <a:schemeClr val="lt2"/>
              </a:buClr>
              <a:buSzPts val="5200"/>
              <a:buNone/>
              <a:defRPr sz="6900">
                <a:solidFill>
                  <a:schemeClr val="lt2"/>
                </a:solidFill>
              </a:defRPr>
            </a:lvl7pPr>
            <a:lvl8pPr lvl="7" rtl="0">
              <a:spcBef>
                <a:spcPts val="0"/>
              </a:spcBef>
              <a:spcAft>
                <a:spcPts val="0"/>
              </a:spcAft>
              <a:buClr>
                <a:schemeClr val="lt2"/>
              </a:buClr>
              <a:buSzPts val="5200"/>
              <a:buNone/>
              <a:defRPr sz="6900">
                <a:solidFill>
                  <a:schemeClr val="lt2"/>
                </a:solidFill>
              </a:defRPr>
            </a:lvl8pPr>
            <a:lvl9pPr lvl="8" rtl="0">
              <a:spcBef>
                <a:spcPts val="0"/>
              </a:spcBef>
              <a:spcAft>
                <a:spcPts val="0"/>
              </a:spcAft>
              <a:buClr>
                <a:schemeClr val="lt2"/>
              </a:buClr>
              <a:buSzPts val="5200"/>
              <a:buNone/>
              <a:defRPr sz="6900">
                <a:solidFill>
                  <a:schemeClr val="lt2"/>
                </a:solidFill>
              </a:defRPr>
            </a:lvl9pPr>
          </a:lstStyle>
          <a:p>
            <a:endParaRPr/>
          </a:p>
        </p:txBody>
      </p:sp>
      <p:sp>
        <p:nvSpPr>
          <p:cNvPr id="10" name="Google Shape;10;p2"/>
          <p:cNvSpPr txBox="1">
            <a:spLocks noGrp="1"/>
          </p:cNvSpPr>
          <p:nvPr>
            <p:ph type="subTitle" idx="1"/>
          </p:nvPr>
        </p:nvSpPr>
        <p:spPr>
          <a:xfrm>
            <a:off x="805712" y="5357956"/>
            <a:ext cx="54952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200"/>
              <a:buNone/>
              <a:defRPr>
                <a:solidFill>
                  <a:schemeClr val="lt2"/>
                </a:solidFill>
              </a:defRPr>
            </a:lvl1pPr>
            <a:lvl2pPr lvl="1" algn="r" rtl="0">
              <a:lnSpc>
                <a:spcPct val="100000"/>
              </a:lnSpc>
              <a:spcBef>
                <a:spcPts val="0"/>
              </a:spcBef>
              <a:spcAft>
                <a:spcPts val="0"/>
              </a:spcAft>
              <a:buClr>
                <a:schemeClr val="lt2"/>
              </a:buClr>
              <a:buSzPts val="2800"/>
              <a:buNone/>
              <a:defRPr sz="3700">
                <a:solidFill>
                  <a:schemeClr val="lt2"/>
                </a:solidFill>
              </a:defRPr>
            </a:lvl2pPr>
            <a:lvl3pPr lvl="2" algn="r" rtl="0">
              <a:lnSpc>
                <a:spcPct val="100000"/>
              </a:lnSpc>
              <a:spcBef>
                <a:spcPts val="0"/>
              </a:spcBef>
              <a:spcAft>
                <a:spcPts val="0"/>
              </a:spcAft>
              <a:buClr>
                <a:schemeClr val="lt2"/>
              </a:buClr>
              <a:buSzPts val="2800"/>
              <a:buNone/>
              <a:defRPr sz="3700">
                <a:solidFill>
                  <a:schemeClr val="lt2"/>
                </a:solidFill>
              </a:defRPr>
            </a:lvl3pPr>
            <a:lvl4pPr lvl="3" algn="r" rtl="0">
              <a:lnSpc>
                <a:spcPct val="100000"/>
              </a:lnSpc>
              <a:spcBef>
                <a:spcPts val="0"/>
              </a:spcBef>
              <a:spcAft>
                <a:spcPts val="0"/>
              </a:spcAft>
              <a:buClr>
                <a:schemeClr val="lt2"/>
              </a:buClr>
              <a:buSzPts val="2800"/>
              <a:buNone/>
              <a:defRPr sz="3700">
                <a:solidFill>
                  <a:schemeClr val="lt2"/>
                </a:solidFill>
              </a:defRPr>
            </a:lvl4pPr>
            <a:lvl5pPr lvl="4" algn="r" rtl="0">
              <a:lnSpc>
                <a:spcPct val="100000"/>
              </a:lnSpc>
              <a:spcBef>
                <a:spcPts val="0"/>
              </a:spcBef>
              <a:spcAft>
                <a:spcPts val="0"/>
              </a:spcAft>
              <a:buClr>
                <a:schemeClr val="lt2"/>
              </a:buClr>
              <a:buSzPts val="2800"/>
              <a:buNone/>
              <a:defRPr sz="3700">
                <a:solidFill>
                  <a:schemeClr val="lt2"/>
                </a:solidFill>
              </a:defRPr>
            </a:lvl5pPr>
            <a:lvl6pPr lvl="5" algn="r" rtl="0">
              <a:lnSpc>
                <a:spcPct val="100000"/>
              </a:lnSpc>
              <a:spcBef>
                <a:spcPts val="0"/>
              </a:spcBef>
              <a:spcAft>
                <a:spcPts val="0"/>
              </a:spcAft>
              <a:buClr>
                <a:schemeClr val="lt2"/>
              </a:buClr>
              <a:buSzPts val="2800"/>
              <a:buNone/>
              <a:defRPr sz="3700">
                <a:solidFill>
                  <a:schemeClr val="lt2"/>
                </a:solidFill>
              </a:defRPr>
            </a:lvl6pPr>
            <a:lvl7pPr lvl="6" algn="r" rtl="0">
              <a:lnSpc>
                <a:spcPct val="100000"/>
              </a:lnSpc>
              <a:spcBef>
                <a:spcPts val="0"/>
              </a:spcBef>
              <a:spcAft>
                <a:spcPts val="0"/>
              </a:spcAft>
              <a:buClr>
                <a:schemeClr val="lt2"/>
              </a:buClr>
              <a:buSzPts val="2800"/>
              <a:buNone/>
              <a:defRPr sz="3700">
                <a:solidFill>
                  <a:schemeClr val="lt2"/>
                </a:solidFill>
              </a:defRPr>
            </a:lvl7pPr>
            <a:lvl8pPr lvl="7" algn="r" rtl="0">
              <a:lnSpc>
                <a:spcPct val="100000"/>
              </a:lnSpc>
              <a:spcBef>
                <a:spcPts val="0"/>
              </a:spcBef>
              <a:spcAft>
                <a:spcPts val="0"/>
              </a:spcAft>
              <a:buClr>
                <a:schemeClr val="lt2"/>
              </a:buClr>
              <a:buSzPts val="2800"/>
              <a:buNone/>
              <a:defRPr sz="3700">
                <a:solidFill>
                  <a:schemeClr val="lt2"/>
                </a:solidFill>
              </a:defRPr>
            </a:lvl8pPr>
            <a:lvl9pPr lvl="8" algn="r" rtl="0">
              <a:lnSpc>
                <a:spcPct val="100000"/>
              </a:lnSpc>
              <a:spcBef>
                <a:spcPts val="0"/>
              </a:spcBef>
              <a:spcAft>
                <a:spcPts val="0"/>
              </a:spcAft>
              <a:buClr>
                <a:schemeClr val="lt2"/>
              </a:buClr>
              <a:buSzPts val="2800"/>
              <a:buNone/>
              <a:defRPr sz="3700">
                <a:solidFill>
                  <a:schemeClr val="l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404664"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1">
                <a:solidFill>
                  <a:schemeClr val="accent4"/>
                </a:solidFill>
                <a:latin typeface="Work Sans"/>
                <a:ea typeface="Work Sans"/>
                <a:cs typeface="Work Sans"/>
                <a:sym typeface="Work Sans"/>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13" name="Google Shape;13;p3"/>
          <p:cNvSpPr txBox="1">
            <a:spLocks noGrp="1"/>
          </p:cNvSpPr>
          <p:nvPr>
            <p:ph type="subTitle" idx="1"/>
          </p:nvPr>
        </p:nvSpPr>
        <p:spPr>
          <a:xfrm>
            <a:off x="1404664" y="287828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rgbClr val="000000"/>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 name="Google Shape;14;p3"/>
          <p:cNvSpPr txBox="1">
            <a:spLocks noGrp="1"/>
          </p:cNvSpPr>
          <p:nvPr>
            <p:ph type="title" idx="2" hasCustomPrompt="1"/>
          </p:nvPr>
        </p:nvSpPr>
        <p:spPr>
          <a:xfrm>
            <a:off x="1404664"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15" name="Google Shape;15;p3"/>
          <p:cNvSpPr txBox="1">
            <a:spLocks noGrp="1"/>
          </p:cNvSpPr>
          <p:nvPr>
            <p:ph type="ctrTitle" idx="3"/>
          </p:nvPr>
        </p:nvSpPr>
        <p:spPr>
          <a:xfrm>
            <a:off x="3779649"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16" name="Google Shape;16;p3"/>
          <p:cNvSpPr txBox="1">
            <a:spLocks noGrp="1"/>
          </p:cNvSpPr>
          <p:nvPr>
            <p:ph type="subTitle" idx="4"/>
          </p:nvPr>
        </p:nvSpPr>
        <p:spPr>
          <a:xfrm>
            <a:off x="3779649" y="2878281"/>
            <a:ext cx="26356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rgbClr val="000000"/>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7" name="Google Shape;17;p3"/>
          <p:cNvSpPr txBox="1">
            <a:spLocks noGrp="1"/>
          </p:cNvSpPr>
          <p:nvPr>
            <p:ph type="title" idx="5" hasCustomPrompt="1"/>
          </p:nvPr>
        </p:nvSpPr>
        <p:spPr>
          <a:xfrm>
            <a:off x="3779649"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18" name="Google Shape;18;p3"/>
          <p:cNvSpPr txBox="1">
            <a:spLocks noGrp="1"/>
          </p:cNvSpPr>
          <p:nvPr>
            <p:ph type="ctrTitle" idx="6"/>
          </p:nvPr>
        </p:nvSpPr>
        <p:spPr>
          <a:xfrm>
            <a:off x="6154633"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19" name="Google Shape;19;p3"/>
          <p:cNvSpPr txBox="1">
            <a:spLocks noGrp="1"/>
          </p:cNvSpPr>
          <p:nvPr>
            <p:ph type="subTitle" idx="7"/>
          </p:nvPr>
        </p:nvSpPr>
        <p:spPr>
          <a:xfrm>
            <a:off x="6154633" y="287828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rgbClr val="000000"/>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20" name="Google Shape;20;p3"/>
          <p:cNvSpPr txBox="1">
            <a:spLocks noGrp="1"/>
          </p:cNvSpPr>
          <p:nvPr>
            <p:ph type="title" idx="8" hasCustomPrompt="1"/>
          </p:nvPr>
        </p:nvSpPr>
        <p:spPr>
          <a:xfrm>
            <a:off x="6154633"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21" name="Google Shape;21;p3"/>
          <p:cNvSpPr txBox="1">
            <a:spLocks noGrp="1"/>
          </p:cNvSpPr>
          <p:nvPr>
            <p:ph type="ctrTitle" idx="9"/>
          </p:nvPr>
        </p:nvSpPr>
        <p:spPr>
          <a:xfrm>
            <a:off x="964800" y="453616"/>
            <a:ext cx="1026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3600"/>
              <a:buNone/>
              <a:defRPr sz="4000" b="0">
                <a:solidFill>
                  <a:srgbClr val="000000"/>
                </a:solidFill>
                <a:latin typeface="Work Sans ExtraBold"/>
                <a:ea typeface="Work Sans ExtraBold"/>
                <a:cs typeface="Work Sans ExtraBold"/>
                <a:sym typeface="Work Sans ExtraBold"/>
              </a:defRPr>
            </a:lvl1pPr>
            <a:lvl2pPr lvl="1" algn="ctr" rtl="0">
              <a:spcBef>
                <a:spcPts val="0"/>
              </a:spcBef>
              <a:spcAft>
                <a:spcPts val="0"/>
              </a:spcAft>
              <a:buClr>
                <a:srgbClr val="D9D9D9"/>
              </a:buClr>
              <a:buSzPts val="1800"/>
              <a:buNone/>
              <a:defRPr sz="2400">
                <a:solidFill>
                  <a:srgbClr val="D9D9D9"/>
                </a:solidFill>
              </a:defRPr>
            </a:lvl2pPr>
            <a:lvl3pPr lvl="2" algn="ctr" rtl="0">
              <a:spcBef>
                <a:spcPts val="0"/>
              </a:spcBef>
              <a:spcAft>
                <a:spcPts val="0"/>
              </a:spcAft>
              <a:buClr>
                <a:srgbClr val="D9D9D9"/>
              </a:buClr>
              <a:buSzPts val="1800"/>
              <a:buNone/>
              <a:defRPr sz="2400">
                <a:solidFill>
                  <a:srgbClr val="D9D9D9"/>
                </a:solidFill>
              </a:defRPr>
            </a:lvl3pPr>
            <a:lvl4pPr lvl="3" algn="ctr" rtl="0">
              <a:spcBef>
                <a:spcPts val="0"/>
              </a:spcBef>
              <a:spcAft>
                <a:spcPts val="0"/>
              </a:spcAft>
              <a:buClr>
                <a:srgbClr val="D9D9D9"/>
              </a:buClr>
              <a:buSzPts val="1800"/>
              <a:buNone/>
              <a:defRPr sz="2400">
                <a:solidFill>
                  <a:srgbClr val="D9D9D9"/>
                </a:solidFill>
              </a:defRPr>
            </a:lvl4pPr>
            <a:lvl5pPr lvl="4" algn="ctr" rtl="0">
              <a:spcBef>
                <a:spcPts val="0"/>
              </a:spcBef>
              <a:spcAft>
                <a:spcPts val="0"/>
              </a:spcAft>
              <a:buClr>
                <a:srgbClr val="D9D9D9"/>
              </a:buClr>
              <a:buSzPts val="1800"/>
              <a:buNone/>
              <a:defRPr sz="2400">
                <a:solidFill>
                  <a:srgbClr val="D9D9D9"/>
                </a:solidFill>
              </a:defRPr>
            </a:lvl5pPr>
            <a:lvl6pPr lvl="5" algn="ctr" rtl="0">
              <a:spcBef>
                <a:spcPts val="0"/>
              </a:spcBef>
              <a:spcAft>
                <a:spcPts val="0"/>
              </a:spcAft>
              <a:buClr>
                <a:srgbClr val="D9D9D9"/>
              </a:buClr>
              <a:buSzPts val="1800"/>
              <a:buNone/>
              <a:defRPr sz="2400">
                <a:solidFill>
                  <a:srgbClr val="D9D9D9"/>
                </a:solidFill>
              </a:defRPr>
            </a:lvl6pPr>
            <a:lvl7pPr lvl="6" algn="ctr" rtl="0">
              <a:spcBef>
                <a:spcPts val="0"/>
              </a:spcBef>
              <a:spcAft>
                <a:spcPts val="0"/>
              </a:spcAft>
              <a:buClr>
                <a:srgbClr val="D9D9D9"/>
              </a:buClr>
              <a:buSzPts val="1800"/>
              <a:buNone/>
              <a:defRPr sz="2400">
                <a:solidFill>
                  <a:srgbClr val="D9D9D9"/>
                </a:solidFill>
              </a:defRPr>
            </a:lvl7pPr>
            <a:lvl8pPr lvl="7" algn="ctr" rtl="0">
              <a:spcBef>
                <a:spcPts val="0"/>
              </a:spcBef>
              <a:spcAft>
                <a:spcPts val="0"/>
              </a:spcAft>
              <a:buClr>
                <a:srgbClr val="D9D9D9"/>
              </a:buClr>
              <a:buSzPts val="1800"/>
              <a:buNone/>
              <a:defRPr sz="2400">
                <a:solidFill>
                  <a:srgbClr val="D9D9D9"/>
                </a:solidFill>
              </a:defRPr>
            </a:lvl8pPr>
            <a:lvl9pPr lvl="8" algn="ctr" rtl="0">
              <a:spcBef>
                <a:spcPts val="0"/>
              </a:spcBef>
              <a:spcAft>
                <a:spcPts val="0"/>
              </a:spcAft>
              <a:buClr>
                <a:srgbClr val="D9D9D9"/>
              </a:buClr>
              <a:buSzPts val="1800"/>
              <a:buNone/>
              <a:defRPr sz="2400">
                <a:solidFill>
                  <a:srgbClr val="D9D9D9"/>
                </a:solidFill>
              </a:defRPr>
            </a:lvl9pPr>
          </a:lstStyle>
          <a:p>
            <a:endParaRPr/>
          </a:p>
        </p:txBody>
      </p:sp>
      <p:sp>
        <p:nvSpPr>
          <p:cNvPr id="22" name="Google Shape;22;p3"/>
          <p:cNvSpPr txBox="1">
            <a:spLocks noGrp="1"/>
          </p:cNvSpPr>
          <p:nvPr>
            <p:ph type="ctrTitle" idx="13"/>
          </p:nvPr>
        </p:nvSpPr>
        <p:spPr>
          <a:xfrm>
            <a:off x="8529619" y="231218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Font typeface="Work Sans ExtraBold"/>
              <a:buNone/>
              <a:defRPr sz="16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1200"/>
              <a:buFont typeface="Work Sans ExtraBold"/>
              <a:buNone/>
              <a:defRPr sz="1600">
                <a:solidFill>
                  <a:srgbClr val="000000"/>
                </a:solidFill>
                <a:latin typeface="Work Sans ExtraBold"/>
                <a:ea typeface="Work Sans ExtraBold"/>
                <a:cs typeface="Work Sans ExtraBold"/>
                <a:sym typeface="Work Sans ExtraBold"/>
              </a:defRPr>
            </a:lvl9pPr>
          </a:lstStyle>
          <a:p>
            <a:endParaRPr/>
          </a:p>
        </p:txBody>
      </p:sp>
      <p:sp>
        <p:nvSpPr>
          <p:cNvPr id="23" name="Google Shape;23;p3"/>
          <p:cNvSpPr txBox="1">
            <a:spLocks noGrp="1"/>
          </p:cNvSpPr>
          <p:nvPr>
            <p:ph type="subTitle" idx="14"/>
          </p:nvPr>
        </p:nvSpPr>
        <p:spPr>
          <a:xfrm>
            <a:off x="8529619" y="287828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3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24" name="Google Shape;24;p3"/>
          <p:cNvSpPr txBox="1">
            <a:spLocks noGrp="1"/>
          </p:cNvSpPr>
          <p:nvPr>
            <p:ph type="title" idx="15" hasCustomPrompt="1"/>
          </p:nvPr>
        </p:nvSpPr>
        <p:spPr>
          <a:xfrm>
            <a:off x="8529619" y="1846197"/>
            <a:ext cx="23384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Font typeface="Work Sans ExtraBold"/>
              <a:buNone/>
              <a:defRPr sz="6400" b="0">
                <a:solidFill>
                  <a:srgbClr val="000000"/>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2">
  <p:cSld name="CUSTOM_18">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806233" y="455467"/>
            <a:ext cx="8905600" cy="126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b="0">
                <a:solidFill>
                  <a:schemeClr val="dk1"/>
                </a:solidFill>
                <a:latin typeface="Work Sans ExtraBold"/>
                <a:ea typeface="Work Sans ExtraBold"/>
                <a:cs typeface="Work Sans ExtraBold"/>
                <a:sym typeface="Work Sans ExtraBold"/>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57" name="Google Shape;57;p12"/>
          <p:cNvSpPr txBox="1">
            <a:spLocks noGrp="1"/>
          </p:cNvSpPr>
          <p:nvPr>
            <p:ph type="ctrTitle" idx="2"/>
          </p:nvPr>
        </p:nvSpPr>
        <p:spPr>
          <a:xfrm>
            <a:off x="1748867" y="2001167"/>
            <a:ext cx="25084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800"/>
              <a:buNone/>
              <a:defRPr sz="2100" b="1">
                <a:solidFill>
                  <a:schemeClr val="dk1"/>
                </a:solidFill>
                <a:latin typeface="Work Sans"/>
                <a:ea typeface="Work Sans"/>
                <a:cs typeface="Work Sans"/>
                <a:sym typeface="Work Sans"/>
              </a:defRPr>
            </a:lvl1pPr>
            <a:lvl2pPr lvl="1" algn="ctr" rtl="0">
              <a:spcBef>
                <a:spcPts val="0"/>
              </a:spcBef>
              <a:spcAft>
                <a:spcPts val="0"/>
              </a:spcAft>
              <a:buClr>
                <a:srgbClr val="000000"/>
              </a:buClr>
              <a:buSzPts val="1800"/>
              <a:buNone/>
              <a:defRPr sz="2400" b="1">
                <a:solidFill>
                  <a:srgbClr val="000000"/>
                </a:solidFill>
              </a:defRPr>
            </a:lvl2pPr>
            <a:lvl3pPr lvl="2" algn="ctr" rtl="0">
              <a:spcBef>
                <a:spcPts val="0"/>
              </a:spcBef>
              <a:spcAft>
                <a:spcPts val="0"/>
              </a:spcAft>
              <a:buClr>
                <a:srgbClr val="000000"/>
              </a:buClr>
              <a:buSzPts val="1800"/>
              <a:buNone/>
              <a:defRPr sz="2400" b="1">
                <a:solidFill>
                  <a:srgbClr val="000000"/>
                </a:solidFill>
              </a:defRPr>
            </a:lvl3pPr>
            <a:lvl4pPr lvl="3" algn="ctr" rtl="0">
              <a:spcBef>
                <a:spcPts val="0"/>
              </a:spcBef>
              <a:spcAft>
                <a:spcPts val="0"/>
              </a:spcAft>
              <a:buClr>
                <a:srgbClr val="000000"/>
              </a:buClr>
              <a:buSzPts val="1800"/>
              <a:buNone/>
              <a:defRPr sz="2400" b="1">
                <a:solidFill>
                  <a:srgbClr val="000000"/>
                </a:solidFill>
              </a:defRPr>
            </a:lvl4pPr>
            <a:lvl5pPr lvl="4" algn="ctr" rtl="0">
              <a:spcBef>
                <a:spcPts val="0"/>
              </a:spcBef>
              <a:spcAft>
                <a:spcPts val="0"/>
              </a:spcAft>
              <a:buClr>
                <a:srgbClr val="000000"/>
              </a:buClr>
              <a:buSzPts val="1800"/>
              <a:buNone/>
              <a:defRPr sz="2400" b="1">
                <a:solidFill>
                  <a:srgbClr val="000000"/>
                </a:solidFill>
              </a:defRPr>
            </a:lvl5pPr>
            <a:lvl6pPr lvl="5" algn="ctr" rtl="0">
              <a:spcBef>
                <a:spcPts val="0"/>
              </a:spcBef>
              <a:spcAft>
                <a:spcPts val="0"/>
              </a:spcAft>
              <a:buClr>
                <a:srgbClr val="000000"/>
              </a:buClr>
              <a:buSzPts val="1800"/>
              <a:buNone/>
              <a:defRPr sz="2400" b="1">
                <a:solidFill>
                  <a:srgbClr val="000000"/>
                </a:solidFill>
              </a:defRPr>
            </a:lvl6pPr>
            <a:lvl7pPr lvl="6" algn="ctr" rtl="0">
              <a:spcBef>
                <a:spcPts val="0"/>
              </a:spcBef>
              <a:spcAft>
                <a:spcPts val="0"/>
              </a:spcAft>
              <a:buClr>
                <a:srgbClr val="000000"/>
              </a:buClr>
              <a:buSzPts val="1800"/>
              <a:buNone/>
              <a:defRPr sz="2400" b="1">
                <a:solidFill>
                  <a:srgbClr val="000000"/>
                </a:solidFill>
              </a:defRPr>
            </a:lvl7pPr>
            <a:lvl8pPr lvl="7" algn="ctr" rtl="0">
              <a:spcBef>
                <a:spcPts val="0"/>
              </a:spcBef>
              <a:spcAft>
                <a:spcPts val="0"/>
              </a:spcAft>
              <a:buClr>
                <a:srgbClr val="000000"/>
              </a:buClr>
              <a:buSzPts val="1800"/>
              <a:buNone/>
              <a:defRPr sz="2400" b="1">
                <a:solidFill>
                  <a:srgbClr val="000000"/>
                </a:solidFill>
              </a:defRPr>
            </a:lvl8pPr>
            <a:lvl9pPr lvl="8" algn="ctr" rtl="0">
              <a:spcBef>
                <a:spcPts val="0"/>
              </a:spcBef>
              <a:spcAft>
                <a:spcPts val="0"/>
              </a:spcAft>
              <a:buClr>
                <a:srgbClr val="000000"/>
              </a:buClr>
              <a:buSzPts val="1800"/>
              <a:buNone/>
              <a:defRPr sz="2400" b="1">
                <a:solidFill>
                  <a:srgbClr val="000000"/>
                </a:solidFill>
              </a:defRPr>
            </a:lvl9pPr>
          </a:lstStyle>
          <a:p>
            <a:endParaRPr/>
          </a:p>
        </p:txBody>
      </p:sp>
      <p:sp>
        <p:nvSpPr>
          <p:cNvPr id="58" name="Google Shape;58;p12"/>
          <p:cNvSpPr txBox="1">
            <a:spLocks noGrp="1"/>
          </p:cNvSpPr>
          <p:nvPr>
            <p:ph type="subTitle" idx="1"/>
          </p:nvPr>
        </p:nvSpPr>
        <p:spPr>
          <a:xfrm>
            <a:off x="1748867" y="2685367"/>
            <a:ext cx="2508400" cy="148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5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59" name="Google Shape;59;p12"/>
          <p:cNvSpPr txBox="1">
            <a:spLocks noGrp="1"/>
          </p:cNvSpPr>
          <p:nvPr>
            <p:ph type="ctrTitle" idx="3"/>
          </p:nvPr>
        </p:nvSpPr>
        <p:spPr>
          <a:xfrm>
            <a:off x="1748867" y="3652167"/>
            <a:ext cx="2508400" cy="859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800"/>
              <a:buNone/>
              <a:defRPr sz="2100" b="1">
                <a:solidFill>
                  <a:srgbClr val="000000"/>
                </a:solidFill>
                <a:latin typeface="Work Sans"/>
                <a:ea typeface="Work Sans"/>
                <a:cs typeface="Work Sans"/>
                <a:sym typeface="Work Sans"/>
              </a:defRPr>
            </a:lvl1pPr>
            <a:lvl2pPr lvl="1" algn="ctr" rtl="0">
              <a:spcBef>
                <a:spcPts val="0"/>
              </a:spcBef>
              <a:spcAft>
                <a:spcPts val="0"/>
              </a:spcAft>
              <a:buClr>
                <a:srgbClr val="000000"/>
              </a:buClr>
              <a:buSzPts val="1800"/>
              <a:buNone/>
              <a:defRPr sz="2400" b="1">
                <a:solidFill>
                  <a:srgbClr val="000000"/>
                </a:solidFill>
              </a:defRPr>
            </a:lvl2pPr>
            <a:lvl3pPr lvl="2" algn="ctr" rtl="0">
              <a:spcBef>
                <a:spcPts val="0"/>
              </a:spcBef>
              <a:spcAft>
                <a:spcPts val="0"/>
              </a:spcAft>
              <a:buClr>
                <a:srgbClr val="000000"/>
              </a:buClr>
              <a:buSzPts val="1800"/>
              <a:buNone/>
              <a:defRPr sz="2400" b="1">
                <a:solidFill>
                  <a:srgbClr val="000000"/>
                </a:solidFill>
              </a:defRPr>
            </a:lvl3pPr>
            <a:lvl4pPr lvl="3" algn="ctr" rtl="0">
              <a:spcBef>
                <a:spcPts val="0"/>
              </a:spcBef>
              <a:spcAft>
                <a:spcPts val="0"/>
              </a:spcAft>
              <a:buClr>
                <a:srgbClr val="000000"/>
              </a:buClr>
              <a:buSzPts val="1800"/>
              <a:buNone/>
              <a:defRPr sz="2400" b="1">
                <a:solidFill>
                  <a:srgbClr val="000000"/>
                </a:solidFill>
              </a:defRPr>
            </a:lvl4pPr>
            <a:lvl5pPr lvl="4" algn="ctr" rtl="0">
              <a:spcBef>
                <a:spcPts val="0"/>
              </a:spcBef>
              <a:spcAft>
                <a:spcPts val="0"/>
              </a:spcAft>
              <a:buClr>
                <a:srgbClr val="000000"/>
              </a:buClr>
              <a:buSzPts val="1800"/>
              <a:buNone/>
              <a:defRPr sz="2400" b="1">
                <a:solidFill>
                  <a:srgbClr val="000000"/>
                </a:solidFill>
              </a:defRPr>
            </a:lvl5pPr>
            <a:lvl6pPr lvl="5" algn="ctr" rtl="0">
              <a:spcBef>
                <a:spcPts val="0"/>
              </a:spcBef>
              <a:spcAft>
                <a:spcPts val="0"/>
              </a:spcAft>
              <a:buClr>
                <a:srgbClr val="000000"/>
              </a:buClr>
              <a:buSzPts val="1800"/>
              <a:buNone/>
              <a:defRPr sz="2400" b="1">
                <a:solidFill>
                  <a:srgbClr val="000000"/>
                </a:solidFill>
              </a:defRPr>
            </a:lvl6pPr>
            <a:lvl7pPr lvl="6" algn="ctr" rtl="0">
              <a:spcBef>
                <a:spcPts val="0"/>
              </a:spcBef>
              <a:spcAft>
                <a:spcPts val="0"/>
              </a:spcAft>
              <a:buClr>
                <a:srgbClr val="000000"/>
              </a:buClr>
              <a:buSzPts val="1800"/>
              <a:buNone/>
              <a:defRPr sz="2400" b="1">
                <a:solidFill>
                  <a:srgbClr val="000000"/>
                </a:solidFill>
              </a:defRPr>
            </a:lvl7pPr>
            <a:lvl8pPr lvl="7" algn="ctr" rtl="0">
              <a:spcBef>
                <a:spcPts val="0"/>
              </a:spcBef>
              <a:spcAft>
                <a:spcPts val="0"/>
              </a:spcAft>
              <a:buClr>
                <a:srgbClr val="000000"/>
              </a:buClr>
              <a:buSzPts val="1800"/>
              <a:buNone/>
              <a:defRPr sz="2400" b="1">
                <a:solidFill>
                  <a:srgbClr val="000000"/>
                </a:solidFill>
              </a:defRPr>
            </a:lvl8pPr>
            <a:lvl9pPr lvl="8" algn="ctr" rtl="0">
              <a:spcBef>
                <a:spcPts val="0"/>
              </a:spcBef>
              <a:spcAft>
                <a:spcPts val="0"/>
              </a:spcAft>
              <a:buClr>
                <a:srgbClr val="000000"/>
              </a:buClr>
              <a:buSzPts val="1800"/>
              <a:buNone/>
              <a:defRPr sz="2400" b="1">
                <a:solidFill>
                  <a:srgbClr val="000000"/>
                </a:solidFill>
              </a:defRPr>
            </a:lvl9pPr>
          </a:lstStyle>
          <a:p>
            <a:endParaRPr/>
          </a:p>
        </p:txBody>
      </p:sp>
      <p:sp>
        <p:nvSpPr>
          <p:cNvPr id="60" name="Google Shape;60;p12"/>
          <p:cNvSpPr txBox="1">
            <a:spLocks noGrp="1"/>
          </p:cNvSpPr>
          <p:nvPr>
            <p:ph type="subTitle" idx="4"/>
          </p:nvPr>
        </p:nvSpPr>
        <p:spPr>
          <a:xfrm>
            <a:off x="1748867" y="4336367"/>
            <a:ext cx="2508400" cy="99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500">
                <a:solidFill>
                  <a:srgbClr val="000000"/>
                </a:solidFill>
              </a:defRPr>
            </a:lvl1pPr>
            <a:lvl2pPr lvl="1" algn="ctr" rtl="0">
              <a:lnSpc>
                <a:spcPct val="100000"/>
              </a:lnSpc>
              <a:spcBef>
                <a:spcPts val="0"/>
              </a:spcBef>
              <a:spcAft>
                <a:spcPts val="0"/>
              </a:spcAft>
              <a:buClr>
                <a:srgbClr val="000000"/>
              </a:buClr>
              <a:buSzPts val="1000"/>
              <a:buNone/>
              <a:defRPr sz="1300">
                <a:solidFill>
                  <a:srgbClr val="000000"/>
                </a:solidFill>
              </a:defRPr>
            </a:lvl2pPr>
            <a:lvl3pPr lvl="2" algn="ctr" rtl="0">
              <a:lnSpc>
                <a:spcPct val="100000"/>
              </a:lnSpc>
              <a:spcBef>
                <a:spcPts val="0"/>
              </a:spcBef>
              <a:spcAft>
                <a:spcPts val="0"/>
              </a:spcAft>
              <a:buClr>
                <a:srgbClr val="000000"/>
              </a:buClr>
              <a:buSzPts val="1000"/>
              <a:buNone/>
              <a:defRPr sz="1300">
                <a:solidFill>
                  <a:srgbClr val="000000"/>
                </a:solidFill>
              </a:defRPr>
            </a:lvl3pPr>
            <a:lvl4pPr lvl="3" algn="ctr" rtl="0">
              <a:lnSpc>
                <a:spcPct val="100000"/>
              </a:lnSpc>
              <a:spcBef>
                <a:spcPts val="0"/>
              </a:spcBef>
              <a:spcAft>
                <a:spcPts val="0"/>
              </a:spcAft>
              <a:buClr>
                <a:srgbClr val="000000"/>
              </a:buClr>
              <a:buSzPts val="1000"/>
              <a:buNone/>
              <a:defRPr sz="1300">
                <a:solidFill>
                  <a:srgbClr val="000000"/>
                </a:solidFill>
              </a:defRPr>
            </a:lvl4pPr>
            <a:lvl5pPr lvl="4" algn="ctr" rtl="0">
              <a:lnSpc>
                <a:spcPct val="100000"/>
              </a:lnSpc>
              <a:spcBef>
                <a:spcPts val="0"/>
              </a:spcBef>
              <a:spcAft>
                <a:spcPts val="0"/>
              </a:spcAft>
              <a:buClr>
                <a:srgbClr val="000000"/>
              </a:buClr>
              <a:buSzPts val="1000"/>
              <a:buNone/>
              <a:defRPr sz="1300">
                <a:solidFill>
                  <a:srgbClr val="000000"/>
                </a:solidFill>
              </a:defRPr>
            </a:lvl5pPr>
            <a:lvl6pPr lvl="5" algn="ctr" rtl="0">
              <a:lnSpc>
                <a:spcPct val="100000"/>
              </a:lnSpc>
              <a:spcBef>
                <a:spcPts val="0"/>
              </a:spcBef>
              <a:spcAft>
                <a:spcPts val="0"/>
              </a:spcAft>
              <a:buClr>
                <a:srgbClr val="000000"/>
              </a:buClr>
              <a:buSzPts val="1000"/>
              <a:buNone/>
              <a:defRPr sz="1300">
                <a:solidFill>
                  <a:srgbClr val="000000"/>
                </a:solidFill>
              </a:defRPr>
            </a:lvl6pPr>
            <a:lvl7pPr lvl="6" algn="ctr" rtl="0">
              <a:lnSpc>
                <a:spcPct val="100000"/>
              </a:lnSpc>
              <a:spcBef>
                <a:spcPts val="0"/>
              </a:spcBef>
              <a:spcAft>
                <a:spcPts val="0"/>
              </a:spcAft>
              <a:buClr>
                <a:srgbClr val="000000"/>
              </a:buClr>
              <a:buSzPts val="1000"/>
              <a:buNone/>
              <a:defRPr sz="1300">
                <a:solidFill>
                  <a:srgbClr val="000000"/>
                </a:solidFill>
              </a:defRPr>
            </a:lvl7pPr>
            <a:lvl8pPr lvl="7" algn="ctr" rtl="0">
              <a:lnSpc>
                <a:spcPct val="100000"/>
              </a:lnSpc>
              <a:spcBef>
                <a:spcPts val="0"/>
              </a:spcBef>
              <a:spcAft>
                <a:spcPts val="0"/>
              </a:spcAft>
              <a:buClr>
                <a:srgbClr val="000000"/>
              </a:buClr>
              <a:buSzPts val="1000"/>
              <a:buNone/>
              <a:defRPr sz="1300">
                <a:solidFill>
                  <a:srgbClr val="000000"/>
                </a:solidFill>
              </a:defRPr>
            </a:lvl8pPr>
            <a:lvl9pPr lvl="8" algn="ctr" rtl="0">
              <a:lnSpc>
                <a:spcPct val="100000"/>
              </a:lnSpc>
              <a:spcBef>
                <a:spcPts val="0"/>
              </a:spcBef>
              <a:spcAft>
                <a:spcPts val="0"/>
              </a:spcAft>
              <a:buClr>
                <a:srgbClr val="000000"/>
              </a:buClr>
              <a:buSzPts val="1000"/>
              <a:buNone/>
              <a:defRPr sz="13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p:cSld name="CUSTOM_22_1">
    <p:spTree>
      <p:nvGrpSpPr>
        <p:cNvPr id="1" name="Shape 87"/>
        <p:cNvGrpSpPr/>
        <p:nvPr/>
      </p:nvGrpSpPr>
      <p:grpSpPr>
        <a:xfrm>
          <a:off x="0" y="0"/>
          <a:ext cx="0" cy="0"/>
          <a:chOff x="0" y="0"/>
          <a:chExt cx="0" cy="0"/>
        </a:xfrm>
      </p:grpSpPr>
      <p:sp>
        <p:nvSpPr>
          <p:cNvPr id="88" name="Google Shape;88;p17"/>
          <p:cNvSpPr txBox="1">
            <a:spLocks noGrp="1"/>
          </p:cNvSpPr>
          <p:nvPr>
            <p:ph type="ctrTitle"/>
          </p:nvPr>
        </p:nvSpPr>
        <p:spPr>
          <a:xfrm>
            <a:off x="806233" y="1966467"/>
            <a:ext cx="3321200" cy="126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600"/>
              <a:buNone/>
              <a:defRPr sz="4800" b="0">
                <a:solidFill>
                  <a:schemeClr val="dk1"/>
                </a:solidFill>
                <a:latin typeface="Work Sans ExtraBold"/>
                <a:ea typeface="Work Sans ExtraBold"/>
                <a:cs typeface="Work Sans ExtraBold"/>
                <a:sym typeface="Work Sans ExtraBold"/>
              </a:defRPr>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
        <p:nvSpPr>
          <p:cNvPr id="89" name="Google Shape;89;p17"/>
          <p:cNvSpPr txBox="1">
            <a:spLocks noGrp="1"/>
          </p:cNvSpPr>
          <p:nvPr>
            <p:ph type="title" idx="2" hasCustomPrompt="1"/>
          </p:nvPr>
        </p:nvSpPr>
        <p:spPr>
          <a:xfrm>
            <a:off x="798820" y="646776"/>
            <a:ext cx="3222800" cy="770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6000"/>
              <a:buFont typeface="Work Sans ExtraBold"/>
              <a:buNone/>
              <a:defRPr sz="8000" b="0">
                <a:solidFill>
                  <a:schemeClr val="accent4"/>
                </a:solidFill>
                <a:latin typeface="Work Sans ExtraBold"/>
                <a:ea typeface="Work Sans ExtraBold"/>
                <a:cs typeface="Work Sans ExtraBold"/>
                <a:sym typeface="Work Sans ExtraBold"/>
              </a:defRPr>
            </a:lvl1pPr>
            <a:lvl2pPr lvl="1"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2pPr>
            <a:lvl3pPr lvl="2"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3pPr>
            <a:lvl4pPr lvl="3"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4pPr>
            <a:lvl5pPr lvl="4"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5pPr>
            <a:lvl6pPr lvl="5"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6pPr>
            <a:lvl7pPr lvl="6"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7pPr>
            <a:lvl8pPr lvl="7"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8pPr>
            <a:lvl9pPr lvl="8" rtl="0">
              <a:spcBef>
                <a:spcPts val="0"/>
              </a:spcBef>
              <a:spcAft>
                <a:spcPts val="0"/>
              </a:spcAft>
              <a:buClr>
                <a:srgbClr val="000000"/>
              </a:buClr>
              <a:buSzPts val="4800"/>
              <a:buFont typeface="Work Sans ExtraBold"/>
              <a:buNone/>
              <a:defRPr sz="6400">
                <a:solidFill>
                  <a:srgbClr val="000000"/>
                </a:solidFill>
                <a:latin typeface="Work Sans ExtraBold"/>
                <a:ea typeface="Work Sans ExtraBold"/>
                <a:cs typeface="Work Sans ExtraBold"/>
                <a:sym typeface="Work Sans ExtraBold"/>
              </a:defRPr>
            </a:lvl9pPr>
          </a:lstStyle>
          <a:p>
            <a:r>
              <a:t>xx%</a:t>
            </a:r>
          </a:p>
        </p:txBody>
      </p:sp>
      <p:sp>
        <p:nvSpPr>
          <p:cNvPr id="90" name="Google Shape;90;p17"/>
          <p:cNvSpPr txBox="1">
            <a:spLocks noGrp="1"/>
          </p:cNvSpPr>
          <p:nvPr>
            <p:ph type="subTitle" idx="1"/>
          </p:nvPr>
        </p:nvSpPr>
        <p:spPr>
          <a:xfrm>
            <a:off x="833000" y="3485267"/>
            <a:ext cx="24240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500">
                <a:solidFill>
                  <a:srgbClr val="000000"/>
                </a:solidFill>
              </a:defRPr>
            </a:lvl1pPr>
            <a:lvl2pPr lvl="1" algn="ctr" rtl="0">
              <a:lnSpc>
                <a:spcPct val="100000"/>
              </a:lnSpc>
              <a:spcBef>
                <a:spcPts val="0"/>
              </a:spcBef>
              <a:spcAft>
                <a:spcPts val="0"/>
              </a:spcAft>
              <a:buClr>
                <a:srgbClr val="000000"/>
              </a:buClr>
              <a:buSzPts val="1000"/>
              <a:buNone/>
              <a:defRPr sz="1300">
                <a:solidFill>
                  <a:srgbClr val="000000"/>
                </a:solidFill>
              </a:defRPr>
            </a:lvl2pPr>
            <a:lvl3pPr lvl="2" algn="ctr" rtl="0">
              <a:lnSpc>
                <a:spcPct val="100000"/>
              </a:lnSpc>
              <a:spcBef>
                <a:spcPts val="0"/>
              </a:spcBef>
              <a:spcAft>
                <a:spcPts val="0"/>
              </a:spcAft>
              <a:buClr>
                <a:srgbClr val="000000"/>
              </a:buClr>
              <a:buSzPts val="1000"/>
              <a:buNone/>
              <a:defRPr sz="1300">
                <a:solidFill>
                  <a:srgbClr val="000000"/>
                </a:solidFill>
              </a:defRPr>
            </a:lvl3pPr>
            <a:lvl4pPr lvl="3" algn="ctr" rtl="0">
              <a:lnSpc>
                <a:spcPct val="100000"/>
              </a:lnSpc>
              <a:spcBef>
                <a:spcPts val="0"/>
              </a:spcBef>
              <a:spcAft>
                <a:spcPts val="0"/>
              </a:spcAft>
              <a:buClr>
                <a:srgbClr val="000000"/>
              </a:buClr>
              <a:buSzPts val="1000"/>
              <a:buNone/>
              <a:defRPr sz="1300">
                <a:solidFill>
                  <a:srgbClr val="000000"/>
                </a:solidFill>
              </a:defRPr>
            </a:lvl4pPr>
            <a:lvl5pPr lvl="4" algn="ctr" rtl="0">
              <a:lnSpc>
                <a:spcPct val="100000"/>
              </a:lnSpc>
              <a:spcBef>
                <a:spcPts val="0"/>
              </a:spcBef>
              <a:spcAft>
                <a:spcPts val="0"/>
              </a:spcAft>
              <a:buClr>
                <a:srgbClr val="000000"/>
              </a:buClr>
              <a:buSzPts val="1000"/>
              <a:buNone/>
              <a:defRPr sz="1300">
                <a:solidFill>
                  <a:srgbClr val="000000"/>
                </a:solidFill>
              </a:defRPr>
            </a:lvl5pPr>
            <a:lvl6pPr lvl="5" algn="ctr" rtl="0">
              <a:lnSpc>
                <a:spcPct val="100000"/>
              </a:lnSpc>
              <a:spcBef>
                <a:spcPts val="0"/>
              </a:spcBef>
              <a:spcAft>
                <a:spcPts val="0"/>
              </a:spcAft>
              <a:buClr>
                <a:srgbClr val="000000"/>
              </a:buClr>
              <a:buSzPts val="1000"/>
              <a:buNone/>
              <a:defRPr sz="1300">
                <a:solidFill>
                  <a:srgbClr val="000000"/>
                </a:solidFill>
              </a:defRPr>
            </a:lvl6pPr>
            <a:lvl7pPr lvl="6" algn="ctr" rtl="0">
              <a:lnSpc>
                <a:spcPct val="100000"/>
              </a:lnSpc>
              <a:spcBef>
                <a:spcPts val="0"/>
              </a:spcBef>
              <a:spcAft>
                <a:spcPts val="0"/>
              </a:spcAft>
              <a:buClr>
                <a:srgbClr val="000000"/>
              </a:buClr>
              <a:buSzPts val="1000"/>
              <a:buNone/>
              <a:defRPr sz="1300">
                <a:solidFill>
                  <a:srgbClr val="000000"/>
                </a:solidFill>
              </a:defRPr>
            </a:lvl7pPr>
            <a:lvl8pPr lvl="7" algn="ctr" rtl="0">
              <a:lnSpc>
                <a:spcPct val="100000"/>
              </a:lnSpc>
              <a:spcBef>
                <a:spcPts val="0"/>
              </a:spcBef>
              <a:spcAft>
                <a:spcPts val="0"/>
              </a:spcAft>
              <a:buClr>
                <a:srgbClr val="000000"/>
              </a:buClr>
              <a:buSzPts val="1000"/>
              <a:buNone/>
              <a:defRPr sz="1300">
                <a:solidFill>
                  <a:srgbClr val="000000"/>
                </a:solidFill>
              </a:defRPr>
            </a:lvl8pPr>
            <a:lvl9pPr lvl="8" algn="ctr" rtl="0">
              <a:lnSpc>
                <a:spcPct val="100000"/>
              </a:lnSpc>
              <a:spcBef>
                <a:spcPts val="0"/>
              </a:spcBef>
              <a:spcAft>
                <a:spcPts val="0"/>
              </a:spcAft>
              <a:buClr>
                <a:srgbClr val="000000"/>
              </a:buClr>
              <a:buSzPts val="1000"/>
              <a:buNone/>
              <a:defRPr sz="1300">
                <a:solidFill>
                  <a:srgbClr val="000000"/>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p:cSld name="CUSTOM_24">
    <p:bg>
      <p:bgPr>
        <a:no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A96AA-8478-2146-B25B-AD2E1988584C}"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306C9-9015-2443-9079-7DD3ECAFD520}" type="slidenum">
              <a:rPr lang="en-US" smtClean="0"/>
              <a:t>‹#›</a:t>
            </a:fld>
            <a:endParaRPr lang="en-US"/>
          </a:p>
        </p:txBody>
      </p:sp>
    </p:spTree>
    <p:extLst>
      <p:ext uri="{BB962C8B-B14F-4D97-AF65-F5344CB8AC3E}">
        <p14:creationId xmlns:p14="http://schemas.microsoft.com/office/powerpoint/2010/main" val="198690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2/26/2020</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4934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6306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89771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2/26/2020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40381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1664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2/26/2020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56905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2/26/2020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13411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2/26/2020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2015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6A73BC-5D11-4675-B334-102E1E8C9B50}" type="datetimeFigureOut">
              <a:rPr lang="en-US" dirty="0"/>
              <a:t>2/26/2020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82899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2/26/2020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34895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259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4724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3672-0C16-4716-A62F-2DA26D055D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28C3B2-C08B-45AB-8C6E-022D71D6D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7FCAD9-CC4C-4B85-B91F-FA80C3134BEF}"/>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F7234E9D-7497-469A-A1C1-3B670D80F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CE950-CB6E-4D1F-989C-AAD55338DC04}"/>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08779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CAB0-0454-4C40-94F6-DAF4798BD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509B5-AA72-4791-8CC8-5CE34ABC03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7E450-FF9E-4656-9373-B238270ECB2E}"/>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C8688A2B-3A2B-4ADF-AD1E-5AC12A245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99E85-B0FF-436F-BF52-FCCE2BF37127}"/>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497369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2510-2DE2-49CF-AEF6-349283B810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DB98F-FDD9-44F5-89AF-A5D97AF4B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BAE2E7-57FA-441C-941F-E80E94145624}"/>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A2FBB08C-A9C0-4259-9B47-540DE49B5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F6D7C-0ED8-4EEA-90D3-FDE1C42DBED9}"/>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698881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DE80-19D6-4C61-A8B7-56A6B6AAD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BA57B-4029-400B-8437-4E1BDF9237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5B8229-E151-4251-B02E-996AC1EAC3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641D7-5EF3-44A0-966C-07BDAE00D904}"/>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6" name="Footer Placeholder 5">
            <a:extLst>
              <a:ext uri="{FF2B5EF4-FFF2-40B4-BE49-F238E27FC236}">
                <a16:creationId xmlns:a16="http://schemas.microsoft.com/office/drawing/2014/main" id="{205B4023-8AC3-47FC-AEA7-CD3D6D976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3668B-87DD-4784-A4DA-51CF19BCDAC5}"/>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1559653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6D2D-F69E-4365-A99C-51B75DD496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4C1CE-94B0-4FB5-8339-407C854F65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5E59A1-832A-4A9F-B99E-F4B6CEBFC7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66A5AF-4D6E-4140-8C25-F984D7034A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72695E-1544-4BF9-B1C2-75543F7F80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453722-91CB-409C-9716-B198EF8F58DC}"/>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8" name="Footer Placeholder 7">
            <a:extLst>
              <a:ext uri="{FF2B5EF4-FFF2-40B4-BE49-F238E27FC236}">
                <a16:creationId xmlns:a16="http://schemas.microsoft.com/office/drawing/2014/main" id="{CCC978F5-FEFA-4ED9-B04B-7E29F7562B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179FB0-86EC-45E6-A821-914C7EC33B0E}"/>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2513955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F86F-8A4F-48F2-ADAF-B25516F882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403B41-0FBF-483F-8EB2-220B0DC262CA}"/>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4" name="Footer Placeholder 3">
            <a:extLst>
              <a:ext uri="{FF2B5EF4-FFF2-40B4-BE49-F238E27FC236}">
                <a16:creationId xmlns:a16="http://schemas.microsoft.com/office/drawing/2014/main" id="{CEF6E2B1-2B33-44A7-8530-5611DF38DE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EE9F-AFA1-40E7-9C6A-819307AAADB9}"/>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570237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8B687-03D2-4403-8E6F-216608D5352D}"/>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3" name="Footer Placeholder 2">
            <a:extLst>
              <a:ext uri="{FF2B5EF4-FFF2-40B4-BE49-F238E27FC236}">
                <a16:creationId xmlns:a16="http://schemas.microsoft.com/office/drawing/2014/main" id="{3C69CCBF-5757-4FE4-AA8E-0F56A63A2D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1B7617-0E43-42DC-98A0-C6A134BC3B72}"/>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3302578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C38C-31EB-4377-A64B-A84EBA55C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5AF75-E920-46D4-BAA4-850CDC21C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1265E9-700F-49D4-94AA-EA8629E8F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3DD2C6-A137-4B03-B0D1-516FEB85ECCA}"/>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6" name="Footer Placeholder 5">
            <a:extLst>
              <a:ext uri="{FF2B5EF4-FFF2-40B4-BE49-F238E27FC236}">
                <a16:creationId xmlns:a16="http://schemas.microsoft.com/office/drawing/2014/main" id="{D18A8F61-88C3-4ECB-92F3-D45BAABC8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A6F-709D-48A3-BC03-51CF9EC41B17}"/>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2226970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360D-DA72-438A-BF8B-EEFB5C7F5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088C6B-E1B3-4BB0-B626-F2507544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9156C-AF24-4CD4-B4B5-6015ED169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AD26E2-1236-448B-A59D-617C49195986}"/>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6" name="Footer Placeholder 5">
            <a:extLst>
              <a:ext uri="{FF2B5EF4-FFF2-40B4-BE49-F238E27FC236}">
                <a16:creationId xmlns:a16="http://schemas.microsoft.com/office/drawing/2014/main" id="{96FBCBD1-CEA7-4B75-A3FC-E151122BD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DDA72-4540-4615-B77D-738D1F895CD3}"/>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501761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9C52-4C38-400B-9752-F0836D998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4CAFE-C7D5-404C-83D5-0AC55FEEDF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CFB6A-DF02-4B58-8E59-2D888B75502E}"/>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E2645D3A-F22B-44AD-904A-2472BF7A4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2105C-4F66-4772-BC69-FBE755D41F2B}"/>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178270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F7FF6-B98A-4B70-9108-B969B8655B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BE929B-97D3-48BD-8246-4CAE0F9669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C508D-8A16-4290-9117-EC72EE0E9424}"/>
              </a:ext>
            </a:extLst>
          </p:cNvPr>
          <p:cNvSpPr>
            <a:spLocks noGrp="1"/>
          </p:cNvSpPr>
          <p:nvPr>
            <p:ph type="dt" sz="half" idx="10"/>
          </p:nvPr>
        </p:nvSpPr>
        <p:spPr/>
        <p:txBody>
          <a:body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DB068BF0-BFB4-4314-AD1F-C3A3BAECE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A3E31-8641-410E-ABE7-372FE3C2F2B9}"/>
              </a:ext>
            </a:extLst>
          </p:cNvPr>
          <p:cNvSpPr>
            <a:spLocks noGrp="1"/>
          </p:cNvSpPr>
          <p:nvPr>
            <p:ph type="sldNum" sz="quarter" idx="12"/>
          </p:nvPr>
        </p:nvSpPr>
        <p:spPr/>
        <p:txBody>
          <a:bodyPr/>
          <a:lstStyle/>
          <a:p>
            <a:fld id="{FF78DB22-FEB3-4DD8-83E8-F38F73963393}" type="slidenum">
              <a:rPr lang="en-US" smtClean="0"/>
              <a:t>‹#›</a:t>
            </a:fld>
            <a:endParaRPr lang="en-US"/>
          </a:p>
        </p:txBody>
      </p:sp>
    </p:spTree>
    <p:extLst>
      <p:ext uri="{BB962C8B-B14F-4D97-AF65-F5344CB8AC3E}">
        <p14:creationId xmlns:p14="http://schemas.microsoft.com/office/powerpoint/2010/main" val="1572248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1A1D30-C0A0-4124-A783-34D9F15FA0FE}"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cxnSp>
        <p:nvCxnSpPr>
          <p:cNvPr id="7" name="Straight Connector 6"/>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7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F28077-7188-48C5-8679-2287FAC952E9}"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966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2086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F6BD99-6FFD-46C5-B5E2-43A34BDA2566}" type="datetime1">
              <a:rPr lang="en-US" smtClean="0"/>
              <a:t>2/26/2020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07120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22678E-214C-4CF8-97C7-95015FB02960}" type="datetime1">
              <a:rPr lang="en-US" smtClean="0"/>
              <a:t>2/26/2020</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27173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t>2/26/2020</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25577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2/26/2020</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2456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2/26/2020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2558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2/26/2020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9862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2D5871-AB0F-4B3D-8861-97E78CB7B47E}"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820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18406-4C3F-4F3E-80BD-A22568EA37EB}" type="datetime1">
              <a:rPr lang="en-US" smtClean="0"/>
              <a:t>2/26/2020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17574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14304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0606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lvl1pPr>
              <a:defRPr>
                <a:solidFill>
                  <a:schemeClr val="tx2"/>
                </a:solidFill>
              </a:defRPr>
            </a:lvl1p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171735534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49848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079055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746050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60580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6145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737789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554373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e Texto">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846CE7D5-CF57-46EF-B807-FDD0502418D4}" type="datetimeFigureOut">
              <a:rPr lang="en-US" smtClean="0"/>
              <a:t>2/26/2020</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649713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96556" y="3643156"/>
            <a:ext cx="6889600" cy="237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6000"/>
              <a:buNone/>
              <a:defRPr sz="7300">
                <a:solidFill>
                  <a:schemeClr val="lt2"/>
                </a:solidFill>
              </a:defRPr>
            </a:lvl1pPr>
            <a:lvl2pPr lvl="1" rtl="0">
              <a:spcBef>
                <a:spcPts val="0"/>
              </a:spcBef>
              <a:spcAft>
                <a:spcPts val="0"/>
              </a:spcAft>
              <a:buClr>
                <a:schemeClr val="lt2"/>
              </a:buClr>
              <a:buSzPts val="5200"/>
              <a:buNone/>
              <a:defRPr sz="6900">
                <a:solidFill>
                  <a:schemeClr val="lt2"/>
                </a:solidFill>
              </a:defRPr>
            </a:lvl2pPr>
            <a:lvl3pPr lvl="2" rtl="0">
              <a:spcBef>
                <a:spcPts val="0"/>
              </a:spcBef>
              <a:spcAft>
                <a:spcPts val="0"/>
              </a:spcAft>
              <a:buClr>
                <a:schemeClr val="lt2"/>
              </a:buClr>
              <a:buSzPts val="5200"/>
              <a:buNone/>
              <a:defRPr sz="6900">
                <a:solidFill>
                  <a:schemeClr val="lt2"/>
                </a:solidFill>
              </a:defRPr>
            </a:lvl3pPr>
            <a:lvl4pPr lvl="3" rtl="0">
              <a:spcBef>
                <a:spcPts val="0"/>
              </a:spcBef>
              <a:spcAft>
                <a:spcPts val="0"/>
              </a:spcAft>
              <a:buClr>
                <a:schemeClr val="lt2"/>
              </a:buClr>
              <a:buSzPts val="5200"/>
              <a:buNone/>
              <a:defRPr sz="6900">
                <a:solidFill>
                  <a:schemeClr val="lt2"/>
                </a:solidFill>
              </a:defRPr>
            </a:lvl4pPr>
            <a:lvl5pPr lvl="4" rtl="0">
              <a:spcBef>
                <a:spcPts val="0"/>
              </a:spcBef>
              <a:spcAft>
                <a:spcPts val="0"/>
              </a:spcAft>
              <a:buClr>
                <a:schemeClr val="lt2"/>
              </a:buClr>
              <a:buSzPts val="5200"/>
              <a:buNone/>
              <a:defRPr sz="6900">
                <a:solidFill>
                  <a:schemeClr val="lt2"/>
                </a:solidFill>
              </a:defRPr>
            </a:lvl5pPr>
            <a:lvl6pPr lvl="5" rtl="0">
              <a:spcBef>
                <a:spcPts val="0"/>
              </a:spcBef>
              <a:spcAft>
                <a:spcPts val="0"/>
              </a:spcAft>
              <a:buClr>
                <a:schemeClr val="lt2"/>
              </a:buClr>
              <a:buSzPts val="5200"/>
              <a:buNone/>
              <a:defRPr sz="6900">
                <a:solidFill>
                  <a:schemeClr val="lt2"/>
                </a:solidFill>
              </a:defRPr>
            </a:lvl6pPr>
            <a:lvl7pPr lvl="6" rtl="0">
              <a:spcBef>
                <a:spcPts val="0"/>
              </a:spcBef>
              <a:spcAft>
                <a:spcPts val="0"/>
              </a:spcAft>
              <a:buClr>
                <a:schemeClr val="lt2"/>
              </a:buClr>
              <a:buSzPts val="5200"/>
              <a:buNone/>
              <a:defRPr sz="6900">
                <a:solidFill>
                  <a:schemeClr val="lt2"/>
                </a:solidFill>
              </a:defRPr>
            </a:lvl7pPr>
            <a:lvl8pPr lvl="7" rtl="0">
              <a:spcBef>
                <a:spcPts val="0"/>
              </a:spcBef>
              <a:spcAft>
                <a:spcPts val="0"/>
              </a:spcAft>
              <a:buClr>
                <a:schemeClr val="lt2"/>
              </a:buClr>
              <a:buSzPts val="5200"/>
              <a:buNone/>
              <a:defRPr sz="6900">
                <a:solidFill>
                  <a:schemeClr val="lt2"/>
                </a:solidFill>
              </a:defRPr>
            </a:lvl8pPr>
            <a:lvl9pPr lvl="8" rtl="0">
              <a:spcBef>
                <a:spcPts val="0"/>
              </a:spcBef>
              <a:spcAft>
                <a:spcPts val="0"/>
              </a:spcAft>
              <a:buClr>
                <a:schemeClr val="lt2"/>
              </a:buClr>
              <a:buSzPts val="5200"/>
              <a:buNone/>
              <a:defRPr sz="6900">
                <a:solidFill>
                  <a:schemeClr val="lt2"/>
                </a:solidFill>
              </a:defRPr>
            </a:lvl9pPr>
          </a:lstStyle>
          <a:p>
            <a:endParaRPr/>
          </a:p>
        </p:txBody>
      </p:sp>
      <p:sp>
        <p:nvSpPr>
          <p:cNvPr id="10" name="Google Shape;10;p2"/>
          <p:cNvSpPr txBox="1">
            <a:spLocks noGrp="1"/>
          </p:cNvSpPr>
          <p:nvPr>
            <p:ph type="subTitle" idx="1"/>
          </p:nvPr>
        </p:nvSpPr>
        <p:spPr>
          <a:xfrm>
            <a:off x="805712" y="5357956"/>
            <a:ext cx="54952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200"/>
              <a:buNone/>
              <a:defRPr>
                <a:solidFill>
                  <a:schemeClr val="lt2"/>
                </a:solidFill>
              </a:defRPr>
            </a:lvl1pPr>
            <a:lvl2pPr lvl="1" algn="r" rtl="0">
              <a:lnSpc>
                <a:spcPct val="100000"/>
              </a:lnSpc>
              <a:spcBef>
                <a:spcPts val="0"/>
              </a:spcBef>
              <a:spcAft>
                <a:spcPts val="0"/>
              </a:spcAft>
              <a:buClr>
                <a:schemeClr val="lt2"/>
              </a:buClr>
              <a:buSzPts val="2800"/>
              <a:buNone/>
              <a:defRPr sz="3700">
                <a:solidFill>
                  <a:schemeClr val="lt2"/>
                </a:solidFill>
              </a:defRPr>
            </a:lvl2pPr>
            <a:lvl3pPr lvl="2" algn="r" rtl="0">
              <a:lnSpc>
                <a:spcPct val="100000"/>
              </a:lnSpc>
              <a:spcBef>
                <a:spcPts val="0"/>
              </a:spcBef>
              <a:spcAft>
                <a:spcPts val="0"/>
              </a:spcAft>
              <a:buClr>
                <a:schemeClr val="lt2"/>
              </a:buClr>
              <a:buSzPts val="2800"/>
              <a:buNone/>
              <a:defRPr sz="3700">
                <a:solidFill>
                  <a:schemeClr val="lt2"/>
                </a:solidFill>
              </a:defRPr>
            </a:lvl3pPr>
            <a:lvl4pPr lvl="3" algn="r" rtl="0">
              <a:lnSpc>
                <a:spcPct val="100000"/>
              </a:lnSpc>
              <a:spcBef>
                <a:spcPts val="0"/>
              </a:spcBef>
              <a:spcAft>
                <a:spcPts val="0"/>
              </a:spcAft>
              <a:buClr>
                <a:schemeClr val="lt2"/>
              </a:buClr>
              <a:buSzPts val="2800"/>
              <a:buNone/>
              <a:defRPr sz="3700">
                <a:solidFill>
                  <a:schemeClr val="lt2"/>
                </a:solidFill>
              </a:defRPr>
            </a:lvl4pPr>
            <a:lvl5pPr lvl="4" algn="r" rtl="0">
              <a:lnSpc>
                <a:spcPct val="100000"/>
              </a:lnSpc>
              <a:spcBef>
                <a:spcPts val="0"/>
              </a:spcBef>
              <a:spcAft>
                <a:spcPts val="0"/>
              </a:spcAft>
              <a:buClr>
                <a:schemeClr val="lt2"/>
              </a:buClr>
              <a:buSzPts val="2800"/>
              <a:buNone/>
              <a:defRPr sz="3700">
                <a:solidFill>
                  <a:schemeClr val="lt2"/>
                </a:solidFill>
              </a:defRPr>
            </a:lvl5pPr>
            <a:lvl6pPr lvl="5" algn="r" rtl="0">
              <a:lnSpc>
                <a:spcPct val="100000"/>
              </a:lnSpc>
              <a:spcBef>
                <a:spcPts val="0"/>
              </a:spcBef>
              <a:spcAft>
                <a:spcPts val="0"/>
              </a:spcAft>
              <a:buClr>
                <a:schemeClr val="lt2"/>
              </a:buClr>
              <a:buSzPts val="2800"/>
              <a:buNone/>
              <a:defRPr sz="3700">
                <a:solidFill>
                  <a:schemeClr val="lt2"/>
                </a:solidFill>
              </a:defRPr>
            </a:lvl6pPr>
            <a:lvl7pPr lvl="6" algn="r" rtl="0">
              <a:lnSpc>
                <a:spcPct val="100000"/>
              </a:lnSpc>
              <a:spcBef>
                <a:spcPts val="0"/>
              </a:spcBef>
              <a:spcAft>
                <a:spcPts val="0"/>
              </a:spcAft>
              <a:buClr>
                <a:schemeClr val="lt2"/>
              </a:buClr>
              <a:buSzPts val="2800"/>
              <a:buNone/>
              <a:defRPr sz="3700">
                <a:solidFill>
                  <a:schemeClr val="lt2"/>
                </a:solidFill>
              </a:defRPr>
            </a:lvl7pPr>
            <a:lvl8pPr lvl="7" algn="r" rtl="0">
              <a:lnSpc>
                <a:spcPct val="100000"/>
              </a:lnSpc>
              <a:spcBef>
                <a:spcPts val="0"/>
              </a:spcBef>
              <a:spcAft>
                <a:spcPts val="0"/>
              </a:spcAft>
              <a:buClr>
                <a:schemeClr val="lt2"/>
              </a:buClr>
              <a:buSzPts val="2800"/>
              <a:buNone/>
              <a:defRPr sz="3700">
                <a:solidFill>
                  <a:schemeClr val="lt2"/>
                </a:solidFill>
              </a:defRPr>
            </a:lvl8pPr>
            <a:lvl9pPr lvl="8" algn="r" rtl="0">
              <a:lnSpc>
                <a:spcPct val="100000"/>
              </a:lnSpc>
              <a:spcBef>
                <a:spcPts val="0"/>
              </a:spcBef>
              <a:spcAft>
                <a:spcPts val="0"/>
              </a:spcAft>
              <a:buClr>
                <a:schemeClr val="lt2"/>
              </a:buClr>
              <a:buSzPts val="2800"/>
              <a:buNone/>
              <a:defRPr sz="3700">
                <a:solidFill>
                  <a:schemeClr val="lt2"/>
                </a:solidFill>
              </a:defRPr>
            </a:lvl9pPr>
          </a:lstStyle>
          <a:p>
            <a:endParaRPr/>
          </a:p>
        </p:txBody>
      </p:sp>
    </p:spTree>
    <p:extLst>
      <p:ext uri="{BB962C8B-B14F-4D97-AF65-F5344CB8AC3E}">
        <p14:creationId xmlns:p14="http://schemas.microsoft.com/office/powerpoint/2010/main" val="140222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3.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64" r:id="rId4"/>
    <p:sldLayoutId id="2147483665" r:id="rId5"/>
    <p:sldLayoutId id="2147483666" r:id="rId6"/>
    <p:sldLayoutId id="2147483667" r:id="rId7"/>
    <p:sldLayoutId id="2147483676" r:id="rId8"/>
    <p:sldLayoutId id="2147483669" r:id="rId9"/>
    <p:sldLayoutId id="2147483674"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Work Sans ExtraBold"/>
              <a:buNone/>
              <a:defRPr sz="2800">
                <a:latin typeface="Work Sans ExtraBold"/>
                <a:ea typeface="Work Sans ExtraBold"/>
                <a:cs typeface="Work Sans ExtraBold"/>
                <a:sym typeface="Work Sans ExtraBold"/>
              </a:defRPr>
            </a:lvl1pPr>
            <a:lvl2pPr lvl="1"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2pPr>
            <a:lvl3pPr lvl="2"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3pPr>
            <a:lvl4pPr lvl="3"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4pPr>
            <a:lvl5pPr lvl="4"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5pPr>
            <a:lvl6pPr lvl="5"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6pPr>
            <a:lvl7pPr lvl="6"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7pPr>
            <a:lvl8pPr lvl="7"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8pPr>
            <a:lvl9pPr lvl="8" rtl="0">
              <a:spcBef>
                <a:spcPts val="0"/>
              </a:spcBef>
              <a:spcAft>
                <a:spcPts val="0"/>
              </a:spcAft>
              <a:buClr>
                <a:srgbClr val="666666"/>
              </a:buClr>
              <a:buSzPts val="2800"/>
              <a:buFont typeface="Questrial"/>
              <a:buNone/>
              <a:defRPr sz="2800">
                <a:solidFill>
                  <a:srgbClr val="666666"/>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Font typeface="Barlow Light"/>
              <a:buChar char="●"/>
              <a:defRPr sz="1200">
                <a:latin typeface="Barlow Light"/>
                <a:ea typeface="Barlow Light"/>
                <a:cs typeface="Barlow Light"/>
                <a:sym typeface="Barlow Light"/>
              </a:defRPr>
            </a:lvl1pPr>
            <a:lvl2pPr marL="914400" lvl="1"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2pPr>
            <a:lvl3pPr marL="1371600" lvl="2"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3pPr>
            <a:lvl4pPr marL="1828800" lvl="3"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4pPr>
            <a:lvl5pPr marL="2286000" lvl="4"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5pPr>
            <a:lvl6pPr marL="2743200" lvl="5"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6pPr>
            <a:lvl7pPr marL="3200400" lvl="6"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7pPr>
            <a:lvl8pPr marL="3657600" lvl="7" indent="-304800" rtl="0">
              <a:lnSpc>
                <a:spcPct val="115000"/>
              </a:lnSpc>
              <a:spcBef>
                <a:spcPts val="1600"/>
              </a:spcBef>
              <a:spcAft>
                <a:spcPts val="0"/>
              </a:spcAft>
              <a:buSzPts val="1200"/>
              <a:buFont typeface="Barlow Light"/>
              <a:buChar char="○"/>
              <a:defRPr sz="1200">
                <a:latin typeface="Barlow Light"/>
                <a:ea typeface="Barlow Light"/>
                <a:cs typeface="Barlow Light"/>
                <a:sym typeface="Barlow Light"/>
              </a:defRPr>
            </a:lvl8pPr>
            <a:lvl9pPr marL="4114800" lvl="8" indent="-304800" rtl="0">
              <a:lnSpc>
                <a:spcPct val="115000"/>
              </a:lnSpc>
              <a:spcBef>
                <a:spcPts val="1600"/>
              </a:spcBef>
              <a:spcAft>
                <a:spcPts val="1600"/>
              </a:spcAft>
              <a:buSzPts val="1200"/>
              <a:buFont typeface="Barlow Light"/>
              <a:buChar char="■"/>
              <a:defRPr sz="1200">
                <a:latin typeface="Barlow Light"/>
                <a:ea typeface="Barlow Light"/>
                <a:cs typeface="Barlow Light"/>
                <a:sym typeface="Barlow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3" r:id="rId4"/>
    <p:sldLayoutId id="2147483668" r:id="rId5"/>
    <p:sldLayoutId id="2147483673" r:id="rId6"/>
    <p:sldLayoutId id="214748370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2/26/2020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641646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88CA39-1D11-46CC-9CF1-23B3FDA730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FBCA6-F252-4482-90DA-E46EEF2C10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21061-958A-4587-B1D6-1D78D7E13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0877C-707C-4EA5-B461-327F6B99BC25}" type="datetimeFigureOut">
              <a:rPr lang="en-US" smtClean="0"/>
              <a:t>2/26/2020</a:t>
            </a:fld>
            <a:endParaRPr lang="en-US"/>
          </a:p>
        </p:txBody>
      </p:sp>
      <p:sp>
        <p:nvSpPr>
          <p:cNvPr id="5" name="Footer Placeholder 4">
            <a:extLst>
              <a:ext uri="{FF2B5EF4-FFF2-40B4-BE49-F238E27FC236}">
                <a16:creationId xmlns:a16="http://schemas.microsoft.com/office/drawing/2014/main" id="{03D04C8B-DBCE-493A-9007-A8402DF574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E1A1D-CC85-4AE0-AE65-A23CB58741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8DB22-FEB3-4DD8-83E8-F38F73963393}" type="slidenum">
              <a:rPr lang="en-US" smtClean="0"/>
              <a:t>‹#›</a:t>
            </a:fld>
            <a:endParaRPr lang="en-US"/>
          </a:p>
        </p:txBody>
      </p:sp>
    </p:spTree>
    <p:extLst>
      <p:ext uri="{BB962C8B-B14F-4D97-AF65-F5344CB8AC3E}">
        <p14:creationId xmlns:p14="http://schemas.microsoft.com/office/powerpoint/2010/main" val="237774019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46459-E3C3-4969-9224-5ED50B492D17}" type="datetime1">
              <a:rPr lang="en-US" smtClean="0"/>
              <a:pPr/>
              <a:t>2/26/2020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289975405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846CE7D5-CF57-46EF-B807-FDD0502418D4}" type="datetimeFigureOut">
              <a:rPr lang="en-US" smtClean="0"/>
              <a:t>2/26/2020</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237803402"/>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9.jpeg"/><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53.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63.xml"/><Relationship Id="rId5" Type="http://schemas.openxmlformats.org/officeDocument/2006/relationships/image" Target="../media/image2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lobalpartnership.org/content/better-early-learning-and-development-scale-belds-flyer"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38.jpeg"/><Relationship Id="rId5" Type="http://schemas.openxmlformats.org/officeDocument/2006/relationships/hyperlink" Target="https://www.globalpartnership.org/blog/ready-learn-ghana-frontrunner-universal-pre-primary-education" TargetMode="External"/><Relationship Id="rId4" Type="http://schemas.openxmlformats.org/officeDocument/2006/relationships/hyperlink" Target="https://www.globalpartnership.org/blog/scaling-early-education-young-children-lesoth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pic>
        <p:nvPicPr>
          <p:cNvPr id="5" name="Picture 4" descr="UNICEF-Ethiopia-103 copy.jpg">
            <a:extLst>
              <a:ext uri="{FF2B5EF4-FFF2-40B4-BE49-F238E27FC236}">
                <a16:creationId xmlns:a16="http://schemas.microsoft.com/office/drawing/2014/main" id="{4452551B-6416-8049-838E-7370DC3AA4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804" y="0"/>
            <a:ext cx="12342551" cy="6961323"/>
          </a:xfrm>
          <a:prstGeom prst="rect">
            <a:avLst/>
          </a:prstGeom>
        </p:spPr>
      </p:pic>
      <p:sp>
        <p:nvSpPr>
          <p:cNvPr id="132" name="Google Shape;132;p25"/>
          <p:cNvSpPr txBox="1">
            <a:spLocks noGrp="1"/>
          </p:cNvSpPr>
          <p:nvPr>
            <p:ph type="ctrTitle"/>
          </p:nvPr>
        </p:nvSpPr>
        <p:spPr>
          <a:xfrm>
            <a:off x="75927" y="2359935"/>
            <a:ext cx="6955188" cy="3954021"/>
          </a:xfrm>
          <a:prstGeom prst="rect">
            <a:avLst/>
          </a:prstGeom>
        </p:spPr>
        <p:txBody>
          <a:bodyPr spcFirstLastPara="1" wrap="square" lIns="121900" tIns="121900" rIns="121900" bIns="121900" anchor="b" anchorCtr="0">
            <a:noAutofit/>
          </a:bodyPr>
          <a:lstStyle/>
          <a:p>
            <a:r>
              <a:rPr lang="en" sz="4800" dirty="0">
                <a:solidFill>
                  <a:schemeClr val="lt1"/>
                </a:solidFill>
              </a:rPr>
              <a:t>Better Early Learning and Development at Scale (BELDS) Webinar:</a:t>
            </a:r>
            <a:br>
              <a:rPr lang="en" sz="4800" dirty="0">
                <a:solidFill>
                  <a:schemeClr val="lt1"/>
                </a:solidFill>
              </a:rPr>
            </a:br>
            <a:r>
              <a:rPr lang="en" sz="3200" i="1" dirty="0">
                <a:solidFill>
                  <a:schemeClr val="accent2">
                    <a:lumMod val="10000"/>
                    <a:lumOff val="90000"/>
                  </a:schemeClr>
                </a:solidFill>
              </a:rPr>
              <a:t>Strengthening ECE in Education Sector Analyses and Plans</a:t>
            </a:r>
          </a:p>
        </p:txBody>
      </p:sp>
      <p:pic>
        <p:nvPicPr>
          <p:cNvPr id="4" name="Picture 6" descr="A close up of a sign&#10;&#10;Description generated with high confidence">
            <a:extLst>
              <a:ext uri="{FF2B5EF4-FFF2-40B4-BE49-F238E27FC236}">
                <a16:creationId xmlns:a16="http://schemas.microsoft.com/office/drawing/2014/main" id="{F7782538-03E2-4368-BF37-C9EF4ED993E2}"/>
              </a:ext>
            </a:extLst>
          </p:cNvPr>
          <p:cNvPicPr>
            <a:picLocks noChangeAspect="1"/>
          </p:cNvPicPr>
          <p:nvPr/>
        </p:nvPicPr>
        <p:blipFill>
          <a:blip r:embed="rId5"/>
          <a:stretch>
            <a:fillRect/>
          </a:stretch>
        </p:blipFill>
        <p:spPr>
          <a:xfrm>
            <a:off x="242637" y="160720"/>
            <a:ext cx="2743200" cy="721297"/>
          </a:xfrm>
          <a:prstGeom prst="rect">
            <a:avLst/>
          </a:prstGeom>
        </p:spPr>
      </p:pic>
      <p:sp>
        <p:nvSpPr>
          <p:cNvPr id="3" name="Subtitle 2">
            <a:extLst>
              <a:ext uri="{FF2B5EF4-FFF2-40B4-BE49-F238E27FC236}">
                <a16:creationId xmlns:a16="http://schemas.microsoft.com/office/drawing/2014/main" id="{5E998084-4ED1-4254-9B97-7294BEFDF307}"/>
              </a:ext>
            </a:extLst>
          </p:cNvPr>
          <p:cNvSpPr>
            <a:spLocks noGrp="1"/>
          </p:cNvSpPr>
          <p:nvPr>
            <p:ph type="subTitle" idx="1"/>
          </p:nvPr>
        </p:nvSpPr>
        <p:spPr>
          <a:xfrm>
            <a:off x="548271" y="5835956"/>
            <a:ext cx="5495200" cy="956000"/>
          </a:xfrm>
        </p:spPr>
        <p:txBody>
          <a:bodyPr/>
          <a:lstStyle/>
          <a:p>
            <a:r>
              <a:rPr lang="en-US" dirty="0"/>
              <a:t>27 February 2020</a:t>
            </a:r>
          </a:p>
        </p:txBody>
      </p:sp>
    </p:spTree>
    <p:extLst>
      <p:ext uri="{BB962C8B-B14F-4D97-AF65-F5344CB8AC3E}">
        <p14:creationId xmlns:p14="http://schemas.microsoft.com/office/powerpoint/2010/main" val="1569498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8F8DD7-2476-40E3-B381-AE2B19FF5977}" type="slidenum">
              <a:rPr lang="en-IN" smtClean="0"/>
              <a:t>10</a:t>
            </a:fld>
            <a:endParaRPr lang="en-IN"/>
          </a:p>
        </p:txBody>
      </p:sp>
      <p:sp>
        <p:nvSpPr>
          <p:cNvPr id="2" name="TextBox 1"/>
          <p:cNvSpPr txBox="1"/>
          <p:nvPr/>
        </p:nvSpPr>
        <p:spPr>
          <a:xfrm>
            <a:off x="0" y="177303"/>
            <a:ext cx="12191999" cy="1938992"/>
          </a:xfrm>
          <a:prstGeom prst="rect">
            <a:avLst/>
          </a:prstGeom>
          <a:noFill/>
        </p:spPr>
        <p:txBody>
          <a:bodyPr wrap="square" rtlCol="0">
            <a:spAutoFit/>
          </a:bodyPr>
          <a:lstStyle/>
          <a:p>
            <a:pPr algn="ctr"/>
            <a:r>
              <a:rPr lang="en-US" sz="4000" b="1" u="sng" dirty="0">
                <a:solidFill>
                  <a:srgbClr val="00B0F0"/>
                </a:solidFill>
              </a:rPr>
              <a:t>Participation in MOOC on Mainstreaming </a:t>
            </a:r>
          </a:p>
          <a:p>
            <a:pPr algn="ctr"/>
            <a:r>
              <a:rPr lang="en-US" sz="4000" b="1" u="sng" dirty="0">
                <a:solidFill>
                  <a:srgbClr val="00B0F0"/>
                </a:solidFill>
              </a:rPr>
              <a:t>Early Childhood Education into </a:t>
            </a:r>
          </a:p>
          <a:p>
            <a:pPr algn="ctr"/>
            <a:r>
              <a:rPr lang="en-US" sz="4000" b="1" u="sng" dirty="0">
                <a:solidFill>
                  <a:srgbClr val="00B0F0"/>
                </a:solidFill>
              </a:rPr>
              <a:t>Education Sector Planning </a:t>
            </a:r>
          </a:p>
        </p:txBody>
      </p:sp>
      <p:sp>
        <p:nvSpPr>
          <p:cNvPr id="22" name="Content Placeholder 2"/>
          <p:cNvSpPr>
            <a:spLocks noGrp="1"/>
          </p:cNvSpPr>
          <p:nvPr>
            <p:ph idx="1"/>
          </p:nvPr>
        </p:nvSpPr>
        <p:spPr>
          <a:xfrm>
            <a:off x="596349" y="2116294"/>
            <a:ext cx="11224592" cy="4741705"/>
          </a:xfrm>
        </p:spPr>
        <p:txBody>
          <a:bodyPr>
            <a:normAutofit fontScale="85000" lnSpcReduction="20000"/>
          </a:bodyPr>
          <a:lstStyle/>
          <a:p>
            <a:pPr lvl="2"/>
            <a:r>
              <a:rPr lang="en-US" sz="4000" i="1" dirty="0">
                <a:solidFill>
                  <a:srgbClr val="FF0000"/>
                </a:solidFill>
                <a:effectLst>
                  <a:outerShdw blurRad="38100" dist="38100" dir="2700000" algn="tl">
                    <a:srgbClr val="000000">
                      <a:alpha val="43137"/>
                    </a:srgbClr>
                  </a:outerShdw>
                </a:effectLst>
              </a:rPr>
              <a:t>The members of the national TWG registered and participated in the MOOC which was organized by UNESCO, IIEP, GPE and UNICEF.</a:t>
            </a:r>
          </a:p>
          <a:p>
            <a:pPr lvl="2"/>
            <a:endParaRPr lang="en-US" sz="4000" i="1" dirty="0">
              <a:solidFill>
                <a:srgbClr val="FF0000"/>
              </a:solidFill>
              <a:effectLst>
                <a:outerShdw blurRad="38100" dist="38100" dir="2700000" algn="tl">
                  <a:srgbClr val="000000">
                    <a:alpha val="43137"/>
                  </a:srgbClr>
                </a:outerShdw>
              </a:effectLst>
            </a:endParaRPr>
          </a:p>
          <a:p>
            <a:pPr lvl="2"/>
            <a:r>
              <a:rPr lang="en-US" sz="4000" i="1" dirty="0">
                <a:solidFill>
                  <a:srgbClr val="FF0000"/>
                </a:solidFill>
                <a:effectLst>
                  <a:outerShdw blurRad="38100" dist="38100" dir="2700000" algn="tl">
                    <a:srgbClr val="000000">
                      <a:alpha val="43137"/>
                    </a:srgbClr>
                  </a:outerShdw>
                </a:effectLst>
              </a:rPr>
              <a:t>Others not on the TWG were selected for engagement as part of members for the validation.</a:t>
            </a:r>
          </a:p>
          <a:p>
            <a:pPr lvl="2"/>
            <a:endParaRPr lang="en-US" sz="1100" i="1" dirty="0">
              <a:solidFill>
                <a:srgbClr val="FF0000"/>
              </a:solidFill>
              <a:effectLst>
                <a:outerShdw blurRad="38100" dist="38100" dir="2700000" algn="tl">
                  <a:srgbClr val="000000">
                    <a:alpha val="43137"/>
                  </a:srgbClr>
                </a:outerShdw>
              </a:effectLst>
            </a:endParaRPr>
          </a:p>
          <a:p>
            <a:pPr lvl="2" algn="just"/>
            <a:r>
              <a:rPr lang="en-US" sz="4000" i="1" dirty="0">
                <a:solidFill>
                  <a:srgbClr val="FF0000"/>
                </a:solidFill>
                <a:effectLst>
                  <a:outerShdw blurRad="38100" dist="38100" dir="2700000" algn="tl">
                    <a:srgbClr val="000000">
                      <a:alpha val="43137"/>
                    </a:srgbClr>
                  </a:outerShdw>
                </a:effectLst>
              </a:rPr>
              <a:t>Members deepened their understanding of ECE issues and used the what was being practiced  through the ECE development process as key strategies needed to be employed through the ECE Policy development. E.g. how to campaign for support for ECE, </a:t>
            </a:r>
          </a:p>
          <a:p>
            <a:pPr lvl="2" algn="just"/>
            <a:endParaRPr lang="en-US" sz="4000" i="1" dirty="0">
              <a:solidFill>
                <a:srgbClr val="FF0000"/>
              </a:solidFill>
              <a:effectLst>
                <a:outerShdw blurRad="38100" dist="38100" dir="2700000" algn="tl">
                  <a:srgbClr val="000000">
                    <a:alpha val="43137"/>
                  </a:srgbClr>
                </a:outerShdw>
              </a:effectLst>
            </a:endParaRPr>
          </a:p>
          <a:p>
            <a:pPr lvl="2"/>
            <a:endParaRPr lang="en-US" sz="4000" i="1" dirty="0">
              <a:solidFill>
                <a:srgbClr val="FF0000"/>
              </a:solidFill>
              <a:effectLst>
                <a:outerShdw blurRad="38100" dist="38100" dir="2700000" algn="tl">
                  <a:srgbClr val="000000">
                    <a:alpha val="43137"/>
                  </a:srgbClr>
                </a:outerShdw>
              </a:effectLst>
            </a:endParaRPr>
          </a:p>
          <a:p>
            <a:pPr lvl="2"/>
            <a:endParaRPr lang="en-US" sz="4000" dirty="0"/>
          </a:p>
          <a:p>
            <a:pPr lvl="2"/>
            <a:endParaRPr lang="en-US" sz="4000" dirty="0"/>
          </a:p>
          <a:p>
            <a:pPr lvl="2"/>
            <a:endParaRPr lang="en-US" sz="2800" dirty="0"/>
          </a:p>
        </p:txBody>
      </p:sp>
    </p:spTree>
    <p:extLst>
      <p:ext uri="{BB962C8B-B14F-4D97-AF65-F5344CB8AC3E}">
        <p14:creationId xmlns:p14="http://schemas.microsoft.com/office/powerpoint/2010/main" val="56780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8F8DD7-2476-40E3-B381-AE2B19FF5977}" type="slidenum">
              <a:rPr lang="en-IN" smtClean="0"/>
              <a:t>11</a:t>
            </a:fld>
            <a:endParaRPr lang="en-IN"/>
          </a:p>
        </p:txBody>
      </p:sp>
      <p:sp>
        <p:nvSpPr>
          <p:cNvPr id="2" name="TextBox 1"/>
          <p:cNvSpPr txBox="1"/>
          <p:nvPr/>
        </p:nvSpPr>
        <p:spPr>
          <a:xfrm>
            <a:off x="2340159" y="181996"/>
            <a:ext cx="6547691" cy="769441"/>
          </a:xfrm>
          <a:prstGeom prst="rect">
            <a:avLst/>
          </a:prstGeom>
          <a:noFill/>
        </p:spPr>
        <p:txBody>
          <a:bodyPr wrap="none" rtlCol="0">
            <a:spAutoFit/>
          </a:bodyPr>
          <a:lstStyle/>
          <a:p>
            <a:pPr algn="ctr"/>
            <a:r>
              <a:rPr lang="en-US" sz="4400" b="1" dirty="0">
                <a:solidFill>
                  <a:srgbClr val="00B0F0"/>
                </a:solidFill>
              </a:rPr>
              <a:t>Validation of the ECE Policy</a:t>
            </a:r>
          </a:p>
        </p:txBody>
      </p:sp>
      <p:sp>
        <p:nvSpPr>
          <p:cNvPr id="22" name="Content Placeholder 2"/>
          <p:cNvSpPr>
            <a:spLocks noGrp="1"/>
          </p:cNvSpPr>
          <p:nvPr>
            <p:ph idx="1"/>
          </p:nvPr>
        </p:nvSpPr>
        <p:spPr>
          <a:xfrm>
            <a:off x="632460" y="1228298"/>
            <a:ext cx="10879866" cy="5447706"/>
          </a:xfrm>
        </p:spPr>
        <p:txBody>
          <a:bodyPr>
            <a:normAutofit fontScale="85000" lnSpcReduction="20000"/>
          </a:bodyPr>
          <a:lstStyle/>
          <a:p>
            <a:pPr lvl="2" algn="just"/>
            <a:r>
              <a:rPr lang="en-US" sz="4000" dirty="0"/>
              <a:t>National broader stakeholder validation of the draft ECE policy (carried out in three zones)</a:t>
            </a:r>
          </a:p>
          <a:p>
            <a:pPr marL="914400" lvl="2" indent="0" algn="just">
              <a:buNone/>
            </a:pPr>
            <a:endParaRPr lang="en-US" sz="4000" dirty="0"/>
          </a:p>
          <a:p>
            <a:pPr marL="914400" lvl="2" indent="0" algn="just">
              <a:buNone/>
            </a:pPr>
            <a:r>
              <a:rPr lang="en-US" sz="4000" i="1" dirty="0">
                <a:solidFill>
                  <a:srgbClr val="FF0000"/>
                </a:solidFill>
                <a:effectLst>
                  <a:outerShdw blurRad="38100" dist="38100" dir="2700000" algn="tl">
                    <a:srgbClr val="000000">
                      <a:alpha val="43137"/>
                    </a:srgbClr>
                  </a:outerShdw>
                </a:effectLst>
              </a:rPr>
              <a:t>The TWG engaged stakeholder representation groups and individuals across the Northern, Middle and Southern Zones of the Country.</a:t>
            </a:r>
          </a:p>
          <a:p>
            <a:pPr marL="914400" lvl="2" indent="0" algn="just">
              <a:buNone/>
            </a:pPr>
            <a:endParaRPr lang="en-US" sz="4000" i="1" dirty="0">
              <a:solidFill>
                <a:srgbClr val="FF0000"/>
              </a:solidFill>
              <a:effectLst>
                <a:outerShdw blurRad="38100" dist="38100" dir="2700000" algn="tl">
                  <a:srgbClr val="000000">
                    <a:alpha val="43137"/>
                  </a:srgbClr>
                </a:outerShdw>
              </a:effectLst>
            </a:endParaRPr>
          </a:p>
          <a:p>
            <a:pPr marL="914400" lvl="2" indent="0" algn="just">
              <a:buNone/>
            </a:pPr>
            <a:r>
              <a:rPr lang="en-US" sz="4000" i="1" dirty="0">
                <a:solidFill>
                  <a:srgbClr val="FF0000"/>
                </a:solidFill>
                <a:effectLst>
                  <a:outerShdw blurRad="38100" dist="38100" dir="2700000" algn="tl">
                    <a:srgbClr val="000000">
                      <a:alpha val="43137"/>
                    </a:srgbClr>
                  </a:outerShdw>
                </a:effectLst>
              </a:rPr>
              <a:t>To enrich strategies/activities developed aimed at ensuring a robust ECE Policy Framework</a:t>
            </a:r>
          </a:p>
          <a:p>
            <a:pPr marL="914400" lvl="2" indent="0" algn="just">
              <a:buNone/>
            </a:pPr>
            <a:r>
              <a:rPr lang="en-US" sz="4000" i="1" dirty="0">
                <a:solidFill>
                  <a:srgbClr val="FF0000"/>
                </a:solidFill>
                <a:effectLst>
                  <a:outerShdw blurRad="38100" dist="38100" dir="2700000" algn="tl">
                    <a:srgbClr val="000000">
                      <a:alpha val="43137"/>
                    </a:srgbClr>
                  </a:outerShdw>
                </a:effectLst>
              </a:rPr>
              <a:t> </a:t>
            </a:r>
          </a:p>
          <a:p>
            <a:pPr marL="914400" lvl="2" indent="0" algn="just">
              <a:buNone/>
            </a:pPr>
            <a:r>
              <a:rPr lang="en-US" sz="4000" i="1" dirty="0">
                <a:solidFill>
                  <a:srgbClr val="FF0000"/>
                </a:solidFill>
              </a:rPr>
              <a:t>Participants not on the TWG who completed the ECE MOOC also had practical experience working with the five action areas</a:t>
            </a:r>
            <a:r>
              <a:rPr lang="en-US" sz="4000" dirty="0">
                <a:solidFill>
                  <a:srgbClr val="FF0000"/>
                </a:solidFill>
              </a:rPr>
              <a:t>. </a:t>
            </a:r>
          </a:p>
          <a:p>
            <a:pPr lvl="2" algn="just"/>
            <a:endParaRPr lang="en-US" sz="4000" dirty="0">
              <a:solidFill>
                <a:srgbClr val="FF0000"/>
              </a:solidFill>
            </a:endParaRPr>
          </a:p>
          <a:p>
            <a:pPr lvl="2" algn="just"/>
            <a:endParaRPr lang="en-US" sz="2800" dirty="0"/>
          </a:p>
        </p:txBody>
      </p:sp>
    </p:spTree>
    <p:extLst>
      <p:ext uri="{BB962C8B-B14F-4D97-AF65-F5344CB8AC3E}">
        <p14:creationId xmlns:p14="http://schemas.microsoft.com/office/powerpoint/2010/main" val="263991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8F8DD7-2476-40E3-B381-AE2B19FF5977}" type="slidenum">
              <a:rPr lang="en-IN" smtClean="0"/>
              <a:t>12</a:t>
            </a:fld>
            <a:endParaRPr lang="en-IN"/>
          </a:p>
        </p:txBody>
      </p:sp>
      <p:sp>
        <p:nvSpPr>
          <p:cNvPr id="2" name="TextBox 1"/>
          <p:cNvSpPr txBox="1"/>
          <p:nvPr/>
        </p:nvSpPr>
        <p:spPr>
          <a:xfrm>
            <a:off x="1160617" y="50706"/>
            <a:ext cx="6526788" cy="707886"/>
          </a:xfrm>
          <a:prstGeom prst="rect">
            <a:avLst/>
          </a:prstGeom>
          <a:noFill/>
        </p:spPr>
        <p:txBody>
          <a:bodyPr wrap="none" rtlCol="0">
            <a:spAutoFit/>
          </a:bodyPr>
          <a:lstStyle/>
          <a:p>
            <a:pPr algn="ctr"/>
            <a:r>
              <a:rPr lang="en-US" sz="4000" b="1" dirty="0">
                <a:solidFill>
                  <a:srgbClr val="00B0F0"/>
                </a:solidFill>
              </a:rPr>
              <a:t>Expectations for ECE in Ghana</a:t>
            </a:r>
          </a:p>
        </p:txBody>
      </p:sp>
      <p:sp>
        <p:nvSpPr>
          <p:cNvPr id="3" name="Content Placeholder 2"/>
          <p:cNvSpPr>
            <a:spLocks noGrp="1"/>
          </p:cNvSpPr>
          <p:nvPr>
            <p:ph idx="1"/>
          </p:nvPr>
        </p:nvSpPr>
        <p:spPr>
          <a:xfrm>
            <a:off x="8225028" y="127827"/>
            <a:ext cx="2368639" cy="480933"/>
          </a:xfrm>
        </p:spPr>
        <p:txBody>
          <a:bodyPr/>
          <a:lstStyle/>
          <a:p>
            <a:pPr marL="0" indent="0">
              <a:buNone/>
            </a:pPr>
            <a:r>
              <a:rPr lang="en-US" dirty="0"/>
              <a:t>Northern Zone</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618" y="685880"/>
            <a:ext cx="9387180" cy="5911291"/>
          </a:xfrm>
          <a:prstGeom prst="rect">
            <a:avLst/>
          </a:prstGeom>
          <a:ln>
            <a:solidFill>
              <a:schemeClr val="tx1"/>
            </a:solidFill>
          </a:ln>
        </p:spPr>
      </p:pic>
    </p:spTree>
    <p:extLst>
      <p:ext uri="{BB962C8B-B14F-4D97-AF65-F5344CB8AC3E}">
        <p14:creationId xmlns:p14="http://schemas.microsoft.com/office/powerpoint/2010/main" val="468135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8F8DD7-2476-40E3-B381-AE2B19FF5977}" type="slidenum">
              <a:rPr lang="en-IN" smtClean="0"/>
              <a:t>13</a:t>
            </a:fld>
            <a:endParaRPr lang="en-IN"/>
          </a:p>
        </p:txBody>
      </p:sp>
      <p:sp>
        <p:nvSpPr>
          <p:cNvPr id="2" name="TextBox 1"/>
          <p:cNvSpPr txBox="1"/>
          <p:nvPr/>
        </p:nvSpPr>
        <p:spPr>
          <a:xfrm>
            <a:off x="1160617" y="-3886"/>
            <a:ext cx="6526788" cy="707886"/>
          </a:xfrm>
          <a:prstGeom prst="rect">
            <a:avLst/>
          </a:prstGeom>
          <a:noFill/>
        </p:spPr>
        <p:txBody>
          <a:bodyPr wrap="none" rtlCol="0">
            <a:spAutoFit/>
          </a:bodyPr>
          <a:lstStyle/>
          <a:p>
            <a:pPr algn="ctr"/>
            <a:r>
              <a:rPr lang="en-US" sz="4000" b="1" dirty="0">
                <a:solidFill>
                  <a:srgbClr val="00B0F0"/>
                </a:solidFill>
              </a:rPr>
              <a:t>Expectations for ECE in Ghana</a:t>
            </a:r>
          </a:p>
        </p:txBody>
      </p:sp>
      <p:sp>
        <p:nvSpPr>
          <p:cNvPr id="3" name="Content Placeholder 2"/>
          <p:cNvSpPr>
            <a:spLocks noGrp="1"/>
          </p:cNvSpPr>
          <p:nvPr>
            <p:ph idx="1"/>
          </p:nvPr>
        </p:nvSpPr>
        <p:spPr>
          <a:xfrm>
            <a:off x="8443396" y="114179"/>
            <a:ext cx="2368639" cy="480933"/>
          </a:xfrm>
        </p:spPr>
        <p:txBody>
          <a:bodyPr/>
          <a:lstStyle/>
          <a:p>
            <a:pPr marL="0" indent="0">
              <a:buNone/>
            </a:pPr>
            <a:r>
              <a:rPr lang="en-US" dirty="0"/>
              <a:t>Middle Zone</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917" y="608760"/>
            <a:ext cx="9421117" cy="6010981"/>
          </a:xfrm>
          <a:prstGeom prst="rect">
            <a:avLst/>
          </a:prstGeom>
          <a:ln>
            <a:solidFill>
              <a:schemeClr val="tx1"/>
            </a:solidFill>
          </a:ln>
        </p:spPr>
      </p:pic>
    </p:spTree>
    <p:extLst>
      <p:ext uri="{BB962C8B-B14F-4D97-AF65-F5344CB8AC3E}">
        <p14:creationId xmlns:p14="http://schemas.microsoft.com/office/powerpoint/2010/main" val="153292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5A14-9420-411B-9DD4-F6C85E0768F2}"/>
              </a:ext>
            </a:extLst>
          </p:cNvPr>
          <p:cNvSpPr>
            <a:spLocks noGrp="1"/>
          </p:cNvSpPr>
          <p:nvPr>
            <p:ph type="title"/>
          </p:nvPr>
        </p:nvSpPr>
        <p:spPr>
          <a:xfrm>
            <a:off x="838200" y="187705"/>
            <a:ext cx="10515600" cy="1064430"/>
          </a:xfrm>
        </p:spPr>
        <p:txBody>
          <a:bodyPr>
            <a:noAutofit/>
          </a:bodyPr>
          <a:lstStyle/>
          <a:p>
            <a:pPr algn="ctr"/>
            <a:r>
              <a:rPr lang="en-US" sz="3600" b="1" dirty="0">
                <a:solidFill>
                  <a:srgbClr val="00B0F0"/>
                </a:solidFill>
              </a:rPr>
              <a:t>LESSONS LEARNED IN THE PROCESS OF ECE POLICY FRAMEWORK DEVELOPMENT</a:t>
            </a:r>
          </a:p>
        </p:txBody>
      </p:sp>
      <p:sp>
        <p:nvSpPr>
          <p:cNvPr id="3" name="Content Placeholder 2">
            <a:extLst>
              <a:ext uri="{FF2B5EF4-FFF2-40B4-BE49-F238E27FC236}">
                <a16:creationId xmlns:a16="http://schemas.microsoft.com/office/drawing/2014/main" id="{2723995A-22DD-43AA-83A7-DB52793833B4}"/>
              </a:ext>
            </a:extLst>
          </p:cNvPr>
          <p:cNvSpPr>
            <a:spLocks noGrp="1"/>
          </p:cNvSpPr>
          <p:nvPr>
            <p:ph idx="1"/>
          </p:nvPr>
        </p:nvSpPr>
        <p:spPr>
          <a:xfrm>
            <a:off x="99134" y="1541539"/>
            <a:ext cx="11993732" cy="5031101"/>
          </a:xfrm>
        </p:spPr>
        <p:txBody>
          <a:bodyPr>
            <a:normAutofit lnSpcReduction="10000"/>
          </a:bodyPr>
          <a:lstStyle/>
          <a:p>
            <a:pPr lvl="1" algn="just">
              <a:buFont typeface="Wingdings" panose="05000000000000000000" pitchFamily="2" charset="2"/>
              <a:buChar char="§"/>
            </a:pPr>
            <a:r>
              <a:rPr lang="en-US" sz="2800" dirty="0"/>
              <a:t>The process takes time – political commitment and buy-in from leadership and work of the TWG were key factors to make progress</a:t>
            </a:r>
          </a:p>
          <a:p>
            <a:pPr lvl="1" algn="just">
              <a:buFont typeface="Wingdings" panose="05000000000000000000" pitchFamily="2" charset="2"/>
              <a:buChar char="§"/>
            </a:pPr>
            <a:r>
              <a:rPr lang="en-US" sz="2800" dirty="0"/>
              <a:t>Leadership and coordination of the TWG was critical for sustaining interest and moving forward</a:t>
            </a:r>
          </a:p>
          <a:p>
            <a:pPr lvl="1" algn="just">
              <a:buFont typeface="Wingdings" panose="05000000000000000000" pitchFamily="2" charset="2"/>
              <a:buChar char="§"/>
            </a:pPr>
            <a:r>
              <a:rPr lang="en-US" sz="2800" dirty="0"/>
              <a:t>The ECE TWG was critical to promote ownership, maintain momentum and sustain engagement and perspectives from wide range of stakeholders – TWG as advocates and champions of ECE</a:t>
            </a:r>
          </a:p>
          <a:p>
            <a:pPr lvl="1" algn="just">
              <a:buFont typeface="Wingdings" panose="05000000000000000000" pitchFamily="2" charset="2"/>
              <a:buChar char="§"/>
            </a:pPr>
            <a:r>
              <a:rPr lang="en-US" sz="2800" dirty="0"/>
              <a:t>The uniqueness of the ECE subsector was evident and highlighted in the process</a:t>
            </a:r>
          </a:p>
          <a:p>
            <a:pPr lvl="1" algn="just">
              <a:buFont typeface="Wingdings" panose="05000000000000000000" pitchFamily="2" charset="2"/>
              <a:buChar char="§"/>
            </a:pPr>
            <a:r>
              <a:rPr lang="en-US" sz="2800" dirty="0"/>
              <a:t>Focus on the ECE subsector needs to be aligned with other subsectors and with broader Education sector priorities and strategies</a:t>
            </a:r>
          </a:p>
          <a:p>
            <a:pPr lvl="1" algn="just">
              <a:buFont typeface="Wingdings" panose="05000000000000000000" pitchFamily="2" charset="2"/>
              <a:buChar char="§"/>
            </a:pPr>
            <a:r>
              <a:rPr lang="en-US" sz="2800" dirty="0"/>
              <a:t>Contribution of BELDS approach: process; technical support; advocacy; MOOC; participation in exchanges</a:t>
            </a:r>
          </a:p>
          <a:p>
            <a:pPr lvl="1" algn="just">
              <a:buFont typeface="Wingdings" panose="05000000000000000000" pitchFamily="2" charset="2"/>
              <a:buChar char="§"/>
            </a:pPr>
            <a:endParaRPr lang="en-US" sz="2800" dirty="0"/>
          </a:p>
        </p:txBody>
      </p:sp>
    </p:spTree>
    <p:extLst>
      <p:ext uri="{BB962C8B-B14F-4D97-AF65-F5344CB8AC3E}">
        <p14:creationId xmlns:p14="http://schemas.microsoft.com/office/powerpoint/2010/main" val="3749307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501053" y="6344420"/>
            <a:ext cx="2844800" cy="365125"/>
          </a:xfrm>
          <a:prstGeom prst="rect">
            <a:avLst/>
          </a:prstGeom>
        </p:spPr>
        <p:txBody>
          <a:bodyPr/>
          <a:lstStyle>
            <a:lvl1pPr algn="l">
              <a:defRPr sz="1200">
                <a:solidFill>
                  <a:srgbClr val="7F7F7F"/>
                </a:solidFill>
              </a:defRPr>
            </a:lvl1pPr>
          </a:lstStyle>
          <a:p>
            <a:fld id="{C15E4355-C1EE-2A42-B28B-63C6333920E9}" type="slidenum">
              <a:rPr lang="en-US" smtClean="0">
                <a:solidFill>
                  <a:schemeClr val="bg1"/>
                </a:solidFill>
              </a:rPr>
              <a:pPr/>
              <a:t>15</a:t>
            </a:fld>
            <a:endParaRPr lang="en-US" dirty="0">
              <a:solidFill>
                <a:schemeClr val="bg1"/>
              </a:solidFill>
            </a:endParaRPr>
          </a:p>
        </p:txBody>
      </p:sp>
      <p:sp>
        <p:nvSpPr>
          <p:cNvPr id="6" name="Footer Placeholder 4"/>
          <p:cNvSpPr>
            <a:spLocks noGrp="1"/>
          </p:cNvSpPr>
          <p:nvPr>
            <p:ph type="ftr" sz="quarter" idx="11"/>
          </p:nvPr>
        </p:nvSpPr>
        <p:spPr>
          <a:xfrm>
            <a:off x="8226121" y="6411215"/>
            <a:ext cx="3860800" cy="365125"/>
          </a:xfrm>
          <a:prstGeom prst="rect">
            <a:avLst/>
          </a:prstGeom>
        </p:spPr>
        <p:txBody>
          <a:bodyPr/>
          <a:lstStyle>
            <a:lvl1pPr algn="r">
              <a:defRPr sz="1200" b="0">
                <a:solidFill>
                  <a:schemeClr val="bg1">
                    <a:lumMod val="50000"/>
                  </a:schemeClr>
                </a:solidFill>
              </a:defRPr>
            </a:lvl1pPr>
          </a:lstStyle>
          <a:p>
            <a:r>
              <a:rPr lang="en-US" b="1" dirty="0" err="1">
                <a:solidFill>
                  <a:schemeClr val="tx1"/>
                </a:solidFill>
                <a:latin typeface="Arial" charset="0"/>
                <a:ea typeface="Arial" charset="0"/>
                <a:cs typeface="Arial" charset="0"/>
              </a:rPr>
              <a:t>MoE</a:t>
            </a:r>
            <a:r>
              <a:rPr lang="en-US" b="1" dirty="0">
                <a:solidFill>
                  <a:schemeClr val="tx1"/>
                </a:solidFill>
                <a:latin typeface="Arial" charset="0"/>
                <a:ea typeface="Arial" charset="0"/>
                <a:cs typeface="Arial" charset="0"/>
              </a:rPr>
              <a:t>/GES</a:t>
            </a:r>
          </a:p>
        </p:txBody>
      </p:sp>
      <p:sp>
        <p:nvSpPr>
          <p:cNvPr id="11" name="Rectangle 10"/>
          <p:cNvSpPr>
            <a:spLocks noChangeArrowheads="1"/>
          </p:cNvSpPr>
          <p:nvPr/>
        </p:nvSpPr>
        <p:spPr bwMode="auto">
          <a:xfrm rot="16200000">
            <a:off x="10795383" y="4711487"/>
            <a:ext cx="229582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defRPr/>
            </a:pPr>
            <a:r>
              <a:rPr lang="en-US" sz="1067" dirty="0">
                <a:solidFill>
                  <a:srgbClr val="FFFFFF"/>
                </a:solidFill>
              </a:rPr>
              <a:t>© UNICEF/PFPG2015-2253/Lynch</a:t>
            </a:r>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6202481" cy="3507620"/>
          </a:xfrm>
          <a:prstGeom prst="rect">
            <a:avLst/>
          </a:prstGeom>
        </p:spPr>
      </p:pic>
      <p:sp>
        <p:nvSpPr>
          <p:cNvPr id="13" name="Rectangle 3"/>
          <p:cNvSpPr>
            <a:spLocks noChangeArrowheads="1"/>
          </p:cNvSpPr>
          <p:nvPr/>
        </p:nvSpPr>
        <p:spPr bwMode="auto">
          <a:xfrm>
            <a:off x="751359" y="3719928"/>
            <a:ext cx="3543456" cy="36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120000" tIns="60000" rIns="120000" bIns="60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SzPct val="100000"/>
            </a:pPr>
            <a:r>
              <a:rPr lang="en-GB" altLang="en-US" sz="1600" b="1" dirty="0">
                <a:solidFill>
                  <a:schemeClr val="tx1"/>
                </a:solidFill>
                <a:latin typeface="Tahoma" panose="020B0604030504040204" pitchFamily="34" charset="0"/>
                <a:cs typeface="Tahoma" panose="020B0604030504040204" pitchFamily="34" charset="0"/>
              </a:rPr>
              <a:t>GHANA EDUCATION SERVICE</a:t>
            </a:r>
          </a:p>
        </p:txBody>
      </p:sp>
      <p:pic>
        <p:nvPicPr>
          <p:cNvPr id="15" name="Picture 1" descr="vbarm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816" y="4446264"/>
            <a:ext cx="1814037" cy="168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481" y="3192927"/>
            <a:ext cx="5989519" cy="366507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962" y="23091"/>
            <a:ext cx="1306761" cy="184843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855" y="-4126"/>
            <a:ext cx="1340243" cy="1776409"/>
          </a:xfrm>
          <a:prstGeom prst="rect">
            <a:avLst/>
          </a:prstGeom>
        </p:spPr>
      </p:pic>
      <p:pic>
        <p:nvPicPr>
          <p:cNvPr id="14" name="Picture 13" descr="C:\Users\aarthur\AppData\Local\Microsoft\Windows\INetCache\Content.Outlook\17OXXUZM\Untitled.jpg"/>
          <p:cNvPicPr/>
          <p:nvPr/>
        </p:nvPicPr>
        <p:blipFill rotWithShape="1">
          <a:blip r:embed="rId8" cstate="print">
            <a:extLst>
              <a:ext uri="{28A0092B-C50C-407E-A947-70E740481C1C}">
                <a14:useLocalDpi xmlns:a14="http://schemas.microsoft.com/office/drawing/2010/main" val="0"/>
              </a:ext>
            </a:extLst>
          </a:blip>
          <a:srcRect l="1495" t="4231" r="1270"/>
          <a:stretch/>
        </p:blipFill>
        <p:spPr bwMode="auto">
          <a:xfrm rot="5400000">
            <a:off x="8577060" y="1185550"/>
            <a:ext cx="1525173" cy="2518117"/>
          </a:xfrm>
          <a:prstGeom prst="rect">
            <a:avLst/>
          </a:prstGeom>
          <a:noFill/>
          <a:ln>
            <a:noFill/>
          </a:ln>
          <a:extLst>
            <a:ext uri="{53640926-AAD7-44D8-BBD7-CCE9431645EC}">
              <a14:shadowObscured xmlns:a14="http://schemas.microsoft.com/office/drawing/2010/main"/>
            </a:ext>
          </a:extLst>
        </p:spPr>
      </p:pic>
      <p:pic>
        <p:nvPicPr>
          <p:cNvPr id="16" name="Picture 15" descr="C:\Users\aarthur\AppData\Local\Microsoft\Windows\INetCache\Content.Word\[Untitled].jpg"/>
          <p:cNvPicPr/>
          <p:nvPr/>
        </p:nvPicPr>
        <p:blipFill rotWithShape="1">
          <a:blip r:embed="rId9" cstate="print">
            <a:extLst>
              <a:ext uri="{28A0092B-C50C-407E-A947-70E740481C1C}">
                <a14:useLocalDpi xmlns:a14="http://schemas.microsoft.com/office/drawing/2010/main" val="0"/>
              </a:ext>
            </a:extLst>
          </a:blip>
          <a:srcRect t="3643" r="598" b="45006"/>
          <a:stretch/>
        </p:blipFill>
        <p:spPr bwMode="auto">
          <a:xfrm rot="5400000">
            <a:off x="10524648" y="247693"/>
            <a:ext cx="1915043" cy="1419660"/>
          </a:xfrm>
          <a:prstGeom prst="rect">
            <a:avLst/>
          </a:prstGeom>
          <a:noFill/>
          <a:ln>
            <a:noFill/>
          </a:ln>
          <a:extLst>
            <a:ext uri="{53640926-AAD7-44D8-BBD7-CCE9431645EC}">
              <a14:shadowObscured xmlns:a14="http://schemas.microsoft.com/office/drawing/2010/main"/>
            </a:ext>
          </a:extLst>
        </p:spPr>
      </p:pic>
      <p:sp>
        <p:nvSpPr>
          <p:cNvPr id="17" name="Rectangle 3"/>
          <p:cNvSpPr>
            <a:spLocks noChangeArrowheads="1"/>
          </p:cNvSpPr>
          <p:nvPr/>
        </p:nvSpPr>
        <p:spPr bwMode="auto">
          <a:xfrm>
            <a:off x="667107" y="6179139"/>
            <a:ext cx="3543456" cy="6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120000" tIns="60000" rIns="120000" bIns="60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a:buSzPct val="100000"/>
            </a:pPr>
            <a:r>
              <a:rPr lang="en-GB" altLang="en-US" sz="3733" b="1" dirty="0">
                <a:solidFill>
                  <a:schemeClr val="tx1"/>
                </a:solidFill>
                <a:latin typeface="Tahoma" panose="020B0604030504040204" pitchFamily="34" charset="0"/>
                <a:cs typeface="Tahoma" panose="020B0604030504040204" pitchFamily="34" charset="0"/>
              </a:rPr>
              <a:t>THANK YOU</a:t>
            </a:r>
          </a:p>
        </p:txBody>
      </p:sp>
    </p:spTree>
    <p:extLst>
      <p:ext uri="{BB962C8B-B14F-4D97-AF65-F5344CB8AC3E}">
        <p14:creationId xmlns:p14="http://schemas.microsoft.com/office/powerpoint/2010/main" val="420822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F2D037-200E-4EB4-9FE0-8801F5F16D9F}"/>
              </a:ext>
            </a:extLst>
          </p:cNvPr>
          <p:cNvSpPr txBox="1"/>
          <p:nvPr/>
        </p:nvSpPr>
        <p:spPr>
          <a:xfrm>
            <a:off x="393404" y="247294"/>
            <a:ext cx="5879804" cy="1456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4E43E4B2-0A40-40B8-B249-C9A23A6898E0}"/>
              </a:ext>
            </a:extLst>
          </p:cNvPr>
          <p:cNvPicPr>
            <a:picLocks noChangeAspect="1"/>
          </p:cNvPicPr>
          <p:nvPr/>
        </p:nvPicPr>
        <p:blipFill>
          <a:blip r:embed="rId2"/>
          <a:stretch>
            <a:fillRect/>
          </a:stretch>
        </p:blipFill>
        <p:spPr>
          <a:xfrm>
            <a:off x="7540197" y="376857"/>
            <a:ext cx="4258399" cy="5897918"/>
          </a:xfrm>
          <a:prstGeom prst="rect">
            <a:avLst/>
          </a:prstGeom>
        </p:spPr>
      </p:pic>
      <p:sp>
        <p:nvSpPr>
          <p:cNvPr id="7" name="Google Shape;132;p25">
            <a:extLst>
              <a:ext uri="{FF2B5EF4-FFF2-40B4-BE49-F238E27FC236}">
                <a16:creationId xmlns:a16="http://schemas.microsoft.com/office/drawing/2014/main" id="{B6ECACB1-CACF-442E-9ADF-6FDA6FEB7744}"/>
              </a:ext>
            </a:extLst>
          </p:cNvPr>
          <p:cNvSpPr txBox="1">
            <a:spLocks/>
          </p:cNvSpPr>
          <p:nvPr/>
        </p:nvSpPr>
        <p:spPr>
          <a:xfrm>
            <a:off x="393404" y="2401142"/>
            <a:ext cx="6820812" cy="387363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6000"/>
              <a:buFont typeface="Work Sans ExtraBold"/>
              <a:buNone/>
              <a:defRPr sz="7300" b="0" i="0" u="none" strike="noStrike" cap="none">
                <a:solidFill>
                  <a:schemeClr val="lt2"/>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2pPr>
            <a:lvl3pPr marR="0" lvl="2"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3pPr>
            <a:lvl4pPr marR="0" lvl="3"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4pPr>
            <a:lvl5pPr marR="0" lvl="4"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5pPr>
            <a:lvl6pPr marR="0" lvl="5"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6pPr>
            <a:lvl7pPr marR="0" lvl="6"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7pPr>
            <a:lvl8pPr marR="0" lvl="7"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8pPr>
            <a:lvl9pPr marR="0" lvl="8"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9pPr>
          </a:lstStyle>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 sz="3600" b="0" i="0" u="none" strike="noStrike" kern="0" cap="none" spc="0" normalizeH="0" baseline="0" noProof="0" dirty="0">
                <a:ln>
                  <a:noFill/>
                </a:ln>
                <a:solidFill>
                  <a:srgbClr val="990000"/>
                </a:solidFill>
                <a:effectLst/>
                <a:uLnTx/>
                <a:uFillTx/>
                <a:latin typeface="Work Sans ExtraBold"/>
                <a:sym typeface="Work Sans ExtraBold"/>
              </a:rPr>
              <a:t>Better Early Learning and Development at Scale (BELDS)</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 sz="3600" b="1" i="1" u="none" strike="noStrike" kern="0" cap="none" spc="0" normalizeH="0" baseline="0" noProof="0" dirty="0">
              <a:ln>
                <a:noFill/>
              </a:ln>
              <a:solidFill>
                <a:srgbClr val="990000"/>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 sz="4000" b="1" i="1" u="none" strike="noStrike" kern="0" cap="none" spc="0" normalizeH="0" baseline="0" noProof="0" dirty="0">
                <a:ln>
                  <a:noFill/>
                </a:ln>
                <a:solidFill>
                  <a:srgbClr val="990000"/>
                </a:solidFill>
                <a:effectLst/>
                <a:uLnTx/>
                <a:uFillTx/>
                <a:latin typeface="Work Sans ExtraBold"/>
                <a:sym typeface="Work Sans ExtraBold"/>
              </a:rPr>
              <a:t>Webinar: Strengthening ECE in Education Sector Analyses and Plans</a:t>
            </a:r>
            <a:endParaRPr kumimoji="0" lang="en" sz="3200" b="0" i="1" u="none" strike="noStrike" kern="0" cap="none" spc="0" normalizeH="0" baseline="0" noProof="0" dirty="0">
              <a:ln>
                <a:noFill/>
              </a:ln>
              <a:solidFill>
                <a:srgbClr val="990000"/>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pt-PT" sz="3200" b="0" i="1" u="none" strike="noStrike" kern="0" cap="none" spc="0" normalizeH="0" baseline="0" noProof="0" dirty="0">
                <a:ln>
                  <a:noFill/>
                </a:ln>
                <a:solidFill>
                  <a:srgbClr val="990000"/>
                </a:solidFill>
                <a:effectLst/>
                <a:uLnTx/>
                <a:uFillTx/>
                <a:latin typeface="Work Sans ExtraBold"/>
                <a:sym typeface="Work Sans ExtraBold"/>
              </a:rPr>
              <a:t>February 27th, 2020</a:t>
            </a:r>
          </a:p>
        </p:txBody>
      </p:sp>
      <p:pic>
        <p:nvPicPr>
          <p:cNvPr id="8" name="Picture 6" descr="A close up of a sign&#10;&#10;Description generated with high confidence">
            <a:extLst>
              <a:ext uri="{FF2B5EF4-FFF2-40B4-BE49-F238E27FC236}">
                <a16:creationId xmlns:a16="http://schemas.microsoft.com/office/drawing/2014/main" id="{0C03B271-3269-4F21-8A70-245B0DF026F9}"/>
              </a:ext>
            </a:extLst>
          </p:cNvPr>
          <p:cNvPicPr>
            <a:picLocks noChangeAspect="1"/>
          </p:cNvPicPr>
          <p:nvPr/>
        </p:nvPicPr>
        <p:blipFill>
          <a:blip r:embed="rId3"/>
          <a:stretch>
            <a:fillRect/>
          </a:stretch>
        </p:blipFill>
        <p:spPr>
          <a:xfrm>
            <a:off x="571789" y="480524"/>
            <a:ext cx="3765878" cy="990200"/>
          </a:xfrm>
          <a:prstGeom prst="rect">
            <a:avLst/>
          </a:prstGeom>
        </p:spPr>
      </p:pic>
      <p:pic>
        <p:nvPicPr>
          <p:cNvPr id="9" name="Marcador de Posição de Conteúdo 4">
            <a:extLst>
              <a:ext uri="{FF2B5EF4-FFF2-40B4-BE49-F238E27FC236}">
                <a16:creationId xmlns:a16="http://schemas.microsoft.com/office/drawing/2014/main" id="{DCB759F9-6B99-407D-A511-733DB20CA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065" y="376857"/>
            <a:ext cx="1493939" cy="1197534"/>
          </a:xfrm>
          <a:prstGeom prst="rect">
            <a:avLst/>
          </a:prstGeom>
          <a:noFill/>
          <a:ln>
            <a:noFill/>
          </a:ln>
        </p:spPr>
      </p:pic>
    </p:spTree>
    <p:extLst>
      <p:ext uri="{BB962C8B-B14F-4D97-AF65-F5344CB8AC3E}">
        <p14:creationId xmlns:p14="http://schemas.microsoft.com/office/powerpoint/2010/main" val="53405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 close up of a sign&#10;&#10;Description generated with high confidence">
            <a:extLst>
              <a:ext uri="{FF2B5EF4-FFF2-40B4-BE49-F238E27FC236}">
                <a16:creationId xmlns:a16="http://schemas.microsoft.com/office/drawing/2014/main" id="{85719882-F0D7-409F-8B61-4C37CB3FC110}"/>
              </a:ext>
            </a:extLst>
          </p:cNvPr>
          <p:cNvPicPr>
            <a:picLocks noChangeAspect="1"/>
          </p:cNvPicPr>
          <p:nvPr/>
        </p:nvPicPr>
        <p:blipFill>
          <a:blip r:embed="rId2"/>
          <a:stretch>
            <a:fillRect/>
          </a:stretch>
        </p:blipFill>
        <p:spPr>
          <a:xfrm>
            <a:off x="5426974" y="475117"/>
            <a:ext cx="3824062" cy="1005499"/>
          </a:xfrm>
          <a:prstGeom prst="rect">
            <a:avLst/>
          </a:prstGeom>
        </p:spPr>
      </p:pic>
      <p:pic>
        <p:nvPicPr>
          <p:cNvPr id="9" name="Marcador de Posição de Conteúdo 4">
            <a:extLst>
              <a:ext uri="{FF2B5EF4-FFF2-40B4-BE49-F238E27FC236}">
                <a16:creationId xmlns:a16="http://schemas.microsoft.com/office/drawing/2014/main" id="{36E3B946-DC34-4E8D-A5C1-E798F36A0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7757" y="333555"/>
            <a:ext cx="1493939" cy="1197534"/>
          </a:xfrm>
          <a:prstGeom prst="rect">
            <a:avLst/>
          </a:prstGeom>
          <a:noFill/>
          <a:ln>
            <a:noFill/>
          </a:ln>
        </p:spPr>
      </p:pic>
      <p:pic>
        <p:nvPicPr>
          <p:cNvPr id="6" name="Imagem 22">
            <a:extLst>
              <a:ext uri="{FF2B5EF4-FFF2-40B4-BE49-F238E27FC236}">
                <a16:creationId xmlns:a16="http://schemas.microsoft.com/office/drawing/2014/main" id="{1223D4F2-28C1-4742-A86A-D4092630B72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693" y="2923954"/>
            <a:ext cx="5238307" cy="2402957"/>
          </a:xfrm>
          <a:prstGeom prst="rect">
            <a:avLst/>
          </a:prstGeom>
          <a:noFill/>
          <a:ln>
            <a:noFill/>
          </a:ln>
        </p:spPr>
      </p:pic>
      <p:sp>
        <p:nvSpPr>
          <p:cNvPr id="2" name="TextBox 1">
            <a:extLst>
              <a:ext uri="{FF2B5EF4-FFF2-40B4-BE49-F238E27FC236}">
                <a16:creationId xmlns:a16="http://schemas.microsoft.com/office/drawing/2014/main" id="{36EBACD7-7530-4B09-8A4C-6AB9E51BB87C}"/>
              </a:ext>
            </a:extLst>
          </p:cNvPr>
          <p:cNvSpPr txBox="1"/>
          <p:nvPr/>
        </p:nvSpPr>
        <p:spPr>
          <a:xfrm>
            <a:off x="483362" y="670712"/>
            <a:ext cx="399689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800" b="1" i="0" u="none" strike="noStrike" kern="1200" cap="all" spc="0" normalizeH="0" baseline="0" noProof="0" dirty="0">
                <a:ln>
                  <a:noFill/>
                </a:ln>
                <a:solidFill>
                  <a:srgbClr val="099BDD"/>
                </a:solidFill>
                <a:effectLst/>
                <a:uLnTx/>
                <a:uFillTx/>
                <a:latin typeface="Corbel" panose="020B0503020204020204"/>
                <a:ea typeface="+mn-ea"/>
                <a:cs typeface="Calibri Light"/>
              </a:rPr>
              <a:t>Context</a:t>
            </a:r>
          </a:p>
        </p:txBody>
      </p:sp>
      <p:sp>
        <p:nvSpPr>
          <p:cNvPr id="3" name="TextBox 2">
            <a:extLst>
              <a:ext uri="{FF2B5EF4-FFF2-40B4-BE49-F238E27FC236}">
                <a16:creationId xmlns:a16="http://schemas.microsoft.com/office/drawing/2014/main" id="{9652CDCB-E3EE-43A4-922B-B3086BD3BE47}"/>
              </a:ext>
            </a:extLst>
          </p:cNvPr>
          <p:cNvSpPr txBox="1"/>
          <p:nvPr/>
        </p:nvSpPr>
        <p:spPr>
          <a:xfrm>
            <a:off x="212651" y="1935126"/>
            <a:ext cx="6741042"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PT" sz="2400" b="0" i="0" u="none" strike="noStrike" kern="1200" cap="none" spc="0" normalizeH="0" baseline="0" noProof="0" dirty="0">
                <a:ln>
                  <a:noFill/>
                </a:ln>
                <a:solidFill>
                  <a:srgbClr val="FFFFFF"/>
                </a:solidFill>
                <a:effectLst/>
                <a:uLnTx/>
                <a:uFillTx/>
                <a:latin typeface="Corbel" panose="020B0503020204020204"/>
                <a:ea typeface="+mn-ea"/>
                <a:cs typeface="+mn-cs"/>
              </a:rPr>
              <a:t>Favorable educational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24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400" b="0" i="0" u="none" strike="noStrike" kern="1200" cap="none" spc="0" normalizeH="0" baseline="0" noProof="0" dirty="0">
                <a:ln>
                  <a:noFill/>
                </a:ln>
                <a:solidFill>
                  <a:srgbClr val="FFFFFF"/>
                </a:solidFill>
                <a:effectLst/>
                <a:uLnTx/>
                <a:uFillTx/>
                <a:latin typeface="Corbel" panose="020B0503020204020204"/>
                <a:ea typeface="+mn-ea"/>
                <a:cs typeface="+mn-cs"/>
              </a:rPr>
              <a:t>Approval of Law for </a:t>
            </a:r>
            <a:r>
              <a:rPr kumimoji="0" lang="pt-PT" sz="2400" b="0" i="0" u="none" strike="noStrike" kern="1200" cap="none" spc="0" normalizeH="0" baseline="0" noProof="0">
                <a:ln>
                  <a:noFill/>
                </a:ln>
                <a:solidFill>
                  <a:srgbClr val="FFFFFF"/>
                </a:solidFill>
                <a:effectLst/>
                <a:uLnTx/>
                <a:uFillTx/>
                <a:latin typeface="Corbel" panose="020B0503020204020204"/>
                <a:ea typeface="+mn-ea"/>
                <a:cs typeface="+mn-cs"/>
              </a:rPr>
              <a:t>Basic Education(</a:t>
            </a:r>
            <a:r>
              <a:rPr kumimoji="0" lang="pt-PT" sz="2400" b="0" i="0" u="none" strike="noStrike" kern="1200" cap="none" spc="0" normalizeH="0" baseline="0" noProof="0" dirty="0">
                <a:ln>
                  <a:noFill/>
                </a:ln>
                <a:solidFill>
                  <a:srgbClr val="FFFFFF"/>
                </a:solidFill>
                <a:effectLst/>
                <a:uLnTx/>
                <a:uFillTx/>
                <a:latin typeface="Corbel" panose="020B0503020204020204"/>
                <a:ea typeface="+mn-ea"/>
                <a:cs typeface="+mn-cs"/>
              </a:rPr>
              <a:t>2018)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400" b="0" i="0" u="none" strike="noStrike" kern="1200" cap="none" spc="0" normalizeH="0" baseline="0" noProof="0" dirty="0">
                <a:ln>
                  <a:noFill/>
                </a:ln>
                <a:solidFill>
                  <a:srgbClr val="FFFFFF"/>
                </a:solidFill>
                <a:effectLst/>
                <a:uLnTx/>
                <a:uFillTx/>
                <a:latin typeface="Corbel" panose="020B0503020204020204"/>
                <a:ea typeface="+mn-ea"/>
                <a:cs typeface="+mn-cs"/>
              </a:rPr>
              <a:t>Compulsory and free education guaranteed for children aged 4 to 5 years;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2400" b="0" i="0" u="none" strike="noStrike" kern="1200" cap="none" spc="0" normalizeH="0" baseline="0" noProof="0" dirty="0">
                <a:ln>
                  <a:noFill/>
                </a:ln>
                <a:solidFill>
                  <a:srgbClr val="FFFFFF"/>
                </a:solidFill>
                <a:effectLst/>
                <a:uLnTx/>
                <a:uFillTx/>
                <a:latin typeface="Corbel" panose="020B0503020204020204"/>
                <a:ea typeface="+mn-ea"/>
                <a:cs typeface="+mn-cs"/>
              </a:rPr>
              <a:t>Significant increase of pre-primary rate (2014- 66.1% / 2017-18 -78.6%)</a:t>
            </a:r>
          </a:p>
        </p:txBody>
      </p:sp>
    </p:spTree>
    <p:extLst>
      <p:ext uri="{BB962C8B-B14F-4D97-AF65-F5344CB8AC3E}">
        <p14:creationId xmlns:p14="http://schemas.microsoft.com/office/powerpoint/2010/main" val="3966208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5ABA1-FB27-4274-A891-103ADCA01FB3}"/>
              </a:ext>
            </a:extLst>
          </p:cNvPr>
          <p:cNvSpPr>
            <a:spLocks noGrp="1"/>
          </p:cNvSpPr>
          <p:nvPr>
            <p:ph idx="1"/>
          </p:nvPr>
        </p:nvSpPr>
        <p:spPr>
          <a:xfrm>
            <a:off x="286752" y="1835726"/>
            <a:ext cx="6837618" cy="4763857"/>
          </a:xfrm>
        </p:spPr>
        <p:txBody>
          <a:bodyPr vert="horz" lIns="91440" tIns="45720" rIns="91440" bIns="45720" rtlCol="0" anchor="t">
            <a:normAutofit fontScale="85000" lnSpcReduction="20000"/>
          </a:bodyPr>
          <a:lstStyle/>
          <a:p>
            <a:pPr marL="0" indent="0">
              <a:buNone/>
            </a:pPr>
            <a:endParaRPr lang="pt-PT" sz="2000" b="1" dirty="0">
              <a:cs typeface="Calibri" panose="020F0502020204030204"/>
            </a:endParaRPr>
          </a:p>
          <a:p>
            <a:r>
              <a:rPr lang="pt-PT" dirty="0">
                <a:cs typeface="Calibri" panose="020F0502020204030204"/>
              </a:rPr>
              <a:t>What was the development process of the Education Policy Chart and how was ECE tackled in this process?</a:t>
            </a:r>
          </a:p>
          <a:p>
            <a:pPr marL="0" indent="0">
              <a:buNone/>
            </a:pPr>
            <a:endParaRPr lang="pt-PT" dirty="0">
              <a:cs typeface="Calibri" panose="020F0502020204030204"/>
            </a:endParaRPr>
          </a:p>
          <a:p>
            <a:pPr lvl="1"/>
            <a:r>
              <a:rPr lang="pt-PT" dirty="0">
                <a:cs typeface="Calibri" panose="020F0502020204030204"/>
              </a:rPr>
              <a:t>The process of developing the education policy chart began with a sectorial analysis (CSR - 2018), which prompted thinking about the new Education Policy Chart;</a:t>
            </a:r>
          </a:p>
          <a:p>
            <a:pPr marL="457200" lvl="1" indent="0">
              <a:buNone/>
            </a:pPr>
            <a:endParaRPr lang="pt-PT" dirty="0">
              <a:cs typeface="Calibri" panose="020F0502020204030204"/>
            </a:endParaRPr>
          </a:p>
          <a:p>
            <a:pPr lvl="1"/>
            <a:r>
              <a:rPr lang="pt-PT" dirty="0">
                <a:cs typeface="Calibri" panose="020F0502020204030204"/>
              </a:rPr>
              <a:t>Technical working groups involving all the directorates and partners were created with a view to identifying strategic actions (CPE 2019-2023);</a:t>
            </a:r>
          </a:p>
          <a:p>
            <a:pPr marL="457200" lvl="1" indent="0">
              <a:buNone/>
            </a:pPr>
            <a:endParaRPr lang="pt-PT" dirty="0">
              <a:cs typeface="Calibri" panose="020F0502020204030204"/>
            </a:endParaRPr>
          </a:p>
          <a:p>
            <a:pPr lvl="1"/>
            <a:r>
              <a:rPr lang="pt-PT" dirty="0">
                <a:cs typeface="Calibri" panose="020F0502020204030204"/>
              </a:rPr>
              <a:t>ECE was considered to be a government priority since it was being constructed on the basis of the positive outcomes indicated by the situation analysis;</a:t>
            </a:r>
          </a:p>
          <a:p>
            <a:pPr lvl="1"/>
            <a:endParaRPr lang="pt-PT" dirty="0">
              <a:cs typeface="Calibri" panose="020F0502020204030204"/>
            </a:endParaRPr>
          </a:p>
          <a:p>
            <a:pPr lvl="1"/>
            <a:r>
              <a:rPr lang="pt-PT" dirty="0">
                <a:cs typeface="Calibri" panose="020F0502020204030204"/>
              </a:rPr>
              <a:t>It was necessary to capitalize on the positive results by adopting a more holistic and coherent approach to pre-primary education as forming an integral part of Sao Tomé’s education system.</a:t>
            </a:r>
            <a:endParaRPr lang="en-US" dirty="0">
              <a:cs typeface="Calibri" panose="020F0502020204030204"/>
            </a:endParaRPr>
          </a:p>
        </p:txBody>
      </p:sp>
      <p:sp>
        <p:nvSpPr>
          <p:cNvPr id="4" name="Title 1">
            <a:extLst>
              <a:ext uri="{FF2B5EF4-FFF2-40B4-BE49-F238E27FC236}">
                <a16:creationId xmlns:a16="http://schemas.microsoft.com/office/drawing/2014/main" id="{D739D9C6-B894-4610-9AB1-11A709F14635}"/>
              </a:ext>
            </a:extLst>
          </p:cNvPr>
          <p:cNvSpPr txBox="1">
            <a:spLocks/>
          </p:cNvSpPr>
          <p:nvPr/>
        </p:nvSpPr>
        <p:spPr>
          <a:xfrm>
            <a:off x="0" y="187772"/>
            <a:ext cx="12192000" cy="1585369"/>
          </a:xfrm>
          <a:prstGeom prst="rect">
            <a:avLst/>
          </a:prstGeom>
          <a:noFill/>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all" spc="0" normalizeH="0" baseline="0" noProof="0" dirty="0">
                <a:ln>
                  <a:noFill/>
                </a:ln>
                <a:solidFill>
                  <a:srgbClr val="099BDD"/>
                </a:solidFill>
                <a:effectLst/>
                <a:uLnTx/>
                <a:uFillTx/>
                <a:latin typeface="Corbel" panose="020B0503020204020204"/>
                <a:ea typeface="+mj-ea"/>
                <a:cs typeface="Calibri Light"/>
              </a:rPr>
              <a:t>Sao Tome e Principe's Story: ECE Integrated into the Education Policy Chart and Action Plan</a:t>
            </a:r>
          </a:p>
        </p:txBody>
      </p:sp>
      <p:pic>
        <p:nvPicPr>
          <p:cNvPr id="6" name="Imagem 18">
            <a:extLst>
              <a:ext uri="{FF2B5EF4-FFF2-40B4-BE49-F238E27FC236}">
                <a16:creationId xmlns:a16="http://schemas.microsoft.com/office/drawing/2014/main" id="{9F7E715F-B9D6-43BF-8FC3-2F34327F411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084695" y="2474261"/>
            <a:ext cx="5107305" cy="3486785"/>
          </a:xfrm>
          <a:prstGeom prst="rect">
            <a:avLst/>
          </a:prstGeom>
          <a:noFill/>
          <a:ln>
            <a:noFill/>
          </a:ln>
        </p:spPr>
      </p:pic>
    </p:spTree>
    <p:extLst>
      <p:ext uri="{BB962C8B-B14F-4D97-AF65-F5344CB8AC3E}">
        <p14:creationId xmlns:p14="http://schemas.microsoft.com/office/powerpoint/2010/main" val="52623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FCD4-62A6-4463-96B1-D163AC4939F2}"/>
              </a:ext>
            </a:extLst>
          </p:cNvPr>
          <p:cNvSpPr>
            <a:spLocks noGrp="1"/>
          </p:cNvSpPr>
          <p:nvPr>
            <p:ph type="title"/>
          </p:nvPr>
        </p:nvSpPr>
        <p:spPr>
          <a:xfrm>
            <a:off x="0" y="228601"/>
            <a:ext cx="12192000" cy="1520686"/>
          </a:xfrm>
          <a:noFill/>
        </p:spPr>
        <p:txBody>
          <a:bodyPr>
            <a:normAutofit/>
          </a:bodyPr>
          <a:lstStyle/>
          <a:p>
            <a:r>
              <a:rPr lang="en-US" sz="2800" b="1" dirty="0">
                <a:cs typeface="Calibri Light"/>
              </a:rPr>
              <a:t>Sao Tome e Principe's Story: ECE Integrated into the Education Policy Chart and Action Plan 2019-2023</a:t>
            </a:r>
          </a:p>
        </p:txBody>
      </p:sp>
      <p:sp>
        <p:nvSpPr>
          <p:cNvPr id="7" name="Espaço Reservado para Conteúdo 6"/>
          <p:cNvSpPr>
            <a:spLocks noGrp="1"/>
          </p:cNvSpPr>
          <p:nvPr>
            <p:ph idx="1"/>
          </p:nvPr>
        </p:nvSpPr>
        <p:spPr>
          <a:xfrm>
            <a:off x="119270" y="1814945"/>
            <a:ext cx="7307248" cy="4987637"/>
          </a:xfrm>
        </p:spPr>
        <p:txBody>
          <a:bodyPr>
            <a:normAutofit/>
          </a:bodyPr>
          <a:lstStyle/>
          <a:p>
            <a:pPr marL="0" indent="0" algn="ctr">
              <a:buNone/>
            </a:pPr>
            <a:endParaRPr lang="pt-BR" sz="2400" dirty="0"/>
          </a:p>
          <a:p>
            <a:pPr marL="0" indent="0">
              <a:buNone/>
            </a:pPr>
            <a:r>
              <a:rPr lang="pt-BR" dirty="0"/>
              <a:t>The holistic and inclusive vision of all the stakeholders (partners and the entire education community)  was achieved as the result of various joint and sequential exercises that helped define the consensuses, expectations, priorities, and capacities regarding two key strategic objectives:</a:t>
            </a:r>
          </a:p>
          <a:p>
            <a:pPr>
              <a:buFont typeface="Wingdings" panose="05000000000000000000" pitchFamily="2" charset="2"/>
              <a:buChar char="ü"/>
            </a:pPr>
            <a:r>
              <a:rPr lang="pt-PT" dirty="0"/>
              <a:t>Objective 1: By 2023, scale up compulsory, inclusive, equitable and free </a:t>
            </a:r>
            <a:r>
              <a:rPr lang="pt-PT" b="1" dirty="0"/>
              <a:t>universal</a:t>
            </a:r>
            <a:r>
              <a:rPr lang="pt-PT" dirty="0"/>
              <a:t> </a:t>
            </a:r>
            <a:r>
              <a:rPr lang="pt-PT" b="1" dirty="0"/>
              <a:t>access</a:t>
            </a:r>
            <a:r>
              <a:rPr lang="pt-PT" dirty="0"/>
              <a:t> by Saotomean children (4-5 years old) to pre-primary education;</a:t>
            </a:r>
          </a:p>
          <a:p>
            <a:pPr>
              <a:buFont typeface="Wingdings" panose="05000000000000000000" pitchFamily="2" charset="2"/>
              <a:buChar char="ü"/>
            </a:pPr>
            <a:r>
              <a:rPr lang="pt-PT" dirty="0"/>
              <a:t>Objective 2: By 2023, enable Saotomean children to develop the basic skills to prepare them for life and the next level of education.</a:t>
            </a:r>
          </a:p>
          <a:p>
            <a:pPr marL="0" indent="0">
              <a:buNone/>
            </a:pPr>
            <a:endParaRPr lang="pt-PT" dirty="0"/>
          </a:p>
        </p:txBody>
      </p:sp>
      <p:pic>
        <p:nvPicPr>
          <p:cNvPr id="4" name="Imagem 5">
            <a:extLst>
              <a:ext uri="{FF2B5EF4-FFF2-40B4-BE49-F238E27FC236}">
                <a16:creationId xmlns:a16="http://schemas.microsoft.com/office/drawing/2014/main" id="{18E0A341-00C2-44FA-8CD3-2DF4BCB8FC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465"/>
          <a:stretch/>
        </p:blipFill>
        <p:spPr>
          <a:xfrm>
            <a:off x="7280763" y="2294446"/>
            <a:ext cx="4911237" cy="3633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805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4"/>
          <p:cNvSpPr txBox="1">
            <a:spLocks noGrp="1"/>
          </p:cNvSpPr>
          <p:nvPr>
            <p:ph type="ctrTitle"/>
          </p:nvPr>
        </p:nvSpPr>
        <p:spPr>
          <a:xfrm>
            <a:off x="504542" y="1581963"/>
            <a:ext cx="3695011" cy="4798430"/>
          </a:xfrm>
          <a:prstGeom prst="rect">
            <a:avLst/>
          </a:prstGeom>
        </p:spPr>
        <p:txBody>
          <a:bodyPr spcFirstLastPara="1" wrap="square" lIns="121900" tIns="121900" rIns="121900" bIns="121900" anchor="t" anchorCtr="0">
            <a:noAutofit/>
          </a:bodyPr>
          <a:lstStyle/>
          <a:p>
            <a:r>
              <a:rPr lang="en" sz="1600" b="1" dirty="0"/>
              <a:t>1. Overview of BELDS</a:t>
            </a:r>
            <a:br>
              <a:rPr lang="en" sz="1600" b="1" dirty="0"/>
            </a:br>
            <a:br>
              <a:rPr lang="en" sz="1600" b="1" dirty="0"/>
            </a:br>
            <a:r>
              <a:rPr lang="en" sz="1600" b="1" dirty="0"/>
              <a:t>2. Ghana's Story: Establishing ECE </a:t>
            </a:r>
            <a:r>
              <a:rPr lang="en-US" sz="1600" b="1" dirty="0"/>
              <a:t>Policy Framework</a:t>
            </a:r>
            <a:br>
              <a:rPr lang="en-US" sz="1600" b="1" dirty="0"/>
            </a:br>
            <a:br>
              <a:rPr lang="en" sz="1600" b="1" dirty="0"/>
            </a:br>
            <a:r>
              <a:rPr lang="en" sz="1600" b="1" dirty="0"/>
              <a:t>3. Sao Tome e Principe's Story: Integrating ECE into the Education Policy Chart and Action Plan</a:t>
            </a:r>
            <a:br>
              <a:rPr lang="en" sz="1600" b="1" dirty="0"/>
            </a:br>
            <a:br>
              <a:rPr lang="en" sz="1600" b="1" dirty="0"/>
            </a:br>
            <a:r>
              <a:rPr lang="en" sz="1600" b="1" dirty="0"/>
              <a:t>4.  </a:t>
            </a:r>
            <a:r>
              <a:rPr lang="en-US" sz="1600" b="1" dirty="0"/>
              <a:t>Reflection from Open Society and UNICEF</a:t>
            </a:r>
            <a:br>
              <a:rPr lang="en-US" sz="1600" b="1" dirty="0"/>
            </a:br>
            <a:br>
              <a:rPr lang="en-US" sz="1600" b="1" dirty="0"/>
            </a:br>
            <a:r>
              <a:rPr lang="en-US" sz="1600" b="1" dirty="0"/>
              <a:t>5. </a:t>
            </a:r>
            <a:r>
              <a:rPr lang="en" sz="1600" b="1" dirty="0"/>
              <a:t>Moderated Q&amp;A with Presenters</a:t>
            </a:r>
            <a:br>
              <a:rPr lang="en" sz="1600" b="1" dirty="0"/>
            </a:br>
            <a:br>
              <a:rPr lang="en" sz="1600" b="1" dirty="0"/>
            </a:br>
            <a:br>
              <a:rPr lang="en" sz="1600" b="1" dirty="0"/>
            </a:br>
            <a:br>
              <a:rPr lang="en" sz="1600" b="1" dirty="0"/>
            </a:br>
            <a:endParaRPr lang="en" sz="1600" b="1" dirty="0"/>
          </a:p>
        </p:txBody>
      </p:sp>
      <p:sp>
        <p:nvSpPr>
          <p:cNvPr id="412" name="Google Shape;412;p44"/>
          <p:cNvSpPr txBox="1">
            <a:spLocks noGrp="1"/>
          </p:cNvSpPr>
          <p:nvPr>
            <p:ph type="title" idx="2"/>
          </p:nvPr>
        </p:nvSpPr>
        <p:spPr>
          <a:xfrm>
            <a:off x="124030" y="165323"/>
            <a:ext cx="4456036" cy="1091242"/>
          </a:xfrm>
          <a:prstGeom prst="rect">
            <a:avLst/>
          </a:prstGeom>
        </p:spPr>
        <p:txBody>
          <a:bodyPr spcFirstLastPara="1" wrap="square" lIns="121900" tIns="121900" rIns="121900" bIns="121900" anchor="ctr" anchorCtr="0">
            <a:noAutofit/>
          </a:bodyPr>
          <a:lstStyle/>
          <a:p>
            <a:r>
              <a:rPr lang="en" sz="3600" dirty="0">
                <a:solidFill>
                  <a:schemeClr val="tx1"/>
                </a:solidFill>
              </a:rPr>
              <a:t>Webinar Overview</a:t>
            </a:r>
            <a:r>
              <a:rPr lang="en" dirty="0">
                <a:solidFill>
                  <a:schemeClr val="tx1"/>
                </a:solidFill>
              </a:rPr>
              <a:t> </a:t>
            </a:r>
            <a:endParaRPr dirty="0">
              <a:solidFill>
                <a:schemeClr val="tx1"/>
              </a:solidFill>
            </a:endParaRPr>
          </a:p>
        </p:txBody>
      </p:sp>
      <p:pic>
        <p:nvPicPr>
          <p:cNvPr id="414" name="Google Shape;414;p44"/>
          <p:cNvPicPr preferRelativeResize="0"/>
          <p:nvPr/>
        </p:nvPicPr>
        <p:blipFill rotWithShape="1">
          <a:blip r:embed="rId3">
            <a:alphaModFix/>
          </a:blip>
          <a:srcRect l="6611" r="32449"/>
          <a:stretch/>
        </p:blipFill>
        <p:spPr>
          <a:xfrm>
            <a:off x="4762501" y="1"/>
            <a:ext cx="7429497" cy="6858007"/>
          </a:xfrm>
          <a:prstGeom prst="rect">
            <a:avLst/>
          </a:prstGeom>
          <a:noFill/>
          <a:ln>
            <a:noFill/>
          </a:ln>
        </p:spPr>
      </p:pic>
      <p:pic>
        <p:nvPicPr>
          <p:cNvPr id="3" name="Picture 2">
            <a:extLst>
              <a:ext uri="{FF2B5EF4-FFF2-40B4-BE49-F238E27FC236}">
                <a16:creationId xmlns:a16="http://schemas.microsoft.com/office/drawing/2014/main" id="{7BCB09A0-AF30-5848-9E9A-C4F2FEAF5DBE}"/>
              </a:ext>
            </a:extLst>
          </p:cNvPr>
          <p:cNvPicPr>
            <a:picLocks noChangeAspect="1"/>
          </p:cNvPicPr>
          <p:nvPr/>
        </p:nvPicPr>
        <p:blipFill rotWithShape="1">
          <a:blip r:embed="rId4"/>
          <a:srcRect l="1424" t="35795"/>
          <a:stretch/>
        </p:blipFill>
        <p:spPr>
          <a:xfrm>
            <a:off x="4762500" y="-1"/>
            <a:ext cx="7429497" cy="6858007"/>
          </a:xfrm>
          <a:prstGeom prst="rect">
            <a:avLst/>
          </a:prstGeom>
        </p:spPr>
      </p:pic>
    </p:spTree>
    <p:extLst>
      <p:ext uri="{BB962C8B-B14F-4D97-AF65-F5344CB8AC3E}">
        <p14:creationId xmlns:p14="http://schemas.microsoft.com/office/powerpoint/2010/main" val="2545079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FCD4-62A6-4463-96B1-D163AC4939F2}"/>
              </a:ext>
            </a:extLst>
          </p:cNvPr>
          <p:cNvSpPr>
            <a:spLocks noGrp="1"/>
          </p:cNvSpPr>
          <p:nvPr>
            <p:ph type="title"/>
          </p:nvPr>
        </p:nvSpPr>
        <p:spPr>
          <a:xfrm>
            <a:off x="0" y="139149"/>
            <a:ext cx="12192000" cy="1578333"/>
          </a:xfrm>
          <a:noFill/>
        </p:spPr>
        <p:txBody>
          <a:bodyPr>
            <a:normAutofit fontScale="90000"/>
          </a:bodyPr>
          <a:lstStyle/>
          <a:p>
            <a:r>
              <a:rPr lang="en-US" dirty="0">
                <a:cs typeface="Calibri Light"/>
              </a:rPr>
              <a:t>Sao Tome e Principe's Story: ECE Integrated into the Education Policy Chart and Action Plan</a:t>
            </a:r>
          </a:p>
        </p:txBody>
      </p:sp>
      <p:sp>
        <p:nvSpPr>
          <p:cNvPr id="3" name="Content Placeholder 2">
            <a:extLst>
              <a:ext uri="{FF2B5EF4-FFF2-40B4-BE49-F238E27FC236}">
                <a16:creationId xmlns:a16="http://schemas.microsoft.com/office/drawing/2014/main" id="{9885ABA1-FB27-4274-A891-103ADCA01FB3}"/>
              </a:ext>
            </a:extLst>
          </p:cNvPr>
          <p:cNvSpPr>
            <a:spLocks noGrp="1"/>
          </p:cNvSpPr>
          <p:nvPr>
            <p:ph idx="1"/>
          </p:nvPr>
        </p:nvSpPr>
        <p:spPr>
          <a:xfrm>
            <a:off x="286753" y="1813276"/>
            <a:ext cx="6161755" cy="4905576"/>
          </a:xfrm>
        </p:spPr>
        <p:txBody>
          <a:bodyPr vert="horz" lIns="91440" tIns="45720" rIns="91440" bIns="45720" rtlCol="0" anchor="t">
            <a:normAutofit fontScale="92500" lnSpcReduction="10000"/>
          </a:bodyPr>
          <a:lstStyle/>
          <a:p>
            <a:pPr marL="457200" lvl="1" indent="0">
              <a:buNone/>
            </a:pPr>
            <a:r>
              <a:rPr lang="pt-PT" dirty="0">
                <a:cs typeface="Calibri" panose="020F0502020204030204"/>
              </a:rPr>
              <a:t>(Continued)</a:t>
            </a:r>
          </a:p>
          <a:p>
            <a:pPr lvl="1">
              <a:buFont typeface="Wingdings" panose="05000000000000000000" pitchFamily="2" charset="2"/>
              <a:buChar char="§"/>
            </a:pPr>
            <a:r>
              <a:rPr lang="pt-PT" dirty="0">
                <a:cs typeface="Calibri" panose="020F0502020204030204"/>
              </a:rPr>
              <a:t>The </a:t>
            </a:r>
            <a:r>
              <a:rPr lang="pt-PT" b="1" dirty="0">
                <a:cs typeface="Calibri" panose="020F0502020204030204"/>
              </a:rPr>
              <a:t>BELDS</a:t>
            </a:r>
            <a:r>
              <a:rPr lang="pt-PT" dirty="0">
                <a:cs typeface="Calibri" panose="020F0502020204030204"/>
              </a:rPr>
              <a:t> initiative comes at a strategic moment, enabling a review to be carried out of the Policy Chart and Action Plan by using diagnostic tools that have allowed the realignment of strategies and activities in 6 key areas: </a:t>
            </a:r>
          </a:p>
          <a:p>
            <a:pPr marL="457200" lvl="1" indent="0">
              <a:buNone/>
            </a:pPr>
            <a:endParaRPr lang="pt-PT" dirty="0">
              <a:cs typeface="Calibri" panose="020F0502020204030204"/>
            </a:endParaRPr>
          </a:p>
          <a:p>
            <a:pPr marL="1371600" lvl="2" indent="-457200">
              <a:buFont typeface="+mj-lt"/>
              <a:buAutoNum type="arabicPeriod"/>
            </a:pPr>
            <a:r>
              <a:rPr lang="pt-PT" sz="2400" dirty="0">
                <a:cs typeface="Calibri" panose="020F0502020204030204"/>
              </a:rPr>
              <a:t>Planning and effective use of resources;</a:t>
            </a:r>
          </a:p>
          <a:p>
            <a:pPr marL="1371600" lvl="2" indent="-457200">
              <a:buFont typeface="+mj-lt"/>
              <a:buAutoNum type="arabicPeriod"/>
            </a:pPr>
            <a:r>
              <a:rPr lang="pt-PT" sz="2400" dirty="0">
                <a:cs typeface="Calibri" panose="020F0502020204030204"/>
              </a:rPr>
              <a:t>Curriculum;</a:t>
            </a:r>
          </a:p>
          <a:p>
            <a:pPr marL="1371600" lvl="2" indent="-457200">
              <a:buFont typeface="+mj-lt"/>
              <a:buAutoNum type="arabicPeriod"/>
            </a:pPr>
            <a:r>
              <a:rPr lang="pt-PT" sz="2400" dirty="0">
                <a:cs typeface="Calibri" panose="020F0502020204030204"/>
              </a:rPr>
              <a:t>Engagement of family and community; </a:t>
            </a:r>
          </a:p>
          <a:p>
            <a:pPr marL="1371600" lvl="2" indent="-457200">
              <a:buFont typeface="+mj-lt"/>
              <a:buAutoNum type="arabicPeriod"/>
            </a:pPr>
            <a:r>
              <a:rPr lang="pt-PT" sz="2400" dirty="0">
                <a:cs typeface="Calibri" panose="020F0502020204030204"/>
              </a:rPr>
              <a:t>Pre-primary school teachers and other staff; </a:t>
            </a:r>
          </a:p>
          <a:p>
            <a:pPr marL="1371600" lvl="2" indent="-457200">
              <a:buFont typeface="+mj-lt"/>
              <a:buAutoNum type="arabicPeriod"/>
            </a:pPr>
            <a:r>
              <a:rPr lang="pt-PT" sz="2400" dirty="0">
                <a:cs typeface="Calibri" panose="020F0502020204030204"/>
              </a:rPr>
              <a:t>Monitoring, Regulation, and Quality Assurance;</a:t>
            </a:r>
          </a:p>
          <a:p>
            <a:pPr marL="1371600" lvl="2" indent="-457200">
              <a:buFont typeface="+mj-lt"/>
              <a:buAutoNum type="arabicPeriod"/>
            </a:pPr>
            <a:r>
              <a:rPr lang="pt-PT" sz="2400" dirty="0">
                <a:cs typeface="Calibri" panose="020F0502020204030204"/>
              </a:rPr>
              <a:t>Supportive environment. </a:t>
            </a:r>
          </a:p>
          <a:p>
            <a:pPr marL="914400" lvl="2" indent="0">
              <a:buNone/>
            </a:pPr>
            <a:endParaRPr lang="pt-PT" dirty="0">
              <a:cs typeface="Calibri" panose="020F0502020204030204"/>
            </a:endParaRPr>
          </a:p>
          <a:p>
            <a:pPr marL="457200" lvl="1" indent="0">
              <a:buNone/>
            </a:pPr>
            <a:endParaRPr lang="en-US" dirty="0">
              <a:cs typeface="Calibri" panose="020F0502020204030204"/>
            </a:endParaRPr>
          </a:p>
          <a:p>
            <a:pPr marL="457200" lvl="1" indent="0">
              <a:buNone/>
            </a:pPr>
            <a:endParaRPr lang="en-US" dirty="0">
              <a:cs typeface="Calibri" panose="020F0502020204030204"/>
            </a:endParaRPr>
          </a:p>
          <a:p>
            <a:pPr marL="0" indent="0">
              <a:buNone/>
            </a:pPr>
            <a:endParaRPr lang="en-US" dirty="0">
              <a:cs typeface="Calibri" panose="020F0502020204030204"/>
            </a:endParaRPr>
          </a:p>
          <a:p>
            <a:pPr marL="0" indent="0">
              <a:buNone/>
            </a:pPr>
            <a:endParaRPr lang="en-US" dirty="0">
              <a:cs typeface="Calibri" panose="020F0502020204030204"/>
            </a:endParaRPr>
          </a:p>
        </p:txBody>
      </p:sp>
      <p:pic>
        <p:nvPicPr>
          <p:cNvPr id="4" name="Imagem 3">
            <a:extLst>
              <a:ext uri="{FF2B5EF4-FFF2-40B4-BE49-F238E27FC236}">
                <a16:creationId xmlns:a16="http://schemas.microsoft.com/office/drawing/2014/main" id="{78B35097-1F0E-4B89-93A6-90F81B216393}"/>
              </a:ext>
            </a:extLst>
          </p:cNvPr>
          <p:cNvPicPr>
            <a:picLocks noChangeAspect="1"/>
          </p:cNvPicPr>
          <p:nvPr/>
        </p:nvPicPr>
        <p:blipFill>
          <a:blip r:embed="rId2"/>
          <a:stretch>
            <a:fillRect/>
          </a:stretch>
        </p:blipFill>
        <p:spPr>
          <a:xfrm>
            <a:off x="6367346" y="2454887"/>
            <a:ext cx="5824654" cy="3639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504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5ABA1-FB27-4274-A891-103ADCA01FB3}"/>
              </a:ext>
            </a:extLst>
          </p:cNvPr>
          <p:cNvSpPr>
            <a:spLocks noGrp="1"/>
          </p:cNvSpPr>
          <p:nvPr>
            <p:ph idx="1"/>
          </p:nvPr>
        </p:nvSpPr>
        <p:spPr>
          <a:xfrm>
            <a:off x="286753" y="1835727"/>
            <a:ext cx="6964837" cy="4787710"/>
          </a:xfrm>
        </p:spPr>
        <p:txBody>
          <a:bodyPr vert="horz" lIns="91440" tIns="45720" rIns="91440" bIns="45720" rtlCol="0" anchor="t">
            <a:normAutofit fontScale="32500" lnSpcReduction="20000"/>
          </a:bodyPr>
          <a:lstStyle/>
          <a:p>
            <a:pPr marL="0" indent="0">
              <a:buNone/>
            </a:pPr>
            <a:r>
              <a:rPr lang="en-US" sz="12800" b="1" dirty="0">
                <a:cs typeface="Calibri" panose="020F0502020204030204"/>
              </a:rPr>
              <a:t>Challenges:</a:t>
            </a:r>
            <a:endParaRPr lang="en-US" sz="8800" dirty="0">
              <a:cs typeface="Calibri" panose="020F0502020204030204"/>
            </a:endParaRPr>
          </a:p>
          <a:p>
            <a:pPr>
              <a:buFont typeface="Wingdings" panose="05000000000000000000" pitchFamily="2" charset="2"/>
              <a:buChar char="§"/>
            </a:pPr>
            <a:r>
              <a:rPr lang="en-IN" sz="6200" dirty="0"/>
              <a:t>Inadequate budget forecast;</a:t>
            </a:r>
          </a:p>
          <a:p>
            <a:pPr>
              <a:buFont typeface="Wingdings" panose="05000000000000000000" pitchFamily="2" charset="2"/>
              <a:buChar char="§"/>
            </a:pPr>
            <a:r>
              <a:rPr lang="en-IN" sz="6200" dirty="0"/>
              <a:t>Ineffective curriculum coordination between pre-primary and basic education;</a:t>
            </a:r>
            <a:endParaRPr lang="pt-PT" sz="6200" dirty="0"/>
          </a:p>
          <a:p>
            <a:r>
              <a:rPr lang="en-IN" sz="6200" dirty="0"/>
              <a:t>Absence of a Communication and Strategy Plan to engage families and the community;</a:t>
            </a:r>
          </a:p>
          <a:p>
            <a:r>
              <a:rPr lang="en-IN" sz="6200" dirty="0"/>
              <a:t>Lack of coordination of multisectorial programs dealing with vulnerable families;</a:t>
            </a:r>
            <a:endParaRPr lang="pt-PT" sz="6200" dirty="0"/>
          </a:p>
          <a:p>
            <a:pPr>
              <a:buFont typeface="Wingdings" panose="05000000000000000000" pitchFamily="2" charset="2"/>
              <a:buChar char="§"/>
            </a:pPr>
            <a:r>
              <a:rPr lang="en-IN" sz="6200" dirty="0"/>
              <a:t>Lack of a strategy to guarantee the physical working conditions of pre-primary teachers in school premises;</a:t>
            </a:r>
          </a:p>
          <a:p>
            <a:pPr>
              <a:buFont typeface="Wingdings" panose="05000000000000000000" pitchFamily="2" charset="2"/>
              <a:buChar char="§"/>
            </a:pPr>
            <a:r>
              <a:rPr lang="en-IN" sz="6200" dirty="0"/>
              <a:t>Lack of a decentralized teacher training mechanism in remote areas.</a:t>
            </a:r>
          </a:p>
          <a:p>
            <a:pPr marL="0" indent="0">
              <a:buNone/>
            </a:pPr>
            <a:endParaRPr lang="en-US" sz="6200" dirty="0">
              <a:cs typeface="Calibri" panose="020F0502020204030204"/>
            </a:endParaRPr>
          </a:p>
          <a:p>
            <a:pPr marL="0" indent="0">
              <a:buNone/>
            </a:pPr>
            <a:r>
              <a:rPr lang="en-US" sz="5600" dirty="0">
                <a:cs typeface="Calibri" panose="020F0502020204030204"/>
              </a:rPr>
              <a:t> </a:t>
            </a:r>
          </a:p>
          <a:p>
            <a:pPr marL="0" indent="0">
              <a:buNone/>
            </a:pPr>
            <a:endParaRPr lang="en-US" dirty="0">
              <a:cs typeface="Calibri" panose="020F0502020204030204"/>
            </a:endParaRPr>
          </a:p>
        </p:txBody>
      </p:sp>
      <p:sp>
        <p:nvSpPr>
          <p:cNvPr id="4" name="Title 1">
            <a:extLst>
              <a:ext uri="{FF2B5EF4-FFF2-40B4-BE49-F238E27FC236}">
                <a16:creationId xmlns:a16="http://schemas.microsoft.com/office/drawing/2014/main" id="{ADF35FF5-6324-4439-BA6B-801D6757B655}"/>
              </a:ext>
            </a:extLst>
          </p:cNvPr>
          <p:cNvSpPr txBox="1">
            <a:spLocks/>
          </p:cNvSpPr>
          <p:nvPr/>
        </p:nvSpPr>
        <p:spPr>
          <a:xfrm>
            <a:off x="0" y="166255"/>
            <a:ext cx="12192000" cy="1557429"/>
          </a:xfrm>
          <a:prstGeom prst="rect">
            <a:avLst/>
          </a:prstGeom>
          <a:noFill/>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all" spc="0" normalizeH="0" baseline="0" noProof="0" dirty="0">
                <a:ln>
                  <a:noFill/>
                </a:ln>
                <a:solidFill>
                  <a:srgbClr val="099BDD"/>
                </a:solidFill>
                <a:effectLst/>
                <a:uLnTx/>
                <a:uFillTx/>
                <a:latin typeface="Corbel" panose="020B0503020204020204"/>
                <a:ea typeface="+mj-ea"/>
                <a:cs typeface="Calibri Light"/>
              </a:rPr>
              <a:t>Sao Tome e Principe's Story: ECE Integrated into the Education Policy Chart and Action Plan</a:t>
            </a:r>
          </a:p>
        </p:txBody>
      </p:sp>
      <p:pic>
        <p:nvPicPr>
          <p:cNvPr id="5" name="Imagem 1">
            <a:extLst>
              <a:ext uri="{FF2B5EF4-FFF2-40B4-BE49-F238E27FC236}">
                <a16:creationId xmlns:a16="http://schemas.microsoft.com/office/drawing/2014/main" id="{B3208B89-56EA-4C79-9046-901BA10F3CD9}"/>
              </a:ext>
            </a:extLst>
          </p:cNvPr>
          <p:cNvPicPr>
            <a:picLocks noChangeAspect="1"/>
          </p:cNvPicPr>
          <p:nvPr/>
        </p:nvPicPr>
        <p:blipFill>
          <a:blip r:embed="rId2"/>
          <a:stretch>
            <a:fillRect/>
          </a:stretch>
        </p:blipFill>
        <p:spPr>
          <a:xfrm>
            <a:off x="6920564" y="1628226"/>
            <a:ext cx="5477778" cy="5418246"/>
          </a:xfrm>
          <a:prstGeom prst="rect">
            <a:avLst/>
          </a:prstGeom>
        </p:spPr>
      </p:pic>
    </p:spTree>
    <p:extLst>
      <p:ext uri="{BB962C8B-B14F-4D97-AF65-F5344CB8AC3E}">
        <p14:creationId xmlns:p14="http://schemas.microsoft.com/office/powerpoint/2010/main" val="352052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75847"/>
            <a:ext cx="12192000" cy="1573440"/>
          </a:xfrm>
        </p:spPr>
        <p:txBody>
          <a:bodyPr/>
          <a:lstStyle/>
          <a:p>
            <a:pPr algn="ctr"/>
            <a:r>
              <a:rPr lang="pt-PT" dirty="0"/>
              <a:t>MEES-CPE ACTION PLAN</a:t>
            </a:r>
          </a:p>
        </p:txBody>
      </p:sp>
      <p:sp>
        <p:nvSpPr>
          <p:cNvPr id="3" name="Espaço Reservado para Conteúdo 2"/>
          <p:cNvSpPr>
            <a:spLocks noGrp="1"/>
          </p:cNvSpPr>
          <p:nvPr>
            <p:ph idx="1"/>
          </p:nvPr>
        </p:nvSpPr>
        <p:spPr>
          <a:xfrm>
            <a:off x="177097" y="1749287"/>
            <a:ext cx="7366703" cy="5108713"/>
          </a:xfrm>
        </p:spPr>
        <p:txBody>
          <a:bodyPr>
            <a:normAutofit fontScale="85000" lnSpcReduction="20000"/>
          </a:bodyPr>
          <a:lstStyle/>
          <a:p>
            <a:pPr marL="0" indent="0">
              <a:buNone/>
            </a:pPr>
            <a:r>
              <a:rPr lang="pt-PT" sz="1600" dirty="0"/>
              <a:t> </a:t>
            </a:r>
          </a:p>
          <a:p>
            <a:pPr marL="0" indent="0">
              <a:buNone/>
            </a:pPr>
            <a:r>
              <a:rPr lang="pt-PT" dirty="0"/>
              <a:t>The Policy Chart and the Strategic Plan, revised and reformulated following the diagnostic exercise, ensured that consideration was given to:</a:t>
            </a:r>
          </a:p>
          <a:p>
            <a:r>
              <a:rPr lang="pt-PT" dirty="0"/>
              <a:t> 1. Creating a favorable environment for the governance of pre-school structures by employing strategic actions through: </a:t>
            </a:r>
          </a:p>
          <a:p>
            <a:pPr>
              <a:lnSpc>
                <a:spcPct val="100000"/>
              </a:lnSpc>
              <a:buFont typeface="Wingdings" panose="05000000000000000000" pitchFamily="2" charset="2"/>
              <a:buChar char="ü"/>
            </a:pPr>
            <a:r>
              <a:rPr lang="pt-PT" sz="2000" dirty="0"/>
              <a:t>Revision and regulation of the legal and institutional framework; </a:t>
            </a:r>
          </a:p>
          <a:p>
            <a:pPr>
              <a:lnSpc>
                <a:spcPct val="100000"/>
              </a:lnSpc>
              <a:buFont typeface="Wingdings" panose="05000000000000000000" pitchFamily="2" charset="2"/>
              <a:buChar char="ü"/>
            </a:pPr>
            <a:r>
              <a:rPr lang="pt-PT" sz="2000" dirty="0"/>
              <a:t>Definition and application of an institutional framework for pre-primary education;</a:t>
            </a:r>
          </a:p>
          <a:p>
            <a:pPr>
              <a:lnSpc>
                <a:spcPct val="100000"/>
              </a:lnSpc>
              <a:buFont typeface="Wingdings" panose="05000000000000000000" pitchFamily="2" charset="2"/>
              <a:buChar char="ü"/>
            </a:pPr>
            <a:r>
              <a:rPr lang="pt-PT" sz="2000" dirty="0"/>
              <a:t>Introduction of a plan for strengthening pre-primary capacity; and </a:t>
            </a:r>
          </a:p>
          <a:p>
            <a:pPr>
              <a:lnSpc>
                <a:spcPct val="100000"/>
              </a:lnSpc>
              <a:buFont typeface="Wingdings" panose="05000000000000000000" pitchFamily="2" charset="2"/>
              <a:buChar char="ü"/>
            </a:pPr>
            <a:r>
              <a:rPr lang="pt-PT" sz="2000" dirty="0"/>
              <a:t>Creation of a communication and awareness-raising framework;  </a:t>
            </a:r>
          </a:p>
          <a:p>
            <a:r>
              <a:rPr lang="pt-BR" dirty="0"/>
              <a:t>2. Establishing the necessary conditions for improving the quality of the services through the:</a:t>
            </a:r>
          </a:p>
          <a:p>
            <a:pPr>
              <a:buFont typeface="Wingdings" panose="05000000000000000000" pitchFamily="2" charset="2"/>
              <a:buChar char="ü"/>
            </a:pPr>
            <a:r>
              <a:rPr lang="pt-BR" sz="2000" dirty="0"/>
              <a:t>Adoption of quality standards for strengthening the quality assurance processes of the services; and</a:t>
            </a:r>
          </a:p>
          <a:p>
            <a:pPr>
              <a:buFont typeface="Wingdings" panose="05000000000000000000" pitchFamily="2" charset="2"/>
              <a:buChar char="ü"/>
            </a:pPr>
            <a:r>
              <a:rPr lang="pt-BR" sz="2000" dirty="0"/>
              <a:t>Implementation of the pre-primary school curriculum.</a:t>
            </a:r>
            <a:endParaRPr lang="pt-BR" dirty="0"/>
          </a:p>
          <a:p>
            <a:pPr marL="0" indent="0">
              <a:buNone/>
            </a:pPr>
            <a:endParaRPr lang="pt-PT" dirty="0"/>
          </a:p>
          <a:p>
            <a:pPr>
              <a:buFont typeface="Wingdings" panose="05000000000000000000" pitchFamily="2" charset="2"/>
              <a:buChar char="ü"/>
            </a:pPr>
            <a:endParaRPr lang="pt-PT" dirty="0"/>
          </a:p>
          <a:p>
            <a:pPr>
              <a:buFont typeface="Wingdings" panose="05000000000000000000" pitchFamily="2" charset="2"/>
              <a:buChar char="ü"/>
            </a:pPr>
            <a:endParaRPr lang="pt-PT" dirty="0"/>
          </a:p>
          <a:p>
            <a:pPr>
              <a:buFont typeface="Wingdings" panose="05000000000000000000" pitchFamily="2" charset="2"/>
              <a:buChar char="ü"/>
            </a:pPr>
            <a:endParaRPr lang="pt-PT" dirty="0"/>
          </a:p>
          <a:p>
            <a:endParaRPr lang="pt-PT" dirty="0"/>
          </a:p>
          <a:p>
            <a:endParaRPr lang="pt-PT" dirty="0"/>
          </a:p>
        </p:txBody>
      </p:sp>
      <p:pic>
        <p:nvPicPr>
          <p:cNvPr id="4" name="Imagem 4">
            <a:extLst>
              <a:ext uri="{FF2B5EF4-FFF2-40B4-BE49-F238E27FC236}">
                <a16:creationId xmlns:a16="http://schemas.microsoft.com/office/drawing/2014/main" id="{B2363515-9912-41E2-AB90-5BDE1E07B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964" y="2409608"/>
            <a:ext cx="4759036" cy="3608309"/>
          </a:xfrm>
          <a:prstGeom prst="rect">
            <a:avLst/>
          </a:prstGeom>
        </p:spPr>
      </p:pic>
    </p:spTree>
    <p:extLst>
      <p:ext uri="{BB962C8B-B14F-4D97-AF65-F5344CB8AC3E}">
        <p14:creationId xmlns:p14="http://schemas.microsoft.com/office/powerpoint/2010/main" val="616173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084F-023D-4A7E-9200-E6A8C35CFD01}"/>
              </a:ext>
            </a:extLst>
          </p:cNvPr>
          <p:cNvSpPr>
            <a:spLocks noGrp="1"/>
          </p:cNvSpPr>
          <p:nvPr>
            <p:ph type="title"/>
          </p:nvPr>
        </p:nvSpPr>
        <p:spPr>
          <a:xfrm>
            <a:off x="1202919" y="284176"/>
            <a:ext cx="10629852" cy="1508760"/>
          </a:xfrm>
        </p:spPr>
        <p:txBody>
          <a:bodyPr/>
          <a:lstStyle/>
          <a:p>
            <a:pPr algn="ctr"/>
            <a:r>
              <a:rPr lang="pt-PT" dirty="0"/>
              <a:t>SHORT-TERM ACTIONS</a:t>
            </a:r>
            <a:br>
              <a:rPr lang="pt-PT" dirty="0"/>
            </a:br>
            <a:r>
              <a:rPr lang="pt-PT" sz="2800" dirty="0"/>
              <a:t>BELDS- CPE-PSE</a:t>
            </a:r>
          </a:p>
        </p:txBody>
      </p:sp>
      <p:sp>
        <p:nvSpPr>
          <p:cNvPr id="3" name="Content Placeholder 2">
            <a:extLst>
              <a:ext uri="{FF2B5EF4-FFF2-40B4-BE49-F238E27FC236}">
                <a16:creationId xmlns:a16="http://schemas.microsoft.com/office/drawing/2014/main" id="{15551950-AB16-4742-B260-55DA83E632B4}"/>
              </a:ext>
            </a:extLst>
          </p:cNvPr>
          <p:cNvSpPr>
            <a:spLocks noGrp="1"/>
          </p:cNvSpPr>
          <p:nvPr>
            <p:ph idx="1"/>
          </p:nvPr>
        </p:nvSpPr>
        <p:spPr>
          <a:xfrm>
            <a:off x="76200" y="1618140"/>
            <a:ext cx="12017829" cy="5152773"/>
          </a:xfrm>
        </p:spPr>
        <p:txBody>
          <a:bodyPr>
            <a:normAutofit fontScale="92500"/>
          </a:bodyPr>
          <a:lstStyle/>
          <a:p>
            <a:pPr lvl="0">
              <a:buFont typeface="Wingdings" panose="05000000000000000000" pitchFamily="2" charset="2"/>
              <a:buChar char="Ø"/>
            </a:pPr>
            <a:endParaRPr lang="pt-PT" dirty="0"/>
          </a:p>
          <a:p>
            <a:pPr lvl="0">
              <a:buFont typeface="Wingdings" panose="05000000000000000000" pitchFamily="2" charset="2"/>
              <a:buChar char="Ø"/>
            </a:pPr>
            <a:r>
              <a:rPr lang="pt-PT" sz="2800" dirty="0"/>
              <a:t>Integrate the  pre-primary subsector into the National Education Council and the coordination and monitoring mechanisms of the Policy Chart</a:t>
            </a:r>
          </a:p>
          <a:p>
            <a:pPr lvl="0">
              <a:buFont typeface="Wingdings" panose="05000000000000000000" pitchFamily="2" charset="2"/>
              <a:buChar char="Ø"/>
            </a:pPr>
            <a:r>
              <a:rPr lang="pt-PT" sz="2800" dirty="0"/>
              <a:t>Strengthen the capacity of Ministry of Education personnel through study visits to manage and expand Infant Education in </a:t>
            </a:r>
            <a:r>
              <a:rPr lang="pt-BR" sz="2800" dirty="0"/>
              <a:t>STP</a:t>
            </a:r>
            <a:endParaRPr lang="pt-PT" sz="2800" dirty="0"/>
          </a:p>
          <a:p>
            <a:pPr lvl="0">
              <a:buFont typeface="Wingdings" panose="05000000000000000000" pitchFamily="2" charset="2"/>
              <a:buChar char="Ø"/>
            </a:pPr>
            <a:r>
              <a:rPr lang="pt-PT" sz="2800" dirty="0"/>
              <a:t> Reorganize the districts and zones of the</a:t>
            </a:r>
            <a:r>
              <a:rPr lang="pt-PT" sz="2800" dirty="0">
                <a:solidFill>
                  <a:srgbClr val="FF0000"/>
                </a:solidFill>
              </a:rPr>
              <a:t> </a:t>
            </a:r>
            <a:r>
              <a:rPr lang="pt-PT" sz="2800" dirty="0"/>
              <a:t> pre-primary coordinators responsible for monitoring the implementation of pre-primary activities</a:t>
            </a:r>
          </a:p>
          <a:p>
            <a:pPr lvl="0">
              <a:buFont typeface="Wingdings" panose="05000000000000000000" pitchFamily="2" charset="2"/>
              <a:buChar char="Ø"/>
            </a:pPr>
            <a:r>
              <a:rPr lang="pt-PT" sz="2800" dirty="0"/>
              <a:t>Organize and define mechanisms to engage parents, educators, and communities</a:t>
            </a:r>
          </a:p>
          <a:p>
            <a:pPr lvl="0">
              <a:buFont typeface="Wingdings" panose="05000000000000000000" pitchFamily="2" charset="2"/>
              <a:buChar char="Ø"/>
            </a:pPr>
            <a:r>
              <a:rPr lang="pt-PT" sz="2800" dirty="0"/>
              <a:t>Ensure minimum quality indicators to guarantee the proper functioning of early childhood education</a:t>
            </a:r>
          </a:p>
          <a:p>
            <a:pPr>
              <a:buFont typeface="Wingdings" panose="05000000000000000000" pitchFamily="2" charset="2"/>
              <a:buChar char="Ø"/>
            </a:pPr>
            <a:r>
              <a:rPr lang="pt-PT" sz="2800" dirty="0"/>
              <a:t>Carry out the Joint Sector Review (JSR)</a:t>
            </a:r>
          </a:p>
          <a:p>
            <a:pPr lvl="0">
              <a:buFont typeface="Wingdings" panose="05000000000000000000" pitchFamily="2" charset="2"/>
              <a:buChar char="Ø"/>
            </a:pPr>
            <a:endParaRPr lang="pt-PT" sz="2800" dirty="0"/>
          </a:p>
        </p:txBody>
      </p:sp>
    </p:spTree>
    <p:extLst>
      <p:ext uri="{BB962C8B-B14F-4D97-AF65-F5344CB8AC3E}">
        <p14:creationId xmlns:p14="http://schemas.microsoft.com/office/powerpoint/2010/main" val="3698090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ção de Conteúdo 8">
            <a:extLst>
              <a:ext uri="{FF2B5EF4-FFF2-40B4-BE49-F238E27FC236}">
                <a16:creationId xmlns:a16="http://schemas.microsoft.com/office/drawing/2014/main" id="{1E518026-0D0F-4104-9698-98F8C53FEA7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Effect>
                      <a14:brightnessContrast bright="-8000" contrast="-22000"/>
                    </a14:imgEffect>
                  </a14:imgLayer>
                </a14:imgProps>
              </a:ext>
              <a:ext uri="{28A0092B-C50C-407E-A947-70E740481C1C}">
                <a14:useLocalDpi xmlns:a14="http://schemas.microsoft.com/office/drawing/2010/main" val="0"/>
              </a:ext>
            </a:extLst>
          </a:blip>
          <a:srcRect l="-1439" r="16203"/>
          <a:stretch/>
        </p:blipFill>
        <p:spPr>
          <a:xfrm>
            <a:off x="-374101" y="0"/>
            <a:ext cx="12566101" cy="6858000"/>
          </a:xfrm>
          <a:prstGeom prst="rect">
            <a:avLst/>
          </a:prstGeom>
          <a:noFill/>
          <a:ln>
            <a:noFill/>
          </a:ln>
        </p:spPr>
      </p:pic>
      <p:sp>
        <p:nvSpPr>
          <p:cNvPr id="6" name="Google Shape;132;p25">
            <a:extLst>
              <a:ext uri="{FF2B5EF4-FFF2-40B4-BE49-F238E27FC236}">
                <a16:creationId xmlns:a16="http://schemas.microsoft.com/office/drawing/2014/main" id="{77BEFD9D-256A-43F1-929F-28381ED043FE}"/>
              </a:ext>
            </a:extLst>
          </p:cNvPr>
          <p:cNvSpPr txBox="1">
            <a:spLocks/>
          </p:cNvSpPr>
          <p:nvPr/>
        </p:nvSpPr>
        <p:spPr>
          <a:xfrm>
            <a:off x="0" y="181611"/>
            <a:ext cx="7420868" cy="5892618"/>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6000"/>
              <a:buFont typeface="Work Sans ExtraBold"/>
              <a:buNone/>
              <a:defRPr sz="7300" b="0" i="0" u="none" strike="noStrike" cap="none">
                <a:solidFill>
                  <a:schemeClr val="lt2"/>
                </a:solidFill>
                <a:latin typeface="Work Sans ExtraBold"/>
                <a:ea typeface="Work Sans ExtraBold"/>
                <a:cs typeface="Work Sans ExtraBold"/>
                <a:sym typeface="Work Sans ExtraBold"/>
              </a:defRPr>
            </a:lvl1pPr>
            <a:lvl2pPr marR="0" lvl="1"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2pPr>
            <a:lvl3pPr marR="0" lvl="2"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3pPr>
            <a:lvl4pPr marR="0" lvl="3"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4pPr>
            <a:lvl5pPr marR="0" lvl="4"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5pPr>
            <a:lvl6pPr marR="0" lvl="5"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6pPr>
            <a:lvl7pPr marR="0" lvl="6"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7pPr>
            <a:lvl8pPr marR="0" lvl="7"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8pPr>
            <a:lvl9pPr marR="0" lvl="8" algn="l" rtl="0">
              <a:lnSpc>
                <a:spcPct val="100000"/>
              </a:lnSpc>
              <a:spcBef>
                <a:spcPts val="0"/>
              </a:spcBef>
              <a:spcAft>
                <a:spcPts val="0"/>
              </a:spcAft>
              <a:buClr>
                <a:schemeClr val="lt2"/>
              </a:buClr>
              <a:buSzPts val="5200"/>
              <a:buFont typeface="Questrial"/>
              <a:buNone/>
              <a:defRPr sz="6900" b="0" i="0" u="none" strike="noStrike" cap="none">
                <a:solidFill>
                  <a:schemeClr val="lt2"/>
                </a:solidFill>
                <a:latin typeface="Questrial"/>
                <a:ea typeface="Questrial"/>
                <a:cs typeface="Questrial"/>
                <a:sym typeface="Questrial"/>
              </a:defRPr>
            </a:lvl9pPr>
          </a:lstStyle>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 sz="2800" b="0" i="1" u="none" strike="noStrike" kern="0" cap="none" spc="0" normalizeH="0" baseline="0" noProof="0" dirty="0">
                <a:ln>
                  <a:noFill/>
                </a:ln>
                <a:solidFill>
                  <a:srgbClr val="2C2C2C"/>
                </a:solidFill>
                <a:effectLst/>
                <a:uLnTx/>
                <a:uFillTx/>
                <a:latin typeface="Work Sans ExtraBold"/>
                <a:sym typeface="Work Sans ExtraBold"/>
              </a:rPr>
              <a:t> </a:t>
            </a:r>
            <a:endParaRPr kumimoji="0" lang="en-US"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US" sz="6000" b="1" i="1" u="none" strike="noStrike" kern="0" cap="none" spc="0" normalizeH="0" baseline="0" noProof="0" dirty="0">
                <a:ln>
                  <a:noFill/>
                </a:ln>
                <a:solidFill>
                  <a:srgbClr val="099BDD"/>
                </a:solidFill>
                <a:effectLst/>
                <a:uLnTx/>
                <a:uFillTx/>
                <a:latin typeface="Work Sans ExtraBold"/>
                <a:sym typeface="Work Sans ExtraBold"/>
              </a:rPr>
              <a:t> </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60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US" sz="5400" b="1" i="1" u="none" strike="noStrike" kern="0" cap="none" spc="0" normalizeH="0" baseline="0" noProof="0" dirty="0">
                <a:ln>
                  <a:noFill/>
                </a:ln>
                <a:solidFill>
                  <a:srgbClr val="099BDD"/>
                </a:solidFill>
                <a:effectLst/>
                <a:uLnTx/>
                <a:uFillTx/>
                <a:latin typeface="Work Sans ExtraBold"/>
                <a:sym typeface="Work Sans ExtraBold"/>
              </a:rPr>
              <a:t>THANKS</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US" sz="2800" b="1" i="1" u="none" strike="noStrike" kern="0" cap="none" spc="0" normalizeH="0" baseline="0" noProof="0" dirty="0">
                <a:ln>
                  <a:noFill/>
                </a:ln>
                <a:solidFill>
                  <a:srgbClr val="099BDD"/>
                </a:solidFill>
                <a:effectLst/>
                <a:uLnTx/>
                <a:uFillTx/>
                <a:latin typeface="Work Sans ExtraBold"/>
                <a:sym typeface="Work Sans ExtraBold"/>
              </a:rPr>
              <a:t>OBRIGADA</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US" sz="2800" b="1" i="1" u="none" strike="noStrike" kern="0" cap="none" spc="0" normalizeH="0" baseline="0" noProof="0" dirty="0">
                <a:ln>
                  <a:noFill/>
                </a:ln>
                <a:solidFill>
                  <a:srgbClr val="099BDD"/>
                </a:solidFill>
                <a:effectLst/>
                <a:uLnTx/>
                <a:uFillTx/>
                <a:latin typeface="Work Sans ExtraBold"/>
                <a:sym typeface="Work Sans ExtraBold"/>
              </a:rPr>
              <a:t>MERCI</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1" i="1" u="none" strike="noStrike" kern="0" cap="none" spc="0" normalizeH="0" baseline="0" noProof="0" dirty="0">
              <a:ln>
                <a:noFill/>
              </a:ln>
              <a:solidFill>
                <a:srgbClr val="099BDD"/>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endParaRPr kumimoji="0" lang="en-US" sz="2800" b="0" i="1" u="none" strike="noStrike" kern="0" cap="none" spc="0" normalizeH="0" baseline="0" noProof="0" dirty="0">
              <a:ln>
                <a:noFill/>
              </a:ln>
              <a:solidFill>
                <a:srgbClr val="2C2C2C"/>
              </a:solidFill>
              <a:effectLst/>
              <a:uLnTx/>
              <a:uFillTx/>
              <a:latin typeface="Work Sans ExtraBold"/>
              <a:sym typeface="Work Sans ExtraBold"/>
            </a:endParaRP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 sz="2800" b="0" i="1" u="none" strike="noStrike" kern="0" cap="none" spc="0" normalizeH="0" baseline="0" noProof="0" dirty="0">
                <a:ln>
                  <a:noFill/>
                </a:ln>
                <a:solidFill>
                  <a:srgbClr val="2C2C2C"/>
                </a:solidFill>
                <a:effectLst/>
                <a:uLnTx/>
                <a:uFillTx/>
                <a:latin typeface="Work Sans ExtraBold"/>
                <a:sym typeface="Work Sans ExtraBold"/>
              </a:rPr>
              <a:t>Sector Analyses and Plans: </a:t>
            </a:r>
            <a:r>
              <a:rPr kumimoji="0" lang="en-US" sz="2800" b="0" i="1" u="none" strike="noStrike" kern="0" cap="none" spc="0" normalizeH="0" baseline="0" noProof="0" dirty="0">
                <a:ln>
                  <a:noFill/>
                </a:ln>
                <a:solidFill>
                  <a:srgbClr val="2C2C2C"/>
                </a:solidFill>
                <a:effectLst/>
                <a:uLnTx/>
                <a:uFillTx/>
                <a:latin typeface="Work Sans ExtraBold"/>
                <a:sym typeface="Work Sans ExtraBold"/>
              </a:rPr>
              <a:t>OBRIGADA </a:t>
            </a:r>
            <a:r>
              <a:rPr kumimoji="0" lang="en" sz="2800" b="0" i="0" u="none" strike="noStrike" kern="0" cap="none" spc="0" normalizeH="0" baseline="0" noProof="0" dirty="0">
                <a:ln>
                  <a:noFill/>
                </a:ln>
                <a:solidFill>
                  <a:srgbClr val="2C2C2C"/>
                </a:solidFill>
                <a:effectLst/>
                <a:uLnTx/>
                <a:uFillTx/>
                <a:latin typeface="Work Sans ExtraBold"/>
                <a:sym typeface="Work Sans ExtraBold"/>
              </a:rPr>
              <a:t>Better Early Learning and Development at Scale (BELDS) </a:t>
            </a:r>
          </a:p>
          <a:p>
            <a:pPr marL="0" marR="0" lvl="0" indent="0" algn="l" defTabSz="914400" rtl="0" eaLnBrk="1" fontAlgn="auto" latinLnBrk="0" hangingPunct="1">
              <a:lnSpc>
                <a:spcPct val="100000"/>
              </a:lnSpc>
              <a:spcBef>
                <a:spcPts val="0"/>
              </a:spcBef>
              <a:spcAft>
                <a:spcPts val="0"/>
              </a:spcAft>
              <a:buClr>
                <a:srgbClr val="DED6D4"/>
              </a:buClr>
              <a:buSzPts val="6000"/>
              <a:buFont typeface="Work Sans ExtraBold"/>
              <a:buNone/>
              <a:tabLst/>
              <a:defRPr/>
            </a:pPr>
            <a:r>
              <a:rPr kumimoji="0" lang="en" sz="4400" b="0" i="0" u="none" strike="noStrike" kern="0" cap="none" spc="0" normalizeH="0" baseline="0" noProof="0" dirty="0">
                <a:ln>
                  <a:noFill/>
                </a:ln>
                <a:solidFill>
                  <a:srgbClr val="2C2C2C"/>
                </a:solidFill>
                <a:effectLst/>
                <a:uLnTx/>
                <a:uFillTx/>
                <a:latin typeface="Work Sans ExtraBold"/>
                <a:sym typeface="Work Sans ExtraBold"/>
              </a:rPr>
              <a:t>Webinar:</a:t>
            </a:r>
            <a:r>
              <a:rPr kumimoji="0" lang="en" sz="2800" b="0" i="1" u="none" strike="noStrike" kern="0" cap="none" spc="0" normalizeH="0" baseline="0" noProof="0" dirty="0">
                <a:ln>
                  <a:noFill/>
                </a:ln>
                <a:solidFill>
                  <a:srgbClr val="2C2C2C"/>
                </a:solidFill>
                <a:effectLst/>
                <a:uLnTx/>
                <a:uFillTx/>
                <a:latin typeface="Work Sans ExtraBold"/>
                <a:sym typeface="Work Sans ExtraBold"/>
              </a:rPr>
              <a:t>Strengthening ECE in Education </a:t>
            </a:r>
          </a:p>
        </p:txBody>
      </p:sp>
      <p:pic>
        <p:nvPicPr>
          <p:cNvPr id="9" name="Picture 6" descr="A close up of a sign&#10;&#10;Description generated with high confidence">
            <a:extLst>
              <a:ext uri="{FF2B5EF4-FFF2-40B4-BE49-F238E27FC236}">
                <a16:creationId xmlns:a16="http://schemas.microsoft.com/office/drawing/2014/main" id="{73A50D19-74D2-40D6-B530-6EEF08846921}"/>
              </a:ext>
            </a:extLst>
          </p:cNvPr>
          <p:cNvPicPr>
            <a:picLocks noChangeAspect="1"/>
          </p:cNvPicPr>
          <p:nvPr/>
        </p:nvPicPr>
        <p:blipFill>
          <a:blip r:embed="rId4"/>
          <a:stretch>
            <a:fillRect/>
          </a:stretch>
        </p:blipFill>
        <p:spPr>
          <a:xfrm>
            <a:off x="164280" y="5925897"/>
            <a:ext cx="2854235" cy="750492"/>
          </a:xfrm>
          <a:prstGeom prst="rect">
            <a:avLst/>
          </a:prstGeom>
        </p:spPr>
      </p:pic>
      <p:pic>
        <p:nvPicPr>
          <p:cNvPr id="10" name="Marcador de Posição de Conteúdo 4">
            <a:extLst>
              <a:ext uri="{FF2B5EF4-FFF2-40B4-BE49-F238E27FC236}">
                <a16:creationId xmlns:a16="http://schemas.microsoft.com/office/drawing/2014/main" id="{95105A47-241A-4F94-A73B-879AE06C80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832" y="5793945"/>
            <a:ext cx="1327422" cy="1064055"/>
          </a:xfrm>
          <a:prstGeom prst="rect">
            <a:avLst/>
          </a:prstGeom>
          <a:noFill/>
          <a:ln>
            <a:noFill/>
          </a:ln>
        </p:spPr>
      </p:pic>
    </p:spTree>
    <p:extLst>
      <p:ext uri="{BB962C8B-B14F-4D97-AF65-F5344CB8AC3E}">
        <p14:creationId xmlns:p14="http://schemas.microsoft.com/office/powerpoint/2010/main" val="227168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A3A66-9AD0-4B85-825C-9C37F0F102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16" b="4415"/>
          <a:stretch/>
        </p:blipFill>
        <p:spPr>
          <a:xfrm>
            <a:off x="20" y="10"/>
            <a:ext cx="12191980" cy="6857990"/>
          </a:xfrm>
          <a:prstGeom prst="rect">
            <a:avLst/>
          </a:prstGeom>
        </p:spPr>
      </p:pic>
      <p:sp>
        <p:nvSpPr>
          <p:cNvPr id="9"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Moderated Q&amp;A</a:t>
            </a:r>
          </a:p>
        </p:txBody>
      </p:sp>
      <p:cxnSp>
        <p:nvCxnSpPr>
          <p:cNvPr id="11"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58F8DD7-2476-40E3-B381-AE2B19FF5977}"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7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61635-B038-4B96-A322-1235B5674516}"/>
              </a:ext>
            </a:extLst>
          </p:cNvPr>
          <p:cNvSpPr txBox="1"/>
          <p:nvPr/>
        </p:nvSpPr>
        <p:spPr>
          <a:xfrm>
            <a:off x="7289478" y="102749"/>
            <a:ext cx="4668695" cy="6863417"/>
          </a:xfrm>
          <a:prstGeom prst="rect">
            <a:avLst/>
          </a:prstGeom>
          <a:noFill/>
        </p:spPr>
        <p:txBody>
          <a:bodyPr wrap="square" rtlCol="0" anchor="t">
            <a:spAutoFit/>
          </a:bodyPr>
          <a:lstStyle/>
          <a:p>
            <a:pPr algn="ctr"/>
            <a:r>
              <a:rPr lang="en-US" sz="2800" dirty="0">
                <a:solidFill>
                  <a:srgbClr val="FF0000"/>
                </a:solidFill>
                <a:ea typeface="+mn-lt"/>
                <a:cs typeface="+mn-lt"/>
              </a:rPr>
              <a:t>Next BELDS Webinar:</a:t>
            </a:r>
          </a:p>
          <a:p>
            <a:pPr algn="ctr"/>
            <a:r>
              <a:rPr lang="en-US" sz="2800" dirty="0">
                <a:solidFill>
                  <a:srgbClr val="FF0000"/>
                </a:solidFill>
                <a:ea typeface="+mn-lt"/>
                <a:cs typeface="+mn-lt"/>
              </a:rPr>
              <a:t>Thursday, 23 April 2020 at 8:30am EST – featuring Kyrgyzstan and Lesotho</a:t>
            </a:r>
            <a:endParaRPr lang="en-US" sz="2400" b="1" dirty="0">
              <a:solidFill>
                <a:srgbClr val="0070C0"/>
              </a:solidFill>
            </a:endParaRPr>
          </a:p>
          <a:p>
            <a:pPr algn="ctr"/>
            <a:endParaRPr lang="en-US" sz="2400" b="1" dirty="0">
              <a:solidFill>
                <a:srgbClr val="0070C0"/>
              </a:solidFill>
            </a:endParaRPr>
          </a:p>
          <a:p>
            <a:pPr algn="ctr"/>
            <a:r>
              <a:rPr lang="en-US" sz="2000" b="1" dirty="0">
                <a:solidFill>
                  <a:srgbClr val="0070C0"/>
                </a:solidFill>
              </a:rPr>
              <a:t>Learn more about BELDS:</a:t>
            </a:r>
            <a:endParaRPr lang="en-US" sz="1600" dirty="0">
              <a:cs typeface="Calibri"/>
            </a:endParaRPr>
          </a:p>
          <a:p>
            <a:pPr algn="ctr"/>
            <a:r>
              <a:rPr lang="en-US" sz="2000" dirty="0">
                <a:hlinkClick r:id="rId3"/>
              </a:rPr>
              <a:t>https://www.globalpartnership.org/content/better-early-learning-and-development-scale-belds-flyer</a:t>
            </a:r>
            <a:endParaRPr lang="en-US" sz="2000" dirty="0"/>
          </a:p>
          <a:p>
            <a:pPr algn="ctr"/>
            <a:endParaRPr lang="en-US" sz="2000" b="1" dirty="0">
              <a:solidFill>
                <a:srgbClr val="0070C0"/>
              </a:solidFill>
            </a:endParaRPr>
          </a:p>
          <a:p>
            <a:pPr algn="ctr"/>
            <a:r>
              <a:rPr lang="en-US" sz="2000" b="1" dirty="0">
                <a:solidFill>
                  <a:srgbClr val="0070C0"/>
                </a:solidFill>
              </a:rPr>
              <a:t>BELDS Lesotho Blog:</a:t>
            </a:r>
          </a:p>
          <a:p>
            <a:pPr algn="ctr"/>
            <a:r>
              <a:rPr lang="en-US" sz="2000" dirty="0">
                <a:hlinkClick r:id="rId4"/>
              </a:rPr>
              <a:t>https://www.globalpartnership.org/blog/scaling-early-education-young-children-lesotho</a:t>
            </a:r>
            <a:endParaRPr lang="en-US" sz="2000" dirty="0"/>
          </a:p>
          <a:p>
            <a:pPr algn="ctr"/>
            <a:endParaRPr lang="en-US" sz="2000" b="1" dirty="0">
              <a:solidFill>
                <a:srgbClr val="0070C0"/>
              </a:solidFill>
            </a:endParaRPr>
          </a:p>
          <a:p>
            <a:pPr algn="ctr"/>
            <a:r>
              <a:rPr lang="en-US" sz="2000" b="1" dirty="0">
                <a:solidFill>
                  <a:srgbClr val="0070C0"/>
                </a:solidFill>
              </a:rPr>
              <a:t>BELDS Ghana Blog:</a:t>
            </a:r>
            <a:endParaRPr lang="en-US" sz="2000" dirty="0">
              <a:solidFill>
                <a:srgbClr val="0070C0"/>
              </a:solidFill>
            </a:endParaRPr>
          </a:p>
          <a:p>
            <a:pPr algn="ctr"/>
            <a:r>
              <a:rPr lang="en-US" sz="2000" dirty="0">
                <a:hlinkClick r:id="rId5"/>
              </a:rPr>
              <a:t>https://www.globalpartnership.org/blog/ready-learn-ghana-frontrunner-universal-pre-primary-education</a:t>
            </a:r>
            <a:endParaRPr lang="en-US" sz="2000" b="1" dirty="0">
              <a:solidFill>
                <a:srgbClr val="0070C0"/>
              </a:solidFill>
            </a:endParaRPr>
          </a:p>
          <a:p>
            <a:pPr algn="ctr"/>
            <a:endParaRPr lang="en-US" sz="2400" b="1" dirty="0">
              <a:solidFill>
                <a:srgbClr val="0070C0"/>
              </a:solidFill>
            </a:endParaRPr>
          </a:p>
        </p:txBody>
      </p:sp>
      <p:pic>
        <p:nvPicPr>
          <p:cNvPr id="5" name="Picture 4">
            <a:extLst>
              <a:ext uri="{FF2B5EF4-FFF2-40B4-BE49-F238E27FC236}">
                <a16:creationId xmlns:a16="http://schemas.microsoft.com/office/drawing/2014/main" id="{DA38B161-D8A0-44E5-8E4A-FB1D67B17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4218"/>
            <a:ext cx="6783261" cy="4522728"/>
          </a:xfrm>
          <a:prstGeom prst="rect">
            <a:avLst/>
          </a:prstGeom>
        </p:spPr>
      </p:pic>
    </p:spTree>
    <p:extLst>
      <p:ext uri="{BB962C8B-B14F-4D97-AF65-F5344CB8AC3E}">
        <p14:creationId xmlns:p14="http://schemas.microsoft.com/office/powerpoint/2010/main" val="415699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E3D7-6A22-42AA-82AA-31CE6827ABE5}"/>
              </a:ext>
            </a:extLst>
          </p:cNvPr>
          <p:cNvSpPr>
            <a:spLocks noGrp="1"/>
          </p:cNvSpPr>
          <p:nvPr>
            <p:ph type="title"/>
          </p:nvPr>
        </p:nvSpPr>
        <p:spPr>
          <a:xfrm>
            <a:off x="4965431" y="347519"/>
            <a:ext cx="6668133" cy="1286160"/>
          </a:xfrm>
        </p:spPr>
        <p:txBody>
          <a:bodyPr anchor="b">
            <a:normAutofit/>
          </a:bodyPr>
          <a:lstStyle/>
          <a:p>
            <a:pPr algn="ctr"/>
            <a:r>
              <a:rPr lang="en-US" sz="3200" b="1" dirty="0">
                <a:latin typeface="Calibri"/>
                <a:cs typeface="Calibri"/>
              </a:rPr>
              <a:t>The core challenge: ECE still on the margins of Education sector plans</a:t>
            </a:r>
            <a:endParaRPr lang="en-US" sz="3200" dirty="0">
              <a:ea typeface="+mj-lt"/>
              <a:cs typeface="+mj-lt"/>
            </a:endParaRPr>
          </a:p>
        </p:txBody>
      </p:sp>
      <p:pic>
        <p:nvPicPr>
          <p:cNvPr id="1026" name="Picture 2" descr="Image result for challenge&quot;">
            <a:extLst>
              <a:ext uri="{FF2B5EF4-FFF2-40B4-BE49-F238E27FC236}">
                <a16:creationId xmlns:a16="http://schemas.microsoft.com/office/drawing/2014/main" id="{AB79AC06-ADB3-46DB-A6DD-F8C1CCC9E1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346"/>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8B4484B-96A7-4747-B93E-0D922D8DC9A7}"/>
              </a:ext>
            </a:extLst>
          </p:cNvPr>
          <p:cNvSpPr>
            <a:spLocks noGrp="1"/>
          </p:cNvSpPr>
          <p:nvPr>
            <p:ph idx="1"/>
          </p:nvPr>
        </p:nvSpPr>
        <p:spPr>
          <a:xfrm>
            <a:off x="4867843" y="1891645"/>
            <a:ext cx="7219092" cy="4264229"/>
          </a:xfrm>
        </p:spPr>
        <p:txBody>
          <a:bodyPr vert="horz" lIns="91440" tIns="45720" rIns="91440" bIns="45720" rtlCol="0" anchor="t">
            <a:normAutofit lnSpcReduction="10000"/>
          </a:bodyPr>
          <a:lstStyle/>
          <a:p>
            <a:pPr>
              <a:buFont typeface="Wingdings,Sans-Serif" panose="020B0604020202020204" pitchFamily="34" charset="0"/>
              <a:buChar char="v"/>
            </a:pPr>
            <a:r>
              <a:rPr lang="en-US" sz="2800" dirty="0">
                <a:solidFill>
                  <a:srgbClr val="FF0000"/>
                </a:solidFill>
                <a:ea typeface="+mn-lt"/>
                <a:cs typeface="+mn-lt"/>
              </a:rPr>
              <a:t> Policy leadership for ECE </a:t>
            </a:r>
            <a:r>
              <a:rPr lang="en-US" sz="2800" dirty="0" err="1">
                <a:solidFill>
                  <a:srgbClr val="FF0000"/>
                </a:solidFill>
                <a:ea typeface="+mn-lt"/>
                <a:cs typeface="+mn-lt"/>
              </a:rPr>
              <a:t>programmes</a:t>
            </a:r>
            <a:endParaRPr lang="en-US" sz="2800" dirty="0">
              <a:solidFill>
                <a:srgbClr val="FF0000"/>
              </a:solidFill>
              <a:ea typeface="+mn-lt"/>
              <a:cs typeface="+mn-lt"/>
            </a:endParaRPr>
          </a:p>
          <a:p>
            <a:pPr>
              <a:buFont typeface="Wingdings,Sans-Serif" panose="020B0604020202020204" pitchFamily="34" charset="0"/>
              <a:buChar char="v"/>
            </a:pPr>
            <a:r>
              <a:rPr lang="en-US" sz="2800" dirty="0">
                <a:solidFill>
                  <a:srgbClr val="FF0000"/>
                </a:solidFill>
              </a:rPr>
              <a:t> Comprehensive subsector analysis is missing and as a result subsector plans are weak </a:t>
            </a:r>
            <a:endParaRPr lang="en-US" sz="2800" dirty="0">
              <a:solidFill>
                <a:srgbClr val="FF0000"/>
              </a:solidFill>
              <a:cs typeface="Calibri"/>
            </a:endParaRPr>
          </a:p>
          <a:p>
            <a:pPr>
              <a:buFont typeface="Wingdings,Sans-Serif" panose="020B0604020202020204" pitchFamily="34" charset="0"/>
              <a:buChar char="v"/>
            </a:pPr>
            <a:r>
              <a:rPr lang="en-US" sz="2800" dirty="0">
                <a:solidFill>
                  <a:srgbClr val="FF0000"/>
                </a:solidFill>
              </a:rPr>
              <a:t>ECE cost and financing data is not easily available, hard to advocate for budget increase</a:t>
            </a:r>
            <a:endParaRPr lang="en-US" sz="2800" dirty="0">
              <a:solidFill>
                <a:srgbClr val="FF0000"/>
              </a:solidFill>
              <a:cs typeface="Calibri"/>
            </a:endParaRPr>
          </a:p>
          <a:p>
            <a:pPr>
              <a:buFont typeface="Wingdings,Sans-Serif" panose="020B0604020202020204" pitchFamily="34" charset="0"/>
              <a:buChar char="v"/>
            </a:pPr>
            <a:r>
              <a:rPr lang="en-US" sz="2800" dirty="0">
                <a:solidFill>
                  <a:srgbClr val="FF0000"/>
                </a:solidFill>
              </a:rPr>
              <a:t>ECE directorates are often the smallest, and overall ECE planning and implementation capacity is weak</a:t>
            </a:r>
            <a:endParaRPr lang="en-US" sz="2800" dirty="0">
              <a:solidFill>
                <a:srgbClr val="FF0000"/>
              </a:solidFill>
              <a:ea typeface="+mn-lt"/>
              <a:cs typeface="+mn-lt"/>
            </a:endParaRPr>
          </a:p>
          <a:p>
            <a:pPr>
              <a:buFont typeface="Wingdings,Sans-Serif" panose="020B0604020202020204" pitchFamily="34" charset="0"/>
              <a:buChar char="v"/>
            </a:pPr>
            <a:endParaRPr lang="en-US" dirty="0">
              <a:ea typeface="+mn-lt"/>
              <a:cs typeface="+mn-lt"/>
            </a:endParaRPr>
          </a:p>
          <a:p>
            <a:pPr>
              <a:buFont typeface="Wingdings,Sans-Serif" panose="020B0604020202020204" pitchFamily="34" charset="0"/>
              <a:buChar char="v"/>
            </a:pPr>
            <a:endParaRPr lang="en-US" dirty="0">
              <a:ea typeface="+mn-lt"/>
              <a:cs typeface="+mn-lt"/>
            </a:endParaRPr>
          </a:p>
          <a:p>
            <a:endParaRPr lang="en-US" dirty="0">
              <a:cs typeface="Calibri"/>
            </a:endParaRPr>
          </a:p>
          <a:p>
            <a:endParaRPr lang="en-US" dirty="0"/>
          </a:p>
        </p:txBody>
      </p:sp>
    </p:spTree>
    <p:extLst>
      <p:ext uri="{BB962C8B-B14F-4D97-AF65-F5344CB8AC3E}">
        <p14:creationId xmlns:p14="http://schemas.microsoft.com/office/powerpoint/2010/main" val="5539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D4A8-3762-4833-97FF-45D1E1C87EE9}"/>
              </a:ext>
            </a:extLst>
          </p:cNvPr>
          <p:cNvSpPr>
            <a:spLocks noGrp="1"/>
          </p:cNvSpPr>
          <p:nvPr>
            <p:ph type="title"/>
          </p:nvPr>
        </p:nvSpPr>
        <p:spPr>
          <a:xfrm>
            <a:off x="2153902" y="78266"/>
            <a:ext cx="8135539" cy="862535"/>
          </a:xfrm>
          <a:noFill/>
        </p:spPr>
        <p:txBody>
          <a:bodyPr vert="horz" lIns="91440" tIns="45720" rIns="91440" bIns="45720" rtlCol="0" anchor="b">
            <a:normAutofit fontScale="90000"/>
          </a:bodyPr>
          <a:lstStyle/>
          <a:p>
            <a:pPr algn="ctr"/>
            <a:r>
              <a:rPr lang="en-US" sz="5400" dirty="0"/>
              <a:t>BELDS Overview</a:t>
            </a:r>
            <a:endParaRPr lang="en-US" sz="5400" dirty="0">
              <a:cs typeface="Calibri Light"/>
            </a:endParaRPr>
          </a:p>
        </p:txBody>
      </p:sp>
      <p:pic>
        <p:nvPicPr>
          <p:cNvPr id="4" name="Picture 3">
            <a:extLst>
              <a:ext uri="{FF2B5EF4-FFF2-40B4-BE49-F238E27FC236}">
                <a16:creationId xmlns:a16="http://schemas.microsoft.com/office/drawing/2014/main" id="{22C073DE-7FDC-4FB8-AD51-C68681BBDED9}"/>
              </a:ext>
            </a:extLst>
          </p:cNvPr>
          <p:cNvPicPr>
            <a:picLocks noChangeAspect="1"/>
          </p:cNvPicPr>
          <p:nvPr/>
        </p:nvPicPr>
        <p:blipFill>
          <a:blip r:embed="rId2"/>
          <a:stretch>
            <a:fillRect/>
          </a:stretch>
        </p:blipFill>
        <p:spPr>
          <a:xfrm>
            <a:off x="5743852" y="1819015"/>
            <a:ext cx="6247647" cy="4278280"/>
          </a:xfrm>
          <a:prstGeom prst="rect">
            <a:avLst/>
          </a:prstGeom>
        </p:spPr>
      </p:pic>
      <p:pic>
        <p:nvPicPr>
          <p:cNvPr id="5" name="Picture 4">
            <a:extLst>
              <a:ext uri="{FF2B5EF4-FFF2-40B4-BE49-F238E27FC236}">
                <a16:creationId xmlns:a16="http://schemas.microsoft.com/office/drawing/2014/main" id="{DAB3FE1E-D415-4933-A58B-AEAD47AAD6E7}"/>
              </a:ext>
            </a:extLst>
          </p:cNvPr>
          <p:cNvPicPr>
            <a:picLocks noChangeAspect="1"/>
          </p:cNvPicPr>
          <p:nvPr/>
        </p:nvPicPr>
        <p:blipFill>
          <a:blip r:embed="rId3"/>
          <a:stretch>
            <a:fillRect/>
          </a:stretch>
        </p:blipFill>
        <p:spPr>
          <a:xfrm>
            <a:off x="82677" y="1383807"/>
            <a:ext cx="5776585" cy="5148696"/>
          </a:xfrm>
          <a:prstGeom prst="rect">
            <a:avLst/>
          </a:prstGeom>
        </p:spPr>
      </p:pic>
    </p:spTree>
    <p:extLst>
      <p:ext uri="{BB962C8B-B14F-4D97-AF65-F5344CB8AC3E}">
        <p14:creationId xmlns:p14="http://schemas.microsoft.com/office/powerpoint/2010/main" val="1619620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05A586-3E40-40FA-8060-C576FF86F46F}"/>
              </a:ext>
            </a:extLst>
          </p:cNvPr>
          <p:cNvSpPr txBox="1">
            <a:spLocks/>
          </p:cNvSpPr>
          <p:nvPr/>
        </p:nvSpPr>
        <p:spPr>
          <a:xfrm>
            <a:off x="288995" y="248995"/>
            <a:ext cx="12038471" cy="1143000"/>
          </a:xfrm>
          <a:prstGeom prst="rect">
            <a:avLst/>
          </a:prstGeom>
        </p:spPr>
        <p:txBody>
          <a:bodyPr lIns="0" tIns="0" rIns="0" bIns="0"/>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3733" dirty="0">
                <a:solidFill>
                  <a:srgbClr val="00B0F0"/>
                </a:solidFill>
                <a:latin typeface="Arial" charset="0"/>
                <a:ea typeface="Arial" charset="0"/>
                <a:cs typeface="Arial" charset="0"/>
              </a:rPr>
              <a:t>In-country capacity development</a:t>
            </a:r>
          </a:p>
        </p:txBody>
      </p:sp>
      <p:sp>
        <p:nvSpPr>
          <p:cNvPr id="7" name="Oval 6">
            <a:extLst>
              <a:ext uri="{FF2B5EF4-FFF2-40B4-BE49-F238E27FC236}">
                <a16:creationId xmlns:a16="http://schemas.microsoft.com/office/drawing/2014/main" id="{A75D5514-B0CE-4F49-8ACD-87986392E89C}"/>
              </a:ext>
            </a:extLst>
          </p:cNvPr>
          <p:cNvSpPr/>
          <p:nvPr/>
        </p:nvSpPr>
        <p:spPr>
          <a:xfrm>
            <a:off x="10747789" y="172795"/>
            <a:ext cx="1064136" cy="983188"/>
          </a:xfrm>
          <a:prstGeom prst="ellipse">
            <a:avLst/>
          </a:prstGeom>
          <a:blipFill>
            <a:blip r:embed="rId3" cstate="print">
              <a:extLst>
                <a:ext uri="{28A0092B-C50C-407E-A947-70E740481C1C}">
                  <a14:useLocalDpi xmlns:a14="http://schemas.microsoft.com/office/drawing/2010/main" val="0"/>
                </a:ext>
              </a:extLst>
            </a:blip>
            <a:srcRect/>
            <a:stretch>
              <a:fillRect l="-32000" r="-32000"/>
            </a:stretch>
          </a:blipFill>
        </p:spPr>
        <p:style>
          <a:lnRef idx="0">
            <a:schemeClr val="lt1">
              <a:hueOff val="0"/>
              <a:satOff val="0"/>
              <a:lumOff val="0"/>
              <a:alphaOff val="0"/>
            </a:schemeClr>
          </a:lnRef>
          <a:fillRef idx="1">
            <a:scrgbClr r="0" g="0" b="0"/>
          </a:fillRef>
          <a:effectRef idx="3">
            <a:schemeClr val="accent4">
              <a:tint val="50000"/>
              <a:hueOff val="5723762"/>
              <a:satOff val="-30078"/>
              <a:lumOff val="-2176"/>
              <a:alphaOff val="0"/>
            </a:schemeClr>
          </a:effectRef>
          <a:fontRef idx="minor">
            <a:schemeClr val="lt1">
              <a:hueOff val="0"/>
              <a:satOff val="0"/>
              <a:lumOff val="0"/>
              <a:alphaOff val="0"/>
            </a:schemeClr>
          </a:fontRef>
        </p:style>
      </p:sp>
      <p:pic>
        <p:nvPicPr>
          <p:cNvPr id="2" name="Picture 1">
            <a:extLst>
              <a:ext uri="{FF2B5EF4-FFF2-40B4-BE49-F238E27FC236}">
                <a16:creationId xmlns:a16="http://schemas.microsoft.com/office/drawing/2014/main" id="{72EBE125-9C48-49FC-8EBB-C3E9B3466F7E}"/>
              </a:ext>
            </a:extLst>
          </p:cNvPr>
          <p:cNvPicPr>
            <a:picLocks noChangeAspect="1"/>
          </p:cNvPicPr>
          <p:nvPr/>
        </p:nvPicPr>
        <p:blipFill>
          <a:blip r:embed="rId4"/>
          <a:stretch>
            <a:fillRect/>
          </a:stretch>
        </p:blipFill>
        <p:spPr>
          <a:xfrm>
            <a:off x="1922321" y="1066695"/>
            <a:ext cx="8224348" cy="4848683"/>
          </a:xfrm>
          <a:prstGeom prst="rect">
            <a:avLst/>
          </a:prstGeom>
        </p:spPr>
      </p:pic>
      <p:pic>
        <p:nvPicPr>
          <p:cNvPr id="6" name="Graphic 5" descr="Marker">
            <a:extLst>
              <a:ext uri="{FF2B5EF4-FFF2-40B4-BE49-F238E27FC236}">
                <a16:creationId xmlns:a16="http://schemas.microsoft.com/office/drawing/2014/main" id="{6289DB3C-EA75-469C-8979-0C34DE0BF1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900" y="3699158"/>
            <a:ext cx="510257" cy="510257"/>
          </a:xfrm>
          <a:prstGeom prst="rect">
            <a:avLst/>
          </a:prstGeom>
        </p:spPr>
      </p:pic>
      <p:sp>
        <p:nvSpPr>
          <p:cNvPr id="9" name="TextBox 8">
            <a:extLst>
              <a:ext uri="{FF2B5EF4-FFF2-40B4-BE49-F238E27FC236}">
                <a16:creationId xmlns:a16="http://schemas.microsoft.com/office/drawing/2014/main" id="{F924B72F-086B-4BD9-9161-BAE4347F40DE}"/>
              </a:ext>
            </a:extLst>
          </p:cNvPr>
          <p:cNvSpPr txBox="1"/>
          <p:nvPr/>
        </p:nvSpPr>
        <p:spPr>
          <a:xfrm>
            <a:off x="5077197" y="3896263"/>
            <a:ext cx="957297" cy="297454"/>
          </a:xfrm>
          <a:prstGeom prst="rect">
            <a:avLst/>
          </a:prstGeom>
          <a:noFill/>
        </p:spPr>
        <p:txBody>
          <a:bodyPr wrap="square" rtlCol="0">
            <a:spAutoFit/>
          </a:bodyPr>
          <a:lstStyle/>
          <a:p>
            <a:r>
              <a:rPr lang="en-US" sz="1333" dirty="0"/>
              <a:t>Ghana</a:t>
            </a:r>
          </a:p>
        </p:txBody>
      </p:sp>
      <p:pic>
        <p:nvPicPr>
          <p:cNvPr id="10" name="Graphic 9" descr="Marker">
            <a:extLst>
              <a:ext uri="{FF2B5EF4-FFF2-40B4-BE49-F238E27FC236}">
                <a16:creationId xmlns:a16="http://schemas.microsoft.com/office/drawing/2014/main" id="{20F67C54-9568-44C1-841F-0F948D6CA3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7340" y="3795096"/>
            <a:ext cx="510257" cy="510257"/>
          </a:xfrm>
          <a:prstGeom prst="rect">
            <a:avLst/>
          </a:prstGeom>
        </p:spPr>
      </p:pic>
      <p:sp>
        <p:nvSpPr>
          <p:cNvPr id="11" name="TextBox 10">
            <a:extLst>
              <a:ext uri="{FF2B5EF4-FFF2-40B4-BE49-F238E27FC236}">
                <a16:creationId xmlns:a16="http://schemas.microsoft.com/office/drawing/2014/main" id="{6889E41A-88EC-4489-B3AB-4BFC57359EF9}"/>
              </a:ext>
            </a:extLst>
          </p:cNvPr>
          <p:cNvSpPr txBox="1"/>
          <p:nvPr/>
        </p:nvSpPr>
        <p:spPr>
          <a:xfrm>
            <a:off x="5390371" y="4195792"/>
            <a:ext cx="1300059" cy="502573"/>
          </a:xfrm>
          <a:prstGeom prst="rect">
            <a:avLst/>
          </a:prstGeom>
          <a:noFill/>
        </p:spPr>
        <p:txBody>
          <a:bodyPr wrap="square" rtlCol="0">
            <a:spAutoFit/>
          </a:bodyPr>
          <a:lstStyle/>
          <a:p>
            <a:r>
              <a:rPr lang="en-US" sz="1333" dirty="0"/>
              <a:t>Sao Tome &amp; Principe</a:t>
            </a:r>
          </a:p>
        </p:txBody>
      </p:sp>
      <p:pic>
        <p:nvPicPr>
          <p:cNvPr id="12" name="Graphic 11" descr="Marker">
            <a:extLst>
              <a:ext uri="{FF2B5EF4-FFF2-40B4-BE49-F238E27FC236}">
                <a16:creationId xmlns:a16="http://schemas.microsoft.com/office/drawing/2014/main" id="{E782D5AA-A655-434F-B67B-1369A79205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7390" y="4518542"/>
            <a:ext cx="510257" cy="510257"/>
          </a:xfrm>
          <a:prstGeom prst="rect">
            <a:avLst/>
          </a:prstGeom>
        </p:spPr>
      </p:pic>
      <p:sp>
        <p:nvSpPr>
          <p:cNvPr id="13" name="TextBox 12">
            <a:extLst>
              <a:ext uri="{FF2B5EF4-FFF2-40B4-BE49-F238E27FC236}">
                <a16:creationId xmlns:a16="http://schemas.microsoft.com/office/drawing/2014/main" id="{A0EB83CB-B26C-404F-86E8-B9A3EAB26323}"/>
              </a:ext>
            </a:extLst>
          </p:cNvPr>
          <p:cNvSpPr txBox="1"/>
          <p:nvPr/>
        </p:nvSpPr>
        <p:spPr>
          <a:xfrm>
            <a:off x="6088195" y="4964127"/>
            <a:ext cx="1300059" cy="297454"/>
          </a:xfrm>
          <a:prstGeom prst="rect">
            <a:avLst/>
          </a:prstGeom>
          <a:noFill/>
        </p:spPr>
        <p:txBody>
          <a:bodyPr wrap="square" rtlCol="0">
            <a:spAutoFit/>
          </a:bodyPr>
          <a:lstStyle/>
          <a:p>
            <a:r>
              <a:rPr lang="en-US" sz="1333" dirty="0"/>
              <a:t>Lesotho</a:t>
            </a:r>
          </a:p>
        </p:txBody>
      </p:sp>
      <p:pic>
        <p:nvPicPr>
          <p:cNvPr id="14" name="Graphic 13" descr="Marker">
            <a:extLst>
              <a:ext uri="{FF2B5EF4-FFF2-40B4-BE49-F238E27FC236}">
                <a16:creationId xmlns:a16="http://schemas.microsoft.com/office/drawing/2014/main" id="{2CEDB8F4-5920-49BA-AF0B-D8ACAC5E38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4302" y="2562653"/>
            <a:ext cx="510257" cy="510257"/>
          </a:xfrm>
          <a:prstGeom prst="rect">
            <a:avLst/>
          </a:prstGeom>
        </p:spPr>
      </p:pic>
      <p:sp>
        <p:nvSpPr>
          <p:cNvPr id="15" name="TextBox 14">
            <a:extLst>
              <a:ext uri="{FF2B5EF4-FFF2-40B4-BE49-F238E27FC236}">
                <a16:creationId xmlns:a16="http://schemas.microsoft.com/office/drawing/2014/main" id="{4DAB35DF-AC79-4377-858F-057F86305550}"/>
              </a:ext>
            </a:extLst>
          </p:cNvPr>
          <p:cNvSpPr txBox="1"/>
          <p:nvPr/>
        </p:nvSpPr>
        <p:spPr>
          <a:xfrm>
            <a:off x="6979068" y="2979471"/>
            <a:ext cx="1300059" cy="297454"/>
          </a:xfrm>
          <a:prstGeom prst="rect">
            <a:avLst/>
          </a:prstGeom>
          <a:noFill/>
        </p:spPr>
        <p:txBody>
          <a:bodyPr wrap="square" rtlCol="0">
            <a:spAutoFit/>
          </a:bodyPr>
          <a:lstStyle/>
          <a:p>
            <a:r>
              <a:rPr lang="en-US" sz="1333" dirty="0"/>
              <a:t>Kyrgyzstan</a:t>
            </a:r>
          </a:p>
        </p:txBody>
      </p:sp>
      <p:sp>
        <p:nvSpPr>
          <p:cNvPr id="4" name="TextBox 3">
            <a:extLst>
              <a:ext uri="{FF2B5EF4-FFF2-40B4-BE49-F238E27FC236}">
                <a16:creationId xmlns:a16="http://schemas.microsoft.com/office/drawing/2014/main" id="{DB310EFE-7054-400C-B9EF-51DC3BFF3A7F}"/>
              </a:ext>
            </a:extLst>
          </p:cNvPr>
          <p:cNvSpPr txBox="1"/>
          <p:nvPr/>
        </p:nvSpPr>
        <p:spPr>
          <a:xfrm>
            <a:off x="186529" y="1595582"/>
            <a:ext cx="1820240" cy="1477328"/>
          </a:xfrm>
          <a:prstGeom prst="rect">
            <a:avLst/>
          </a:prstGeom>
          <a:noFill/>
        </p:spPr>
        <p:txBody>
          <a:bodyPr wrap="square" rtlCol="0">
            <a:spAutoFit/>
          </a:bodyPr>
          <a:lstStyle/>
          <a:p>
            <a:r>
              <a:rPr lang="en-US" b="1" dirty="0"/>
              <a:t>Ghana:</a:t>
            </a:r>
            <a:r>
              <a:rPr lang="en-US" dirty="0"/>
              <a:t> KG policy directive; KG costed action plan; M&amp;E Framework  </a:t>
            </a:r>
          </a:p>
        </p:txBody>
      </p:sp>
      <p:sp>
        <p:nvSpPr>
          <p:cNvPr id="17" name="TextBox 16">
            <a:extLst>
              <a:ext uri="{FF2B5EF4-FFF2-40B4-BE49-F238E27FC236}">
                <a16:creationId xmlns:a16="http://schemas.microsoft.com/office/drawing/2014/main" id="{BA344B4A-40AD-4B28-BE7C-A858E28CE176}"/>
              </a:ext>
            </a:extLst>
          </p:cNvPr>
          <p:cNvSpPr txBox="1"/>
          <p:nvPr/>
        </p:nvSpPr>
        <p:spPr>
          <a:xfrm>
            <a:off x="240035" y="3543193"/>
            <a:ext cx="1920891" cy="3693319"/>
          </a:xfrm>
          <a:prstGeom prst="rect">
            <a:avLst/>
          </a:prstGeom>
          <a:noFill/>
        </p:spPr>
        <p:txBody>
          <a:bodyPr wrap="square" rtlCol="0">
            <a:spAutoFit/>
          </a:bodyPr>
          <a:lstStyle/>
          <a:p>
            <a:r>
              <a:rPr lang="en-US" b="1" dirty="0"/>
              <a:t>Sao Tome &amp; Principe:</a:t>
            </a:r>
            <a:r>
              <a:rPr lang="en-US" dirty="0"/>
              <a:t> ECE strategy and action plan included in Policy Chart; ECE finance advocacy; Capacity building on key areas of the subsector</a:t>
            </a:r>
          </a:p>
          <a:p>
            <a:endParaRPr lang="en-US" b="1" dirty="0"/>
          </a:p>
        </p:txBody>
      </p:sp>
      <p:sp>
        <p:nvSpPr>
          <p:cNvPr id="18" name="TextBox 17">
            <a:extLst>
              <a:ext uri="{FF2B5EF4-FFF2-40B4-BE49-F238E27FC236}">
                <a16:creationId xmlns:a16="http://schemas.microsoft.com/office/drawing/2014/main" id="{C2DB0EEF-47E8-4C96-B542-14A45B3783AE}"/>
              </a:ext>
            </a:extLst>
          </p:cNvPr>
          <p:cNvSpPr txBox="1"/>
          <p:nvPr/>
        </p:nvSpPr>
        <p:spPr>
          <a:xfrm>
            <a:off x="8568238" y="4868937"/>
            <a:ext cx="2191737" cy="2092881"/>
          </a:xfrm>
          <a:prstGeom prst="rect">
            <a:avLst/>
          </a:prstGeom>
          <a:noFill/>
        </p:spPr>
        <p:txBody>
          <a:bodyPr wrap="square" rtlCol="0">
            <a:spAutoFit/>
          </a:bodyPr>
          <a:lstStyle/>
          <a:p>
            <a:r>
              <a:rPr lang="en-US" sz="1600" b="1" dirty="0"/>
              <a:t>Lesotho:</a:t>
            </a:r>
            <a:r>
              <a:rPr lang="en-US" sz="1600" dirty="0"/>
              <a:t> Costed scale up strategy for reception classes; ESP and costed 5-year action plan; ECE data and analysis integrated into ESA</a:t>
            </a:r>
          </a:p>
          <a:p>
            <a:endParaRPr lang="en-US" sz="1600" b="1" dirty="0"/>
          </a:p>
        </p:txBody>
      </p:sp>
      <p:sp>
        <p:nvSpPr>
          <p:cNvPr id="19" name="TextBox 18">
            <a:extLst>
              <a:ext uri="{FF2B5EF4-FFF2-40B4-BE49-F238E27FC236}">
                <a16:creationId xmlns:a16="http://schemas.microsoft.com/office/drawing/2014/main" id="{701F0BA5-614F-4527-A2EB-06F1F95FCEDA}"/>
              </a:ext>
            </a:extLst>
          </p:cNvPr>
          <p:cNvSpPr txBox="1"/>
          <p:nvPr/>
        </p:nvSpPr>
        <p:spPr>
          <a:xfrm>
            <a:off x="9740505" y="1946954"/>
            <a:ext cx="2071420" cy="2462213"/>
          </a:xfrm>
          <a:prstGeom prst="rect">
            <a:avLst/>
          </a:prstGeom>
          <a:noFill/>
        </p:spPr>
        <p:txBody>
          <a:bodyPr wrap="square" rtlCol="0">
            <a:spAutoFit/>
          </a:bodyPr>
          <a:lstStyle/>
          <a:p>
            <a:r>
              <a:rPr lang="en-US" b="1" dirty="0"/>
              <a:t>Kyrgyzstan:</a:t>
            </a:r>
            <a:r>
              <a:rPr lang="en-US" dirty="0"/>
              <a:t> </a:t>
            </a:r>
            <a:r>
              <a:rPr lang="en-US" sz="1600" dirty="0"/>
              <a:t>ECE strategy and action plan development mainstreamed into broader ESP;</a:t>
            </a:r>
          </a:p>
          <a:p>
            <a:r>
              <a:rPr lang="en-US" sz="1600" dirty="0"/>
              <a:t>Capacity building at national and subnational levels </a:t>
            </a:r>
          </a:p>
          <a:p>
            <a:endParaRPr lang="en-US" b="1" dirty="0"/>
          </a:p>
        </p:txBody>
      </p:sp>
    </p:spTree>
    <p:extLst>
      <p:ext uri="{BB962C8B-B14F-4D97-AF65-F5344CB8AC3E}">
        <p14:creationId xmlns:p14="http://schemas.microsoft.com/office/powerpoint/2010/main" val="143606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090160"/>
            <a:ext cx="12192000" cy="1859280"/>
          </a:xfrm>
          <a:solidFill>
            <a:srgbClr val="00B0F0">
              <a:alpha val="32941"/>
            </a:srgbClr>
          </a:solidFill>
        </p:spPr>
        <p:txBody>
          <a:bodyPr anchor="ctr">
            <a:normAutofit/>
          </a:bodyPr>
          <a:lstStyle/>
          <a:p>
            <a:r>
              <a:rPr lang="en-IN" sz="3600" b="1" dirty="0">
                <a:solidFill>
                  <a:schemeClr val="bg1"/>
                </a:solidFill>
              </a:rPr>
              <a:t>Ghana’s Story: Establishing the ECE Policy Framework</a:t>
            </a:r>
          </a:p>
        </p:txBody>
      </p:sp>
      <p:pic>
        <p:nvPicPr>
          <p:cNvPr id="4" name="Picture 1" descr="vbarms2">
            <a:extLst>
              <a:ext uri="{FF2B5EF4-FFF2-40B4-BE49-F238E27FC236}">
                <a16:creationId xmlns:a16="http://schemas.microsoft.com/office/drawing/2014/main" id="{21C0ACFD-E788-40A8-98AA-322E13C36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775" y="486914"/>
            <a:ext cx="1010185" cy="93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731D515-6C2B-4D6D-BE08-51960CE3F494}"/>
              </a:ext>
            </a:extLst>
          </p:cNvPr>
          <p:cNvSpPr>
            <a:spLocks noChangeArrowheads="1"/>
          </p:cNvSpPr>
          <p:nvPr/>
        </p:nvSpPr>
        <p:spPr bwMode="auto">
          <a:xfrm>
            <a:off x="9965102" y="1492176"/>
            <a:ext cx="1743530" cy="27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4500" rtl="0" eaLnBrk="1" fontAlgn="auto" latinLnBrk="0" hangingPunct="1">
              <a:lnSpc>
                <a:spcPct val="100000"/>
              </a:lnSpc>
              <a:spcBef>
                <a:spcPts val="0"/>
              </a:spcBef>
              <a:spcAft>
                <a:spcPts val="0"/>
              </a:spcAft>
              <a:buClrTx/>
              <a:buSzPct val="100000"/>
              <a:buFontTx/>
              <a:buNone/>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pPr>
            <a:r>
              <a:rPr kumimoji="0" lang="en-GB"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panose="020B0604020202020204" pitchFamily="34" charset="-128"/>
              </a:rPr>
              <a:t>Republic of Ghana</a:t>
            </a:r>
          </a:p>
        </p:txBody>
      </p:sp>
      <p:sp>
        <p:nvSpPr>
          <p:cNvPr id="7" name="Rectangle 3">
            <a:extLst>
              <a:ext uri="{FF2B5EF4-FFF2-40B4-BE49-F238E27FC236}">
                <a16:creationId xmlns:a16="http://schemas.microsoft.com/office/drawing/2014/main" id="{7F91983A-DD99-42DD-B5F2-2D56435AFD1C}"/>
              </a:ext>
            </a:extLst>
          </p:cNvPr>
          <p:cNvSpPr>
            <a:spLocks noChangeArrowheads="1"/>
          </p:cNvSpPr>
          <p:nvPr/>
        </p:nvSpPr>
        <p:spPr bwMode="auto">
          <a:xfrm>
            <a:off x="9610229" y="128786"/>
            <a:ext cx="2453279" cy="27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spAutoFit/>
          </a:bodyPr>
          <a:lstStyle>
            <a:lvl1pPr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defTabSz="444500">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4500" eaLnBrk="0" fontAlgn="base" hangingPunct="0">
              <a:spcBef>
                <a:spcPct val="0"/>
              </a:spcBef>
              <a:spcAft>
                <a:spcPct val="0"/>
              </a:spcAft>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solidFill>
                  <a:schemeClr val="bg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4500" rtl="0" eaLnBrk="1" fontAlgn="auto" latinLnBrk="0" hangingPunct="1">
              <a:lnSpc>
                <a:spcPct val="100000"/>
              </a:lnSpc>
              <a:spcBef>
                <a:spcPts val="0"/>
              </a:spcBef>
              <a:spcAft>
                <a:spcPts val="0"/>
              </a:spcAft>
              <a:buClrTx/>
              <a:buSzPct val="100000"/>
              <a:buFontTx/>
              <a:buNone/>
              <a:tabLst>
                <a:tab pos="0" algn="l"/>
                <a:tab pos="442913" algn="l"/>
                <a:tab pos="890588" algn="l"/>
                <a:tab pos="1339850" algn="l"/>
                <a:tab pos="1787525" algn="l"/>
                <a:tab pos="2236788" algn="l"/>
                <a:tab pos="2684463" algn="l"/>
                <a:tab pos="3132138" algn="l"/>
                <a:tab pos="3581400" algn="l"/>
                <a:tab pos="4029075" algn="l"/>
                <a:tab pos="4478338" algn="l"/>
                <a:tab pos="4926013" algn="l"/>
                <a:tab pos="5372100" algn="l"/>
                <a:tab pos="5821363" algn="l"/>
                <a:tab pos="6269038" algn="l"/>
                <a:tab pos="6718300" algn="l"/>
                <a:tab pos="7165975" algn="l"/>
                <a:tab pos="7615238" algn="l"/>
                <a:tab pos="8061325" algn="l"/>
                <a:tab pos="8509000" algn="l"/>
                <a:tab pos="8958263" algn="l"/>
              </a:tabLst>
              <a:defRPr/>
            </a:pPr>
            <a:r>
              <a:rPr kumimoji="0" lang="en-GB" altLang="en-US" sz="1200" b="1" i="0" u="none" strike="noStrike" kern="1200" cap="none" spc="0" normalizeH="0" baseline="0" noProof="0" dirty="0">
                <a:ln>
                  <a:noFill/>
                </a:ln>
                <a:solidFill>
                  <a:prstClr val="white"/>
                </a:solidFill>
                <a:effectLst/>
                <a:uLnTx/>
                <a:uFillTx/>
                <a:latin typeface="Tahoma" panose="020B0604030504040204" pitchFamily="34" charset="0"/>
                <a:ea typeface="Arial Unicode MS" panose="020B0604020202020204" pitchFamily="34" charset="-128"/>
                <a:cs typeface="Tahoma" panose="020B0604030504040204" pitchFamily="34" charset="0"/>
              </a:rPr>
              <a:t>GHANA EDUCATION SERVICE</a:t>
            </a:r>
          </a:p>
        </p:txBody>
      </p:sp>
    </p:spTree>
    <p:extLst>
      <p:ext uri="{BB962C8B-B14F-4D97-AF65-F5344CB8AC3E}">
        <p14:creationId xmlns:p14="http://schemas.microsoft.com/office/powerpoint/2010/main" val="1049708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527" y="1179452"/>
            <a:ext cx="8986601" cy="677917"/>
          </a:xfrm>
        </p:spPr>
        <p:txBody>
          <a:bodyPr>
            <a:noAutofit/>
          </a:bodyPr>
          <a:lstStyle/>
          <a:p>
            <a:r>
              <a:rPr lang="en-US" sz="4000" b="1" dirty="0">
                <a:solidFill>
                  <a:schemeClr val="accent1"/>
                </a:solidFill>
                <a:latin typeface="+mn-lt"/>
              </a:rPr>
              <a:t>Background to the ECE Policy – </a:t>
            </a:r>
            <a:br>
              <a:rPr lang="en-US" sz="4000" b="1" dirty="0">
                <a:solidFill>
                  <a:schemeClr val="accent1"/>
                </a:solidFill>
                <a:latin typeface="+mn-lt"/>
              </a:rPr>
            </a:br>
            <a:r>
              <a:rPr lang="en-US" sz="4000" b="1" dirty="0"/>
              <a:t>The Education Sector Analysis 2018: </a:t>
            </a:r>
            <a:br>
              <a:rPr lang="en-US" sz="4000" b="1" dirty="0"/>
            </a:br>
            <a:endParaRPr lang="en-US" sz="4000" b="1" dirty="0">
              <a:solidFill>
                <a:schemeClr val="accent1"/>
              </a:solidFill>
              <a:latin typeface="+mn-lt"/>
            </a:endParaRPr>
          </a:p>
        </p:txBody>
      </p:sp>
      <p:sp>
        <p:nvSpPr>
          <p:cNvPr id="6" name="Text Placeholder 5"/>
          <p:cNvSpPr>
            <a:spLocks noGrp="1"/>
          </p:cNvSpPr>
          <p:nvPr>
            <p:ph type="body" sz="half" idx="2"/>
          </p:nvPr>
        </p:nvSpPr>
        <p:spPr>
          <a:xfrm>
            <a:off x="1045849" y="1518411"/>
            <a:ext cx="9849678" cy="5203064"/>
          </a:xfrm>
        </p:spPr>
        <p:txBody>
          <a:bodyPr>
            <a:normAutofit fontScale="92500" lnSpcReduction="10000"/>
          </a:bodyPr>
          <a:lstStyle/>
          <a:p>
            <a:pPr marL="285750" indent="-285750" algn="just">
              <a:buFont typeface="Arial" panose="020B0604020202020204" pitchFamily="34" charset="0"/>
              <a:buChar char="•"/>
            </a:pPr>
            <a:r>
              <a:rPr lang="en-US" sz="3200" dirty="0"/>
              <a:t>High KG Pupil Classroom Ratio (53:1) compared to an average of 35:1 for Primary and JHS</a:t>
            </a:r>
          </a:p>
          <a:p>
            <a:pPr marL="285750" indent="-285750" algn="just">
              <a:buFont typeface="Arial" panose="020B0604020202020204" pitchFamily="34" charset="0"/>
              <a:buChar char="•"/>
            </a:pPr>
            <a:r>
              <a:rPr lang="en-US" sz="3200" dirty="0"/>
              <a:t>65% of Trained KG teachers BUT very few teachers have qualification and specialization in ECE/ECCD</a:t>
            </a:r>
          </a:p>
          <a:p>
            <a:pPr marL="285750" indent="-285750" algn="just">
              <a:buFont typeface="Arial" panose="020B0604020202020204" pitchFamily="34" charset="0"/>
              <a:buChar char="•"/>
            </a:pPr>
            <a:r>
              <a:rPr lang="en-US" sz="3200" dirty="0"/>
              <a:t>Poor Primary school readiness due to poor foundation at ECE level (EGRA /EGMA results) and non attendance of KG </a:t>
            </a:r>
          </a:p>
          <a:p>
            <a:pPr marL="285750" indent="-285750" algn="just">
              <a:buFont typeface="Arial" panose="020B0604020202020204" pitchFamily="34" charset="0"/>
              <a:buChar char="•"/>
            </a:pPr>
            <a:r>
              <a:rPr lang="en-US" sz="3200" dirty="0"/>
              <a:t>Limited range and use of ECE data in the existing monitoring regime </a:t>
            </a:r>
          </a:p>
          <a:p>
            <a:pPr marL="285750" indent="-285750" algn="just">
              <a:buFont typeface="Arial" panose="020B0604020202020204" pitchFamily="34" charset="0"/>
              <a:buChar char="•"/>
            </a:pPr>
            <a:r>
              <a:rPr lang="en-US" sz="3200" dirty="0"/>
              <a:t>Weak Family and Community engagement in ECE </a:t>
            </a:r>
          </a:p>
          <a:p>
            <a:pPr marL="285750" indent="-285750" algn="just">
              <a:buFont typeface="Arial" panose="020B0604020202020204" pitchFamily="34" charset="0"/>
              <a:buChar char="•"/>
            </a:pPr>
            <a:r>
              <a:rPr lang="en-US" sz="3200" dirty="0"/>
              <a:t>Non-existence of ECE policy to provide direction and ensure uniformity and compliance</a:t>
            </a:r>
          </a:p>
        </p:txBody>
      </p:sp>
      <p:sp>
        <p:nvSpPr>
          <p:cNvPr id="4" name="Slide Number Placeholder 3"/>
          <p:cNvSpPr>
            <a:spLocks noGrp="1"/>
          </p:cNvSpPr>
          <p:nvPr>
            <p:ph type="sldNum" sz="quarter" idx="12"/>
          </p:nvPr>
        </p:nvSpPr>
        <p:spPr/>
        <p:txBody>
          <a:bodyPr/>
          <a:lstStyle/>
          <a:p>
            <a:fld id="{858F8DD7-2476-40E3-B381-AE2B19FF5977}" type="slidenum">
              <a:rPr lang="en-IN" smtClean="0"/>
              <a:t>7</a:t>
            </a:fld>
            <a:endParaRPr lang="en-IN"/>
          </a:p>
        </p:txBody>
      </p:sp>
    </p:spTree>
    <p:extLst>
      <p:ext uri="{BB962C8B-B14F-4D97-AF65-F5344CB8AC3E}">
        <p14:creationId xmlns:p14="http://schemas.microsoft.com/office/powerpoint/2010/main" val="10801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212"/>
            <a:ext cx="12192000" cy="731837"/>
          </a:xfrm>
        </p:spPr>
        <p:txBody>
          <a:bodyPr/>
          <a:lstStyle/>
          <a:p>
            <a:pPr algn="ctr"/>
            <a:r>
              <a:rPr lang="en-US" b="1" u="sng" dirty="0">
                <a:solidFill>
                  <a:srgbClr val="0070C0"/>
                </a:solidFill>
              </a:rPr>
              <a:t>STEPS TAKEN AFTER ESA AND ESP</a:t>
            </a:r>
          </a:p>
        </p:txBody>
      </p:sp>
      <p:sp>
        <p:nvSpPr>
          <p:cNvPr id="3" name="Content Placeholder 2"/>
          <p:cNvSpPr>
            <a:spLocks noGrp="1"/>
          </p:cNvSpPr>
          <p:nvPr>
            <p:ph idx="1"/>
          </p:nvPr>
        </p:nvSpPr>
        <p:spPr>
          <a:xfrm>
            <a:off x="656067" y="1291663"/>
            <a:ext cx="10879866" cy="5247249"/>
          </a:xfrm>
        </p:spPr>
        <p:txBody>
          <a:bodyPr>
            <a:normAutofit fontScale="25000" lnSpcReduction="20000"/>
          </a:bodyPr>
          <a:lstStyle/>
          <a:p>
            <a:pPr marL="1200150" lvl="1" indent="-742950" algn="just">
              <a:buFont typeface="+mj-lt"/>
              <a:buAutoNum type="arabicPeriod"/>
            </a:pPr>
            <a:r>
              <a:rPr lang="en-US" sz="10400" dirty="0"/>
              <a:t>ESA provided the ground and basis for developing the ESP 2018 -2030</a:t>
            </a:r>
          </a:p>
          <a:p>
            <a:pPr marL="1200150" lvl="1" indent="-742950" algn="just">
              <a:buFont typeface="+mj-lt"/>
              <a:buAutoNum type="arabicPeriod"/>
            </a:pPr>
            <a:r>
              <a:rPr lang="en-US" sz="10400" dirty="0"/>
              <a:t>ECE was a Key area that has been mainstreamed into the ESP 2018-2030</a:t>
            </a:r>
          </a:p>
          <a:p>
            <a:pPr marL="1200150" lvl="1" indent="-742950" algn="just">
              <a:buFont typeface="+mj-lt"/>
              <a:buAutoNum type="arabicPeriod"/>
            </a:pPr>
            <a:r>
              <a:rPr lang="en-US" sz="10400" dirty="0"/>
              <a:t>Establishment of ECE Technical Working Group </a:t>
            </a:r>
          </a:p>
          <a:p>
            <a:pPr marL="1200150" lvl="1" indent="-742950" algn="just">
              <a:buFont typeface="+mj-lt"/>
              <a:buAutoNum type="arabicPeriod"/>
            </a:pPr>
            <a:r>
              <a:rPr lang="en-US" sz="10400" dirty="0"/>
              <a:t>Diagnostic Analysis and validation of the state of ECE sub-sector in Ghana with support from Technical Group and Initial Stakeholders</a:t>
            </a:r>
          </a:p>
          <a:p>
            <a:pPr marL="1200150" lvl="1" indent="-742950" algn="just">
              <a:buFont typeface="+mj-lt"/>
              <a:buAutoNum type="arabicPeriod"/>
            </a:pPr>
            <a:r>
              <a:rPr lang="en-US" sz="10400" dirty="0"/>
              <a:t>Identification of 5 Action Areas of focus of the ECE Policy</a:t>
            </a:r>
          </a:p>
          <a:p>
            <a:pPr marL="1200150" lvl="1" indent="-742950" algn="just">
              <a:buFont typeface="+mj-lt"/>
              <a:buAutoNum type="arabicPeriod"/>
            </a:pPr>
            <a:r>
              <a:rPr lang="en-US" sz="10400" dirty="0"/>
              <a:t>Organization of a broader stakeholder engagement and workshop around the ECE Policy Action Areas</a:t>
            </a:r>
          </a:p>
          <a:p>
            <a:pPr marL="1200150" lvl="1" indent="-742950" algn="just">
              <a:buFont typeface="+mj-lt"/>
              <a:buAutoNum type="arabicPeriod"/>
            </a:pPr>
            <a:r>
              <a:rPr lang="en-US" sz="10400" dirty="0"/>
              <a:t>Firming of Action/Areas for the Policy Framework and initial draft Policy by Technical Group </a:t>
            </a:r>
          </a:p>
          <a:p>
            <a:pPr marL="1200150" lvl="1" indent="-742950" algn="just">
              <a:buFont typeface="+mj-lt"/>
              <a:buAutoNum type="arabicPeriod"/>
            </a:pPr>
            <a:r>
              <a:rPr lang="en-US" sz="10400" dirty="0"/>
              <a:t>Quality assurance of the draft with review from external group </a:t>
            </a:r>
          </a:p>
          <a:p>
            <a:pPr marL="1200150" lvl="1" indent="-742950" algn="just">
              <a:buFont typeface="+mj-lt"/>
              <a:buAutoNum type="arabicPeriod"/>
            </a:pPr>
            <a:r>
              <a:rPr lang="en-US" sz="10400" dirty="0"/>
              <a:t>A dedicated ECE stakeholder engagement at the National Education Week (NEW)2019</a:t>
            </a:r>
          </a:p>
          <a:p>
            <a:pPr lvl="2" algn="just"/>
            <a:endParaRPr lang="en-US" sz="4000" dirty="0"/>
          </a:p>
          <a:p>
            <a:pPr lvl="2" algn="just"/>
            <a:endParaRPr lang="en-US" sz="2800" dirty="0"/>
          </a:p>
        </p:txBody>
      </p:sp>
      <p:sp>
        <p:nvSpPr>
          <p:cNvPr id="4" name="Slide Number Placeholder 3"/>
          <p:cNvSpPr>
            <a:spLocks noGrp="1"/>
          </p:cNvSpPr>
          <p:nvPr>
            <p:ph type="sldNum" sz="quarter" idx="12"/>
          </p:nvPr>
        </p:nvSpPr>
        <p:spPr/>
        <p:txBody>
          <a:bodyPr/>
          <a:lstStyle/>
          <a:p>
            <a:fld id="{858F8DD7-2476-40E3-B381-AE2B19FF5977}" type="slidenum">
              <a:rPr lang="en-IN" smtClean="0"/>
              <a:t>8</a:t>
            </a:fld>
            <a:endParaRPr lang="en-IN"/>
          </a:p>
        </p:txBody>
      </p:sp>
    </p:spTree>
    <p:extLst>
      <p:ext uri="{BB962C8B-B14F-4D97-AF65-F5344CB8AC3E}">
        <p14:creationId xmlns:p14="http://schemas.microsoft.com/office/powerpoint/2010/main" val="373814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8F8DD7-2476-40E3-B381-AE2B19FF5977}" type="slidenum">
              <a:rPr lang="en-IN" smtClean="0"/>
              <a:t>9</a:t>
            </a:fld>
            <a:endParaRPr lang="en-IN"/>
          </a:p>
        </p:txBody>
      </p:sp>
      <p:sp>
        <p:nvSpPr>
          <p:cNvPr id="2" name="TextBox 1"/>
          <p:cNvSpPr txBox="1"/>
          <p:nvPr/>
        </p:nvSpPr>
        <p:spPr>
          <a:xfrm>
            <a:off x="1597076" y="209292"/>
            <a:ext cx="9344033" cy="646331"/>
          </a:xfrm>
          <a:prstGeom prst="rect">
            <a:avLst/>
          </a:prstGeom>
          <a:noFill/>
        </p:spPr>
        <p:txBody>
          <a:bodyPr wrap="none" rtlCol="0">
            <a:spAutoFit/>
          </a:bodyPr>
          <a:lstStyle/>
          <a:p>
            <a:pPr algn="ctr"/>
            <a:r>
              <a:rPr lang="en-US" sz="3600" b="1" dirty="0">
                <a:solidFill>
                  <a:srgbClr val="00B0F0"/>
                </a:solidFill>
              </a:rPr>
              <a:t>ECE Policy Framework and Implementation Plan</a:t>
            </a:r>
          </a:p>
        </p:txBody>
      </p:sp>
      <p:sp>
        <p:nvSpPr>
          <p:cNvPr id="22" name="Content Placeholder 2"/>
          <p:cNvSpPr>
            <a:spLocks noGrp="1"/>
          </p:cNvSpPr>
          <p:nvPr>
            <p:ph idx="1"/>
          </p:nvPr>
        </p:nvSpPr>
        <p:spPr>
          <a:xfrm>
            <a:off x="646108" y="1325563"/>
            <a:ext cx="10879866" cy="5030787"/>
          </a:xfrm>
        </p:spPr>
        <p:txBody>
          <a:bodyPr>
            <a:normAutofit fontScale="92500" lnSpcReduction="10000"/>
          </a:bodyPr>
          <a:lstStyle/>
          <a:p>
            <a:pPr lvl="2" algn="just"/>
            <a:r>
              <a:rPr lang="en-US" sz="4000" dirty="0"/>
              <a:t>Development of ECE goals, objectives and Strategies</a:t>
            </a:r>
          </a:p>
          <a:p>
            <a:pPr lvl="2" algn="just"/>
            <a:r>
              <a:rPr lang="en-US" sz="4000" dirty="0"/>
              <a:t>Prioritization of Strategies by Technical working group </a:t>
            </a:r>
          </a:p>
          <a:p>
            <a:pPr lvl="2" algn="just"/>
            <a:r>
              <a:rPr lang="en-US" sz="4000" dirty="0"/>
              <a:t>Linkage of Strategies to the ESP 2018-30/ESMTDP 2018-21</a:t>
            </a:r>
          </a:p>
          <a:p>
            <a:pPr lvl="2" algn="just"/>
            <a:r>
              <a:rPr lang="en-US" sz="4000" dirty="0"/>
              <a:t>Development of Activities linked to the strategies</a:t>
            </a:r>
          </a:p>
          <a:p>
            <a:pPr lvl="2" algn="just"/>
            <a:r>
              <a:rPr lang="en-US" sz="4000" dirty="0"/>
              <a:t>Development of Indicators for Goals, Objectives, Strategies and Activities linked to MTP and ESP</a:t>
            </a:r>
          </a:p>
          <a:p>
            <a:pPr lvl="2" algn="just"/>
            <a:r>
              <a:rPr lang="en-US" sz="4000" dirty="0"/>
              <a:t>Costing of the Activities ongoing</a:t>
            </a:r>
          </a:p>
          <a:p>
            <a:pPr lvl="2" algn="just"/>
            <a:endParaRPr lang="en-US" sz="4000" dirty="0"/>
          </a:p>
          <a:p>
            <a:pPr lvl="2" algn="just"/>
            <a:endParaRPr lang="en-US" sz="4000" dirty="0"/>
          </a:p>
          <a:p>
            <a:pPr lvl="2" algn="just"/>
            <a:endParaRPr lang="en-US" sz="2800" dirty="0"/>
          </a:p>
        </p:txBody>
      </p:sp>
    </p:spTree>
    <p:extLst>
      <p:ext uri="{BB962C8B-B14F-4D97-AF65-F5344CB8AC3E}">
        <p14:creationId xmlns:p14="http://schemas.microsoft.com/office/powerpoint/2010/main" val="172511912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itch Deck Template">
  <a:themeElements>
    <a:clrScheme name="Simple Light">
      <a:dk1>
        <a:srgbClr val="000000"/>
      </a:dk1>
      <a:lt1>
        <a:srgbClr val="FFFFFF"/>
      </a:lt1>
      <a:dk2>
        <a:srgbClr val="595959"/>
      </a:dk2>
      <a:lt2>
        <a:srgbClr val="DED6D4"/>
      </a:lt2>
      <a:accent1>
        <a:srgbClr val="99000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iscas">
  <a:themeElements>
    <a:clrScheme name="Riscas">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Risca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isca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untry xmlns="e75a9ecc-2866-4a0d-9585-52d9157563d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77EF96F20A7F4EA6ABB1B3759EC605" ma:contentTypeVersion="13" ma:contentTypeDescription="Create a new document." ma:contentTypeScope="" ma:versionID="66b9efe11fe62a40d612c812d11faa6a">
  <xsd:schema xmlns:xsd="http://www.w3.org/2001/XMLSchema" xmlns:xs="http://www.w3.org/2001/XMLSchema" xmlns:p="http://schemas.microsoft.com/office/2006/metadata/properties" xmlns:ns2="e75a9ecc-2866-4a0d-9585-52d9157563db" xmlns:ns3="a7db5255-73a5-4cb0-b494-1685d94d2d4e" targetNamespace="http://schemas.microsoft.com/office/2006/metadata/properties" ma:root="true" ma:fieldsID="756ff98304808a3772a85e3f914c9870" ns2:_="" ns3:_="">
    <xsd:import namespace="e75a9ecc-2866-4a0d-9585-52d9157563db"/>
    <xsd:import namespace="a7db5255-73a5-4cb0-b494-1685d94d2d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OCR" minOccurs="0"/>
                <xsd:element ref="ns2:MediaServiceDateTaken" minOccurs="0"/>
                <xsd:element ref="ns2:MediaServiceLocation" minOccurs="0"/>
                <xsd:element ref="ns2:Country"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5a9ecc-2866-4a0d-9585-52d9157563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Country" ma:index="18" nillable="true" ma:displayName="Country" ma:format="Dropdown" ma:internalName="Country">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db5255-73a5-4cb0-b494-1685d94d2d4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FF4D8-07AC-4160-88C8-CAC29EAEE498}">
  <ds:schemaRefs>
    <ds:schemaRef ds:uri="http://schemas.microsoft.com/sharepoint/v3/contenttype/forms"/>
  </ds:schemaRefs>
</ds:datastoreItem>
</file>

<file path=customXml/itemProps2.xml><?xml version="1.0" encoding="utf-8"?>
<ds:datastoreItem xmlns:ds="http://schemas.openxmlformats.org/officeDocument/2006/customXml" ds:itemID="{754DA492-C0E3-4913-B18D-155A2D865B69}">
  <ds:schemaRefs>
    <ds:schemaRef ds:uri="http://schemas.microsoft.com/office/2006/metadata/properties"/>
    <ds:schemaRef ds:uri="http://purl.org/dc/terms/"/>
    <ds:schemaRef ds:uri="a7db5255-73a5-4cb0-b494-1685d94d2d4e"/>
    <ds:schemaRef ds:uri="http://schemas.microsoft.com/office/2006/documentManagement/types"/>
    <ds:schemaRef ds:uri="http://purl.org/dc/elements/1.1/"/>
    <ds:schemaRef ds:uri="e75a9ecc-2866-4a0d-9585-52d9157563db"/>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D867685-6D13-415E-A841-D65A490112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5a9ecc-2866-4a0d-9585-52d9157563db"/>
    <ds:schemaRef ds:uri="a7db5255-73a5-4cb0-b494-1685d94d2d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87</TotalTime>
  <Words>2097</Words>
  <Application>Microsoft Office PowerPoint</Application>
  <PresentationFormat>Widescreen</PresentationFormat>
  <Paragraphs>237</Paragraphs>
  <Slides>26</Slides>
  <Notes>16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26</vt:i4>
      </vt:variant>
    </vt:vector>
  </HeadingPairs>
  <TitlesOfParts>
    <vt:vector size="46" baseType="lpstr">
      <vt:lpstr>Arial</vt:lpstr>
      <vt:lpstr>Barlow Light</vt:lpstr>
      <vt:lpstr>Bookman Old Style</vt:lpstr>
      <vt:lpstr>Calibri</vt:lpstr>
      <vt:lpstr>Calibri Light</vt:lpstr>
      <vt:lpstr>Century Gothic</vt:lpstr>
      <vt:lpstr>Corbel</vt:lpstr>
      <vt:lpstr>Questrial</vt:lpstr>
      <vt:lpstr>Tahoma</vt:lpstr>
      <vt:lpstr>Times New Roman</vt:lpstr>
      <vt:lpstr>Wingdings</vt:lpstr>
      <vt:lpstr>Wingdings,Sans-Serif</vt:lpstr>
      <vt:lpstr>Work Sans</vt:lpstr>
      <vt:lpstr>Work Sans ExtraBold</vt:lpstr>
      <vt:lpstr>office theme</vt:lpstr>
      <vt:lpstr>Pitch Deck Template</vt:lpstr>
      <vt:lpstr>Wood Type</vt:lpstr>
      <vt:lpstr>1_Office Theme</vt:lpstr>
      <vt:lpstr>2_Office Theme</vt:lpstr>
      <vt:lpstr>Riscas</vt:lpstr>
      <vt:lpstr>Better Early Learning and Development at Scale (BELDS) Webinar: Strengthening ECE in Education Sector Analyses and Plans</vt:lpstr>
      <vt:lpstr>1. Overview of BELDS  2. Ghana's Story: Establishing ECE Policy Framework  3. Sao Tome e Principe's Story: Integrating ECE into the Education Policy Chart and Action Plan  4.  Reflection from Open Society and UNICEF  5. Moderated Q&amp;A with Presenters    </vt:lpstr>
      <vt:lpstr>The core challenge: ECE still on the margins of Education sector plans</vt:lpstr>
      <vt:lpstr>BELDS Overview</vt:lpstr>
      <vt:lpstr>PowerPoint Presentation</vt:lpstr>
      <vt:lpstr>PowerPoint Presentation</vt:lpstr>
      <vt:lpstr>Background to the ECE Policy –  The Education Sector Analysis 2018:  </vt:lpstr>
      <vt:lpstr>STEPS TAKEN AFTER ESA AND ESP</vt:lpstr>
      <vt:lpstr>PowerPoint Presentation</vt:lpstr>
      <vt:lpstr>PowerPoint Presentation</vt:lpstr>
      <vt:lpstr>PowerPoint Presentation</vt:lpstr>
      <vt:lpstr>PowerPoint Presentation</vt:lpstr>
      <vt:lpstr>PowerPoint Presentation</vt:lpstr>
      <vt:lpstr>LESSONS LEARNED IN THE PROCESS OF ECE POLICY FRAMEWORK DEVELOPMENT</vt:lpstr>
      <vt:lpstr>PowerPoint Presentation</vt:lpstr>
      <vt:lpstr>PowerPoint Presentation</vt:lpstr>
      <vt:lpstr>PowerPoint Presentation</vt:lpstr>
      <vt:lpstr>PowerPoint Presentation</vt:lpstr>
      <vt:lpstr>Sao Tome e Principe's Story: ECE Integrated into the Education Policy Chart and Action Plan 2019-2023</vt:lpstr>
      <vt:lpstr>Sao Tome e Principe's Story: ECE Integrated into the Education Policy Chart and Action Plan</vt:lpstr>
      <vt:lpstr>PowerPoint Presentation</vt:lpstr>
      <vt:lpstr>MEES-CPE ACTION PLAN</vt:lpstr>
      <vt:lpstr>SHORT-TERM ACTIONS BELDS- CPE-PSE</vt:lpstr>
      <vt:lpstr>PowerPoint Presentation</vt:lpstr>
      <vt:lpstr>Moderated 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 McConnell</dc:creator>
  <cp:lastModifiedBy>Christin McConnell</cp:lastModifiedBy>
  <cp:revision>327</cp:revision>
  <dcterms:created xsi:type="dcterms:W3CDTF">2019-11-07T14:49:27Z</dcterms:created>
  <dcterms:modified xsi:type="dcterms:W3CDTF">2020-02-27T02:44:07Z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0x010100E377EF96F20A7F4EA6ABB1B3759EC605</vt:lpwstr>
  </property>
  <property fmtid="{D5CDD505-2E9C-101B-9397-08002B2CF9AE}" pid="3" name="TaxKeyword">
    <vt:lpwstr/>
  </property>
  <property fmtid="{D5CDD505-2E9C-101B-9397-08002B2CF9AE}" pid="4" name="Topic">
    <vt:lpwstr>69;#Early-learning system strengthening|5f03b5e7-42ee-4e00-b547-347872d11a6f</vt:lpwstr>
  </property>
  <property fmtid="{D5CDD505-2E9C-101B-9397-08002B2CF9AE}" pid="5" name="OfficeDivision">
    <vt:lpwstr>2;#Cheat Sheet|b599cc08-53d0-4ecf-afce-40bdcdf910e2</vt:lpwstr>
  </property>
  <property fmtid="{D5CDD505-2E9C-101B-9397-08002B2CF9AE}" pid="6" name="DocumentType">
    <vt:lpwstr>64;#Project management documents|5c8aba52-eace-40df-986a-dc8f3346f6ec</vt:lpwstr>
  </property>
  <property fmtid="{D5CDD505-2E9C-101B-9397-08002B2CF9AE}" pid="7" name="GeographicScope">
    <vt:lpwstr/>
  </property>
</Properties>
</file>