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  <p:sldMasterId id="2147483677" r:id="rId6"/>
    <p:sldMasterId id="2147483689" r:id="rId7"/>
    <p:sldMasterId id="2147483715" r:id="rId8"/>
    <p:sldMasterId id="2147483727" r:id="rId9"/>
  </p:sldMasterIdLst>
  <p:notesMasterIdLst>
    <p:notesMasterId r:id="rId36"/>
  </p:notesMasterIdLst>
  <p:sldIdLst>
    <p:sldId id="257" r:id="rId10"/>
    <p:sldId id="272" r:id="rId11"/>
    <p:sldId id="273" r:id="rId12"/>
    <p:sldId id="296" r:id="rId13"/>
    <p:sldId id="686" r:id="rId14"/>
    <p:sldId id="684" r:id="rId15"/>
    <p:sldId id="523" r:id="rId16"/>
    <p:sldId id="612" r:id="rId17"/>
    <p:sldId id="676" r:id="rId18"/>
    <p:sldId id="680" r:id="rId19"/>
    <p:sldId id="683" r:id="rId20"/>
    <p:sldId id="681" r:id="rId21"/>
    <p:sldId id="682" r:id="rId22"/>
    <p:sldId id="678" r:id="rId23"/>
    <p:sldId id="419" r:id="rId24"/>
    <p:sldId id="305" r:id="rId25"/>
    <p:sldId id="302" r:id="rId26"/>
    <p:sldId id="688" r:id="rId27"/>
    <p:sldId id="297" r:id="rId28"/>
    <p:sldId id="299" r:id="rId29"/>
    <p:sldId id="298" r:id="rId30"/>
    <p:sldId id="300" r:id="rId31"/>
    <p:sldId id="306" r:id="rId32"/>
    <p:sldId id="304" r:id="rId33"/>
    <p:sldId id="687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42166-0F46-498E-902D-E9523E6CFE2F}" v="41" dt="2020-02-18T14:26:19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12" autoAdjust="0"/>
  </p:normalViewPr>
  <p:slideViewPr>
    <p:cSldViewPr snapToGrid="0">
      <p:cViewPr varScale="1">
        <p:scale>
          <a:sx n="60" d="100"/>
          <a:sy n="60" d="100"/>
        </p:scale>
        <p:origin x="8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D36C4-C70D-4758-A127-EA659D2503B4}" type="datetimeFigureOut">
              <a:rPr lang="en-US"/>
              <a:t>2/26/2020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5CC63-FFDA-4F92-98B7-81EE04536334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2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1abbedf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1abbedfc0_0_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 algn="l" rtl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2724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0" i="0" u="none" baseline="0" dirty="0"/>
              <a:t>Refer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cheat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sheet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handout</a:t>
            </a:r>
            <a:endParaRPr lang="pt-PT" b="0" i="0" u="none" baseline="0" dirty="0"/>
          </a:p>
          <a:p>
            <a:pPr lvl="0" algn="l" rtl="0"/>
            <a:endParaRPr lang="pt-PT" dirty="0"/>
          </a:p>
          <a:p>
            <a:pPr lvl="0" algn="l" rtl="0"/>
            <a:r>
              <a:rPr lang="pt-PT" b="0" i="0" u="none" baseline="0" dirty="0" err="1"/>
              <a:t>Practical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tool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which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systematically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supports</a:t>
            </a:r>
            <a:r>
              <a:rPr lang="pt-PT" b="0" i="0" u="none" baseline="0" dirty="0"/>
              <a:t> countries </a:t>
            </a:r>
            <a:r>
              <a:rPr lang="pt-PT" b="0" i="0" u="none" baseline="0" dirty="0" err="1"/>
              <a:t>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analyze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sub-sectoral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strengths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challenges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leads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development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coherent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action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plan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that</a:t>
            </a:r>
            <a:r>
              <a:rPr lang="pt-PT" b="0" i="0" u="none" baseline="0" dirty="0"/>
              <a:t> can in </a:t>
            </a:r>
            <a:r>
              <a:rPr lang="pt-PT" b="0" i="0" u="none" baseline="0" dirty="0" err="1"/>
              <a:t>turn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integrated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into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inform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Education</a:t>
            </a:r>
            <a:r>
              <a:rPr lang="pt-PT" b="0" i="0" u="none" baseline="0" dirty="0"/>
              <a:t> sector </a:t>
            </a:r>
            <a:r>
              <a:rPr lang="pt-PT" b="0" i="0" u="none" baseline="0" dirty="0" err="1"/>
              <a:t>plans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costing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models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donor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proposals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partner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investment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more </a:t>
            </a:r>
          </a:p>
          <a:p>
            <a:pPr lvl="0" algn="l" rtl="0"/>
            <a:r>
              <a:rPr lang="pt-PT" b="0" i="0" u="none" baseline="0" dirty="0"/>
              <a:t>This </a:t>
            </a:r>
            <a:r>
              <a:rPr lang="pt-PT" b="0" i="0" u="none" baseline="0" dirty="0" err="1"/>
              <a:t>is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turning</a:t>
            </a:r>
            <a:r>
              <a:rPr lang="pt-PT" b="0" i="0" u="none" baseline="0" dirty="0"/>
              <a:t> out to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relevant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timely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strategy</a:t>
            </a:r>
            <a:r>
              <a:rPr lang="pt-PT" b="0" i="0" u="none" baseline="0" dirty="0"/>
              <a:t> for UNICEF </a:t>
            </a:r>
            <a:r>
              <a:rPr lang="pt-PT" b="0" i="0" u="none" baseline="0" dirty="0" err="1"/>
              <a:t>given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our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comparative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advantage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ability</a:t>
            </a:r>
            <a:r>
              <a:rPr lang="pt-PT" b="0" i="0" u="none" baseline="0" dirty="0"/>
              <a:t> to </a:t>
            </a:r>
            <a:r>
              <a:rPr lang="pt-PT" b="0" i="0" u="none" baseline="0" dirty="0" err="1"/>
              <a:t>convene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partners</a:t>
            </a:r>
            <a:r>
              <a:rPr lang="pt-PT" b="0" i="0" u="none" baseline="0" dirty="0"/>
              <a:t> in </a:t>
            </a:r>
            <a:r>
              <a:rPr lang="pt-PT" b="0" i="0" u="none" baseline="0" dirty="0" err="1"/>
              <a:t>support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4523F93C-5B06-4DB9-B9AD-996F45D6775F}" type="slidenum">
              <a:r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6916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0" i="0" u="none" baseline="0" dirty="0"/>
              <a:t>Refer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cheat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sheet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handout</a:t>
            </a:r>
            <a:endParaRPr lang="pt-PT" b="0" i="0" u="none" baseline="0" dirty="0"/>
          </a:p>
          <a:p>
            <a:pPr lvl="0" algn="l" rtl="0"/>
            <a:endParaRPr lang="pt-PT" dirty="0"/>
          </a:p>
          <a:p>
            <a:pPr lvl="0" algn="l" rtl="0"/>
            <a:r>
              <a:rPr lang="pt-PT" b="0" i="0" u="none" baseline="0" dirty="0" err="1"/>
              <a:t>Practical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tool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which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systematically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supports</a:t>
            </a:r>
            <a:r>
              <a:rPr lang="pt-PT" b="0" i="0" u="none" baseline="0" dirty="0"/>
              <a:t> countries </a:t>
            </a:r>
            <a:r>
              <a:rPr lang="pt-PT" b="0" i="0" u="none" baseline="0" dirty="0" err="1"/>
              <a:t>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analyze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sub-sectoral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strengths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challenges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leads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development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coherent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action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plan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that</a:t>
            </a:r>
            <a:r>
              <a:rPr lang="pt-PT" b="0" i="0" u="none" baseline="0" dirty="0"/>
              <a:t> can in </a:t>
            </a:r>
            <a:r>
              <a:rPr lang="pt-PT" b="0" i="0" u="none" baseline="0" dirty="0" err="1"/>
              <a:t>turn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integrated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into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inform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Education</a:t>
            </a:r>
            <a:r>
              <a:rPr lang="pt-PT" b="0" i="0" u="none" baseline="0" dirty="0"/>
              <a:t> sector </a:t>
            </a:r>
            <a:r>
              <a:rPr lang="pt-PT" b="0" i="0" u="none" baseline="0" dirty="0" err="1"/>
              <a:t>plans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costing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models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donor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proposals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partner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investment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more </a:t>
            </a:r>
          </a:p>
          <a:p>
            <a:pPr lvl="0" algn="l" rtl="0"/>
            <a:r>
              <a:rPr lang="pt-PT" b="0" i="0" u="none" baseline="0" dirty="0"/>
              <a:t>This </a:t>
            </a:r>
            <a:r>
              <a:rPr lang="pt-PT" b="0" i="0" u="none" baseline="0" dirty="0" err="1"/>
              <a:t>is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turning</a:t>
            </a:r>
            <a:r>
              <a:rPr lang="pt-PT" b="0" i="0" u="none" baseline="0" dirty="0"/>
              <a:t> out to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relevant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timely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strategy</a:t>
            </a:r>
            <a:r>
              <a:rPr lang="pt-PT" b="0" i="0" u="none" baseline="0" dirty="0"/>
              <a:t> for UNICEF </a:t>
            </a:r>
            <a:r>
              <a:rPr lang="pt-PT" b="0" i="0" u="none" baseline="0" dirty="0" err="1"/>
              <a:t>given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our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comparative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advantage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ability</a:t>
            </a:r>
            <a:r>
              <a:rPr lang="pt-PT" b="0" i="0" u="none" baseline="0" dirty="0"/>
              <a:t> to </a:t>
            </a:r>
            <a:r>
              <a:rPr lang="pt-PT" b="0" i="0" u="none" baseline="0" dirty="0" err="1"/>
              <a:t>convene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partners</a:t>
            </a:r>
            <a:r>
              <a:rPr lang="pt-PT" b="0" i="0" u="none" baseline="0" dirty="0"/>
              <a:t> in </a:t>
            </a:r>
            <a:r>
              <a:rPr lang="pt-PT" b="0" i="0" u="none" baseline="0" dirty="0" err="1"/>
              <a:t>support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4523F93C-5B06-4DB9-B9AD-996F45D6775F}" type="slidenum">
              <a:r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234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AB95E1F-0E16-9041-B7F2-F780B1DFEBE7}" type="slidenum">
              <a:r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96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pt-PT" dirty="0"/>
              <a:t>Composição dos grupos técnicos: Ministério das Finanças, órgão centrais do MEES (DAF, DAE, DPIE, DEB, ISEC, delegados regionais da educação, Autarquias, sector privado, ONGs, Associação dos pais, Supervisores, Inspectores, gestores escolares, educadores...)</a:t>
            </a:r>
          </a:p>
          <a:p>
            <a:pPr marL="228600" indent="-228600">
              <a:buFont typeface="+mj-lt"/>
              <a:buAutoNum type="arabicPeriod"/>
            </a:pPr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5CC63-FFDA-4F92-98B7-81EE045363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162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5CC63-FFDA-4F92-98B7-81EE045363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57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t-PT" b="0" i="0" u="none" baseline="0" dirty="0" err="1">
                <a:cs typeface="Calibri"/>
              </a:rPr>
              <a:t>What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would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you</a:t>
            </a:r>
            <a:r>
              <a:rPr lang="pt-PT" b="0" i="0" u="none" baseline="0" dirty="0">
                <a:cs typeface="Calibri"/>
              </a:rPr>
              <a:t> do </a:t>
            </a:r>
            <a:r>
              <a:rPr lang="pt-PT" b="0" i="0" u="none" baseline="0" dirty="0" err="1">
                <a:cs typeface="Calibri"/>
              </a:rPr>
              <a:t>differently</a:t>
            </a:r>
            <a:r>
              <a:rPr lang="pt-PT" b="0" i="0" u="none" baseline="0" dirty="0">
                <a:cs typeface="Calibri"/>
              </a:rPr>
              <a:t> if </a:t>
            </a:r>
            <a:r>
              <a:rPr lang="pt-PT" b="0" i="0" u="none" baseline="0" dirty="0" err="1">
                <a:cs typeface="Calibri"/>
              </a:rPr>
              <a:t>you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could</a:t>
            </a:r>
            <a:r>
              <a:rPr lang="pt-PT" b="0" i="0" u="none" baseline="0" dirty="0">
                <a:cs typeface="Calibri"/>
              </a:rPr>
              <a:t> "do </a:t>
            </a:r>
            <a:r>
              <a:rPr lang="pt-PT" b="0" i="0" u="none" baseline="0" dirty="0" err="1">
                <a:cs typeface="Calibri"/>
              </a:rPr>
              <a:t>it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all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over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again</a:t>
            </a:r>
            <a:r>
              <a:rPr lang="pt-PT" b="0" i="0" u="none" baseline="0" dirty="0">
                <a:cs typeface="Calibri"/>
              </a:rPr>
              <a:t>"?</a:t>
            </a:r>
          </a:p>
          <a:p>
            <a:pPr algn="l" rtl="0"/>
            <a:r>
              <a:rPr lang="pt-PT" b="0" i="0" u="none" baseline="0" dirty="0" err="1">
                <a:cs typeface="Calibri"/>
              </a:rPr>
              <a:t>What</a:t>
            </a:r>
            <a:r>
              <a:rPr lang="pt-PT" b="0" i="0" u="none" baseline="0" dirty="0">
                <a:cs typeface="Calibri"/>
              </a:rPr>
              <a:t> are </a:t>
            </a:r>
            <a:r>
              <a:rPr lang="pt-PT" b="0" i="0" u="none" baseline="0" dirty="0" err="1">
                <a:cs typeface="Calibri"/>
              </a:rPr>
              <a:t>upcoming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plans</a:t>
            </a:r>
            <a:r>
              <a:rPr lang="pt-PT" b="0" i="0" u="none" baseline="0" dirty="0">
                <a:cs typeface="Calibri"/>
              </a:rPr>
              <a:t> in </a:t>
            </a:r>
            <a:r>
              <a:rPr lang="pt-PT" b="0" i="0" u="none" baseline="0" dirty="0" err="1">
                <a:cs typeface="Calibri"/>
              </a:rPr>
              <a:t>your</a:t>
            </a:r>
            <a:r>
              <a:rPr lang="pt-PT" b="0" i="0" u="none" baseline="0" dirty="0">
                <a:cs typeface="Calibri"/>
              </a:rPr>
              <a:t> country </a:t>
            </a:r>
            <a:r>
              <a:rPr lang="pt-PT" b="0" i="0" u="none" baseline="0" dirty="0" err="1">
                <a:cs typeface="Calibri"/>
              </a:rPr>
              <a:t>context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now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that</a:t>
            </a:r>
            <a:r>
              <a:rPr lang="pt-PT" b="0" i="0" u="none" baseline="0" dirty="0">
                <a:cs typeface="Calibri"/>
              </a:rPr>
              <a:t> ECE </a:t>
            </a:r>
            <a:r>
              <a:rPr lang="pt-PT" b="0" i="0" u="none" baseline="0" dirty="0" err="1">
                <a:cs typeface="Calibri"/>
              </a:rPr>
              <a:t>is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strengthened</a:t>
            </a:r>
            <a:r>
              <a:rPr lang="pt-PT" b="0" i="0" u="none" baseline="0" dirty="0">
                <a:cs typeface="Calibri"/>
              </a:rPr>
              <a:t> in </a:t>
            </a:r>
            <a:r>
              <a:rPr lang="pt-PT" b="0" i="0" u="none" baseline="0" dirty="0" err="1">
                <a:cs typeface="Calibri"/>
              </a:rPr>
              <a:t>the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Education</a:t>
            </a:r>
            <a:r>
              <a:rPr lang="pt-PT" b="0" i="0" u="none" baseline="0" dirty="0">
                <a:cs typeface="Calibri"/>
              </a:rPr>
              <a:t> Sector </a:t>
            </a:r>
            <a:r>
              <a:rPr lang="pt-PT" b="0" i="0" u="none" baseline="0" dirty="0" err="1">
                <a:cs typeface="Calibri"/>
              </a:rPr>
              <a:t>Plan</a:t>
            </a:r>
            <a:r>
              <a:rPr lang="pt-PT" b="0" i="0" u="none" baseline="0" dirty="0">
                <a:cs typeface="Calibri"/>
              </a:rPr>
              <a:t>?</a:t>
            </a:r>
          </a:p>
          <a:p>
            <a:pPr algn="l" rtl="0"/>
            <a:r>
              <a:rPr lang="pt-PT" b="0" i="0" u="none" baseline="0" dirty="0" err="1">
                <a:cs typeface="Calibri"/>
              </a:rPr>
              <a:t>What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capacity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building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plans</a:t>
            </a:r>
            <a:r>
              <a:rPr lang="pt-PT" b="0" i="0" u="none" baseline="0" dirty="0">
                <a:cs typeface="Calibri"/>
              </a:rPr>
              <a:t> are in </a:t>
            </a:r>
            <a:r>
              <a:rPr lang="pt-PT" b="0" i="0" u="none" baseline="0" dirty="0" err="1">
                <a:cs typeface="Calibri"/>
              </a:rPr>
              <a:t>place</a:t>
            </a:r>
            <a:r>
              <a:rPr lang="pt-PT" b="0" i="0" u="none" baseline="0" dirty="0">
                <a:cs typeface="Calibri"/>
              </a:rPr>
              <a:t> to </a:t>
            </a:r>
            <a:r>
              <a:rPr lang="pt-PT" b="0" i="0" u="none" baseline="0" dirty="0" err="1">
                <a:cs typeface="Calibri"/>
              </a:rPr>
              <a:t>strengthen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the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linkages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between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planning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and</a:t>
            </a:r>
            <a:r>
              <a:rPr lang="pt-PT" b="0" i="0" u="none" baseline="0" dirty="0">
                <a:cs typeface="Calibri"/>
              </a:rPr>
              <a:t> </a:t>
            </a:r>
            <a:r>
              <a:rPr lang="pt-PT" b="0" i="0" u="none" baseline="0" dirty="0" err="1">
                <a:cs typeface="Calibri"/>
              </a:rPr>
              <a:t>implementation</a:t>
            </a:r>
            <a:r>
              <a:rPr lang="pt-PT" b="0" i="0" u="none" baseline="0" dirty="0">
                <a:cs typeface="Calibri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04D5CC63-FFDA-4F92-98B7-81EE04536334}" type="slidenum">
              <a:r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3755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C28193F9-2432-4B3A-AC33-D58093B05656}" type="slidenum">
              <a:rPr/>
              <a:t>26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2293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19beca3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19beca3c3_0_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 algn="l" rtl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17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E532615-3DFA-465F-8941-4D952AF1A03F}" type="slidenum">
              <a:rPr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9898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93B0CF2-7F87-4E02-A248-870047730F99}" type="slidenum">
              <a:rPr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7982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23F93C-5B06-4DB9-B9AD-996F45D6775F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2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t-PT" b="0" i="0" u="none" baseline="0" dirty="0"/>
              <a:t>Can add to this if needed for 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4523F93C-5B06-4DB9-B9AD-996F45D6775F}" type="slidenum">
              <a:rPr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15105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0" i="0" u="none" baseline="0" dirty="0"/>
              <a:t>Refer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cheat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sheet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handout</a:t>
            </a:r>
            <a:endParaRPr lang="pt-PT" b="0" i="0" u="none" baseline="0" dirty="0"/>
          </a:p>
          <a:p>
            <a:pPr lvl="0" algn="l" rtl="0"/>
            <a:endParaRPr lang="pt-PT" dirty="0"/>
          </a:p>
          <a:p>
            <a:pPr lvl="0" algn="l" rtl="0"/>
            <a:r>
              <a:rPr lang="pt-PT" b="0" i="0" u="none" baseline="0" dirty="0" err="1"/>
              <a:t>Practical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tool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which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systematically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supports</a:t>
            </a:r>
            <a:r>
              <a:rPr lang="pt-PT" b="0" i="0" u="none" baseline="0" dirty="0"/>
              <a:t> countries </a:t>
            </a:r>
            <a:r>
              <a:rPr lang="pt-PT" b="0" i="0" u="none" baseline="0" dirty="0" err="1"/>
              <a:t>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analyze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sub-sectoral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strengths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challenges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leads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development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coherent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action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plan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that</a:t>
            </a:r>
            <a:r>
              <a:rPr lang="pt-PT" b="0" i="0" u="none" baseline="0" dirty="0"/>
              <a:t> can in </a:t>
            </a:r>
            <a:r>
              <a:rPr lang="pt-PT" b="0" i="0" u="none" baseline="0" dirty="0" err="1"/>
              <a:t>turn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integrated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into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inform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Education</a:t>
            </a:r>
            <a:r>
              <a:rPr lang="pt-PT" b="0" i="0" u="none" baseline="0" dirty="0"/>
              <a:t> sector </a:t>
            </a:r>
            <a:r>
              <a:rPr lang="pt-PT" b="0" i="0" u="none" baseline="0" dirty="0" err="1"/>
              <a:t>plans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costing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models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donor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proposals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partner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investment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more </a:t>
            </a:r>
          </a:p>
          <a:p>
            <a:pPr lvl="0" algn="l" rtl="0"/>
            <a:r>
              <a:rPr lang="pt-PT" b="0" i="0" u="none" baseline="0" dirty="0"/>
              <a:t>This </a:t>
            </a:r>
            <a:r>
              <a:rPr lang="pt-PT" b="0" i="0" u="none" baseline="0" dirty="0" err="1"/>
              <a:t>is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turning</a:t>
            </a:r>
            <a:r>
              <a:rPr lang="pt-PT" b="0" i="0" u="none" baseline="0" dirty="0"/>
              <a:t> out to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relevant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timely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strategy</a:t>
            </a:r>
            <a:r>
              <a:rPr lang="pt-PT" b="0" i="0" u="none" baseline="0" dirty="0"/>
              <a:t> for UNICEF </a:t>
            </a:r>
            <a:r>
              <a:rPr lang="pt-PT" b="0" i="0" u="none" baseline="0" dirty="0" err="1"/>
              <a:t>given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our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comparative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advantage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ability</a:t>
            </a:r>
            <a:r>
              <a:rPr lang="pt-PT" b="0" i="0" u="none" baseline="0" dirty="0"/>
              <a:t> to </a:t>
            </a:r>
            <a:r>
              <a:rPr lang="pt-PT" b="0" i="0" u="none" baseline="0" dirty="0" err="1"/>
              <a:t>convene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partners</a:t>
            </a:r>
            <a:r>
              <a:rPr lang="pt-PT" b="0" i="0" u="none" baseline="0" dirty="0"/>
              <a:t> in </a:t>
            </a:r>
            <a:r>
              <a:rPr lang="pt-PT" b="0" i="0" u="none" baseline="0" dirty="0" err="1"/>
              <a:t>support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4523F93C-5B06-4DB9-B9AD-996F45D6775F}" type="slidenum">
              <a:r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5957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0" i="0" u="none" baseline="0" dirty="0"/>
              <a:t>Refer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cheat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sheet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handout</a:t>
            </a:r>
            <a:endParaRPr lang="pt-PT" b="0" i="0" u="none" baseline="0" dirty="0"/>
          </a:p>
          <a:p>
            <a:pPr lvl="0" algn="l" rtl="0"/>
            <a:endParaRPr lang="pt-PT" dirty="0"/>
          </a:p>
          <a:p>
            <a:pPr lvl="0" algn="l" rtl="0"/>
            <a:r>
              <a:rPr lang="pt-PT" b="0" i="0" u="none" baseline="0" dirty="0" err="1"/>
              <a:t>Practical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tool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which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systematically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supports</a:t>
            </a:r>
            <a:r>
              <a:rPr lang="pt-PT" b="0" i="0" u="none" baseline="0" dirty="0"/>
              <a:t> countries </a:t>
            </a:r>
            <a:r>
              <a:rPr lang="pt-PT" b="0" i="0" u="none" baseline="0" dirty="0" err="1"/>
              <a:t>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analyze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sub-sectoral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strengths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challenges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leads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development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coherent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action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plan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that</a:t>
            </a:r>
            <a:r>
              <a:rPr lang="pt-PT" b="0" i="0" u="none" baseline="0" dirty="0"/>
              <a:t> can in </a:t>
            </a:r>
            <a:r>
              <a:rPr lang="pt-PT" b="0" i="0" u="none" baseline="0" dirty="0" err="1"/>
              <a:t>turn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integrated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into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inform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Education</a:t>
            </a:r>
            <a:r>
              <a:rPr lang="pt-PT" b="0" i="0" u="none" baseline="0" dirty="0"/>
              <a:t> sector </a:t>
            </a:r>
            <a:r>
              <a:rPr lang="pt-PT" b="0" i="0" u="none" baseline="0" dirty="0" err="1"/>
              <a:t>plans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costing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models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donor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proposals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partner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investment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more </a:t>
            </a:r>
          </a:p>
          <a:p>
            <a:pPr lvl="0" algn="l" rtl="0"/>
            <a:r>
              <a:rPr lang="pt-PT" b="0" i="0" u="none" baseline="0" dirty="0"/>
              <a:t>This </a:t>
            </a:r>
            <a:r>
              <a:rPr lang="pt-PT" b="0" i="0" u="none" baseline="0" dirty="0" err="1"/>
              <a:t>is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turning</a:t>
            </a:r>
            <a:r>
              <a:rPr lang="pt-PT" b="0" i="0" u="none" baseline="0" dirty="0"/>
              <a:t> out to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relevant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timely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strategy</a:t>
            </a:r>
            <a:r>
              <a:rPr lang="pt-PT" b="0" i="0" u="none" baseline="0" dirty="0"/>
              <a:t> for UNICEF </a:t>
            </a:r>
            <a:r>
              <a:rPr lang="pt-PT" b="0" i="0" u="none" baseline="0" dirty="0" err="1"/>
              <a:t>given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our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comparative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advantege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ability</a:t>
            </a:r>
            <a:r>
              <a:rPr lang="pt-PT" b="0" i="0" u="none" baseline="0" dirty="0"/>
              <a:t> to </a:t>
            </a:r>
            <a:r>
              <a:rPr lang="pt-PT" b="0" i="0" u="none" baseline="0" dirty="0" err="1"/>
              <a:t>convene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partners</a:t>
            </a:r>
            <a:r>
              <a:rPr lang="pt-PT" b="0" i="0" u="none" baseline="0" dirty="0"/>
              <a:t> in </a:t>
            </a:r>
            <a:r>
              <a:rPr lang="pt-PT" b="0" i="0" u="none" baseline="0" dirty="0" err="1"/>
              <a:t>support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4523F93C-5B06-4DB9-B9AD-996F45D6775F}" type="slidenum">
              <a:r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9133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0" i="0" u="none" baseline="0" dirty="0"/>
              <a:t>Refer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cheat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sheet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handout</a:t>
            </a:r>
            <a:endParaRPr lang="pt-PT" b="0" i="0" u="none" baseline="0" dirty="0"/>
          </a:p>
          <a:p>
            <a:pPr lvl="0" algn="l" rtl="0"/>
            <a:endParaRPr lang="pt-PT" dirty="0"/>
          </a:p>
          <a:p>
            <a:pPr lvl="0" algn="l" rtl="0"/>
            <a:r>
              <a:rPr lang="pt-PT" b="0" i="0" u="none" baseline="0" dirty="0" err="1"/>
              <a:t>Practical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tool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which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systematically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supports</a:t>
            </a:r>
            <a:r>
              <a:rPr lang="pt-PT" b="0" i="0" u="none" baseline="0" dirty="0"/>
              <a:t> countries </a:t>
            </a:r>
            <a:r>
              <a:rPr lang="pt-PT" b="0" i="0" u="none" baseline="0" dirty="0" err="1"/>
              <a:t>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analyze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sub-sectoral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strengths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challenges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leads to </a:t>
            </a:r>
            <a:r>
              <a:rPr lang="pt-PT" b="0" i="0" u="none" baseline="0" dirty="0" err="1"/>
              <a:t>the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development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coherent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action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plan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that</a:t>
            </a:r>
            <a:r>
              <a:rPr lang="pt-PT" b="0" i="0" u="none" baseline="0" dirty="0"/>
              <a:t> can in </a:t>
            </a:r>
            <a:r>
              <a:rPr lang="pt-PT" b="0" i="0" u="none" baseline="0" dirty="0" err="1"/>
              <a:t>turn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integrated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into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inform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Education</a:t>
            </a:r>
            <a:r>
              <a:rPr lang="pt-PT" b="0" i="0" u="none" baseline="0" dirty="0"/>
              <a:t> sector </a:t>
            </a:r>
            <a:r>
              <a:rPr lang="pt-PT" b="0" i="0" u="none" baseline="0" dirty="0" err="1"/>
              <a:t>plans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costing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models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donor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proposals</a:t>
            </a:r>
            <a:r>
              <a:rPr lang="pt-PT" b="0" i="0" u="none" baseline="0" dirty="0"/>
              <a:t>, </a:t>
            </a:r>
            <a:r>
              <a:rPr lang="pt-PT" b="0" i="0" u="none" baseline="0" dirty="0" err="1"/>
              <a:t>partner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investment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more </a:t>
            </a:r>
          </a:p>
          <a:p>
            <a:pPr lvl="0" algn="l" rtl="0"/>
            <a:r>
              <a:rPr lang="pt-PT" b="0" i="0" u="none" baseline="0" dirty="0"/>
              <a:t>This </a:t>
            </a:r>
            <a:r>
              <a:rPr lang="pt-PT" b="0" i="0" u="none" baseline="0" dirty="0" err="1"/>
              <a:t>is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turning</a:t>
            </a:r>
            <a:r>
              <a:rPr lang="pt-PT" b="0" i="0" u="none" baseline="0" dirty="0"/>
              <a:t> out to </a:t>
            </a:r>
            <a:r>
              <a:rPr lang="pt-PT" b="0" i="0" u="none" baseline="0" dirty="0" err="1"/>
              <a:t>be</a:t>
            </a:r>
            <a:r>
              <a:rPr lang="pt-PT" b="0" i="0" u="none" baseline="0" dirty="0"/>
              <a:t> a </a:t>
            </a:r>
            <a:r>
              <a:rPr lang="pt-PT" b="0" i="0" u="none" baseline="0" dirty="0" err="1"/>
              <a:t>very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relevant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timely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strategy</a:t>
            </a:r>
            <a:r>
              <a:rPr lang="pt-PT" b="0" i="0" u="none" baseline="0" dirty="0"/>
              <a:t> for UNICEF </a:t>
            </a:r>
            <a:r>
              <a:rPr lang="pt-PT" b="0" i="0" u="none" baseline="0" dirty="0" err="1"/>
              <a:t>given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our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comparative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advantage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and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ability</a:t>
            </a:r>
            <a:r>
              <a:rPr lang="pt-PT" b="0" i="0" u="none" baseline="0" dirty="0"/>
              <a:t> to </a:t>
            </a:r>
            <a:r>
              <a:rPr lang="pt-PT" b="0" i="0" u="none" baseline="0" dirty="0" err="1"/>
              <a:t>convene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partners</a:t>
            </a:r>
            <a:r>
              <a:rPr lang="pt-PT" b="0" i="0" u="none" baseline="0" dirty="0"/>
              <a:t> in </a:t>
            </a:r>
            <a:r>
              <a:rPr lang="pt-PT" b="0" i="0" u="none" baseline="0" dirty="0" err="1"/>
              <a:t>support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of</a:t>
            </a:r>
            <a:r>
              <a:rPr lang="pt-PT" b="0" i="0" u="none" baseline="0" dirty="0"/>
              <a:t> </a:t>
            </a:r>
            <a:r>
              <a:rPr lang="pt-PT" b="0" i="0" u="none" baseline="0" dirty="0" err="1"/>
              <a:t>Gov’ts</a:t>
            </a:r>
            <a:r>
              <a:rPr lang="pt-PT" b="0" i="0" u="none" baseline="0" dirty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4523F93C-5B06-4DB9-B9AD-996F45D6775F}" type="slidenum">
              <a:r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557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96556" y="3643156"/>
            <a:ext cx="6889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3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05712" y="5357956"/>
            <a:ext cx="54952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404664" y="2312184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 b="1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404664" y="2878281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404664" y="1846197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 b="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779649" y="2312184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 b="0">
                <a:solidFill>
                  <a:schemeClr val="accent4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779649" y="2878281"/>
            <a:ext cx="2635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3779649" y="1846197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 b="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6154633" y="2312184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 b="0">
                <a:solidFill>
                  <a:schemeClr val="accent4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6154633" y="2878281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6154633" y="1846197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 b="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>
            <a:off x="964800" y="453616"/>
            <a:ext cx="10262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 b="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8529619" y="2312184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 b="0">
                <a:solidFill>
                  <a:schemeClr val="accent4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ork Sans ExtraBold"/>
              <a:buNone/>
              <a:defRPr sz="16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8529619" y="2878281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8529619" y="1846197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 b="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18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ctrTitle"/>
          </p:nvPr>
        </p:nvSpPr>
        <p:spPr>
          <a:xfrm>
            <a:off x="806233" y="455467"/>
            <a:ext cx="89056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b="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ctrTitle" idx="2"/>
          </p:nvPr>
        </p:nvSpPr>
        <p:spPr>
          <a:xfrm>
            <a:off x="1748867" y="20011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1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ubTitle" idx="1"/>
          </p:nvPr>
        </p:nvSpPr>
        <p:spPr>
          <a:xfrm>
            <a:off x="1748867" y="2685367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ctrTitle" idx="3"/>
          </p:nvPr>
        </p:nvSpPr>
        <p:spPr>
          <a:xfrm>
            <a:off x="1748867" y="36521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100" b="1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ubTitle" idx="4"/>
          </p:nvPr>
        </p:nvSpPr>
        <p:spPr>
          <a:xfrm>
            <a:off x="1748867" y="4336367"/>
            <a:ext cx="25084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22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806233" y="1966467"/>
            <a:ext cx="332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2" hasCustomPrompt="1"/>
          </p:nvPr>
        </p:nvSpPr>
        <p:spPr>
          <a:xfrm>
            <a:off x="798820" y="646776"/>
            <a:ext cx="3222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Work Sans ExtraBold"/>
              <a:buNone/>
              <a:defRPr sz="8000" b="0">
                <a:solidFill>
                  <a:schemeClr val="accent4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64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833000" y="3485267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4">
    <p:bg>
      <p:bgPr>
        <a:noFill/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96AA-8478-2146-B25B-AD2E1988584C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02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D7B8-9F07-4899-827D-5F3CFDDEB574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6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71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81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4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05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11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15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99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2/26/2020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95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9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4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3672-0C16-4716-A62F-2DA26D055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8C3B2-C08B-45AB-8C6E-022D71D6D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FCAD9-CC4C-4B85-B91F-FA80C313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34E9D-7497-469A-A1C1-3B670D80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E950-CB6E-4D1F-989C-AAD55338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9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CAB0-0454-4C40-94F6-DAF4798B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09B5-AA72-4791-8CC8-5CE34ABC0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7E450-FF9E-4656-9373-B238270E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88A2B-3A2B-4ADF-AD1E-5AC12A24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9E85-B0FF-436F-BF52-FCCE2BF3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69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2510-2DE2-49CF-AEF6-349283B8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DB98F-FDD9-44F5-89AF-A5D97AF4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E2E7-57FA-441C-941F-E80E9414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BB08C-A9C0-4259-9B47-540DE49B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F6D7C-0ED8-4EEA-90D3-FDE1C42D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81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5DE80-19D6-4C61-A8B7-56A6B6AA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A57B-4029-400B-8437-4E1BDF923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B8229-E151-4251-B02E-996AC1EAC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641D7-5EF3-44A0-966C-07BDAE00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B4023-8AC3-47FC-AEA7-CD3D6D97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3668B-87DD-4784-A4DA-51CF19B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53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6D2D-F69E-4365-A99C-51B75DD4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4C1CE-94B0-4FB5-8339-407C854F6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E59A1-832A-4A9F-B99E-F4B6CEBFC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6A5AF-4D6E-4140-8C25-F984D7034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2695E-1544-4BF9-B1C2-75543F7F80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453722-91CB-409C-9716-B198EF8F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978F5-FEFA-4ED9-B04B-7E29F75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179FB0-86EC-45E6-A821-914C7EC3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955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F86F-8A4F-48F2-ADAF-B25516F8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03B41-0FBF-483F-8EB2-220B0DC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6E2B1-2B33-44A7-8530-5611DF38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2EE9F-AFA1-40E7-9C6A-819307AA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37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8B687-03D2-4403-8E6F-216608D53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9CCBF-5757-4FE4-AA8E-0F56A63A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B7617-0E43-42DC-98A0-C6A134BC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78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4C38C-31EB-4377-A64B-A84EBA55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5AF75-E920-46D4-BAA4-850CDC21C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265E9-700F-49D4-94AA-EA8629E8F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DD2C6-A137-4B03-B0D1-516FEB85E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A8F61-88C3-4ECB-92F3-D45BAABC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A6F-709D-48A3-BC03-51CF9EC4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70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360D-DA72-438A-BF8B-EEFB5C7F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088C6B-E1B3-4BB0-B626-F2507544A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9156C-AF24-4CD4-B4B5-6015ED169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D26E2-1236-448B-A59D-617C49195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BCBD1-CEA7-4B75-A3FC-E151122B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DA72-4540-4615-B77D-738D1F89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61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9C52-4C38-400B-9752-F0836D99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4CAFE-C7D5-404C-83D5-0AC55FEED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CFB6A-DF02-4B58-8E59-2D888B755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45D3A-F22B-44AD-904A-2472BF7A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2105C-4F66-4772-BC69-FBE755D4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9F7FF6-B98A-4B70-9108-B969B8655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E929B-97D3-48BD-8246-4CAE0F966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C508D-8A16-4290-9117-EC72EE0E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68BF0-BFB4-4314-AD1F-C3A3BAECE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3E31-8641-410E-ABE7-372FE3C2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48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1D30-C0A0-4124-A783-34D9F15FA0FE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077-7188-48C5-8679-2287FAC952E9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740-6776-4EE9-99FD-96D592FA5A23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BD99-6FFD-46C5-B5E2-43A34BDA2566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678E-214C-4CF8-97C7-95015FB02960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60E0-FA77-4473-A859-74127B089143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D7B8-9F07-4899-827D-5F3CFDDEB574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7C5C-1CD1-417D-A89C-14747F5222C7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EFBB-CFA1-4AA8-9123-F0B52DBD84FE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5871-AB0F-4B3D-8861-97E78CB7B47E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8406-4C3F-4F3E-80BD-A22568EA37EB}" type="datetime1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86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6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6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5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89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7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5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91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6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13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96556" y="3643156"/>
            <a:ext cx="6889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3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05712" y="5357956"/>
            <a:ext cx="54952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73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4" r:id="rId4"/>
    <p:sldLayoutId id="2147483665" r:id="rId5"/>
    <p:sldLayoutId id="2147483666" r:id="rId6"/>
    <p:sldLayoutId id="2147483667" r:id="rId7"/>
    <p:sldLayoutId id="2147483676" r:id="rId8"/>
    <p:sldLayoutId id="2147483669" r:id="rId9"/>
    <p:sldLayoutId id="2147483674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Work Sans ExtraBold"/>
              <a:buNone/>
              <a:defRPr sz="2800"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●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○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■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●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○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■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●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○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Barlow Light"/>
              <a:buChar char="■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3" r:id="rId4"/>
    <p:sldLayoutId id="2147483668" r:id="rId5"/>
    <p:sldLayoutId id="2147483673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6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8CA39-1D11-46CC-9CF1-23B3FDA7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FBCA6-F252-4482-90DA-E46EEF2C1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21061-958A-4587-B1D6-1D78D7E1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0877C-707C-4EA5-B461-327F6B99BC25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04C8B-DBCE-493A-9007-A8402DF57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E1A1D-CC85-4AE0-AE65-A23CB5874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8DB22-FEB3-4DD8-83E8-F38F73963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4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46459-E3C3-4969-9224-5ED50B492D17}" type="datetime1">
              <a:rPr lang="en-US" smtClean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5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00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partnership.org/content/better-early-learning-and-development-scale-belds-fly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jpeg"/><Relationship Id="rId5" Type="http://schemas.openxmlformats.org/officeDocument/2006/relationships/hyperlink" Target="https://www.globalpartnership.org/blog/ready-learn-ghana-frontrunner-universal-pre-primary-education" TargetMode="External"/><Relationship Id="rId4" Type="http://schemas.openxmlformats.org/officeDocument/2006/relationships/hyperlink" Target="https://www.globalpartnership.org/blog/scaling-early-education-young-children-lesoth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CEF-Ethiopia-103 copy.jpg">
            <a:extLst>
              <a:ext uri="{FF2B5EF4-FFF2-40B4-BE49-F238E27FC236}">
                <a16:creationId xmlns:a16="http://schemas.microsoft.com/office/drawing/2014/main" id="{4452551B-6416-8049-838E-7370DC3AA4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804" y="0"/>
            <a:ext cx="12342551" cy="6961323"/>
          </a:xfrm>
          <a:prstGeom prst="rect">
            <a:avLst/>
          </a:prstGeom>
        </p:spPr>
      </p:pic>
      <p:sp>
        <p:nvSpPr>
          <p:cNvPr id="132" name="Google Shape;132;p25"/>
          <p:cNvSpPr txBox="1">
            <a:spLocks noGrp="1"/>
          </p:cNvSpPr>
          <p:nvPr>
            <p:ph type="ctrTitle"/>
          </p:nvPr>
        </p:nvSpPr>
        <p:spPr>
          <a:xfrm>
            <a:off x="75927" y="2359935"/>
            <a:ext cx="6955188" cy="395402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 rtl="0"/>
            <a:r>
              <a:rPr lang="pt-PT" sz="4000" b="0" i="0" u="none" baseline="0" dirty="0">
                <a:solidFill>
                  <a:schemeClr val="lt1"/>
                </a:solidFill>
              </a:rPr>
              <a:t>Webinar sobre Melhor Aprendizagem e Desenvolvimento Durante a Primeira Infância à Escala (BELDS):</a:t>
            </a:r>
            <a:br>
              <a:rPr lang="pt-PT" sz="4000" dirty="0">
                <a:solidFill>
                  <a:schemeClr val="lt1"/>
                </a:solidFill>
              </a:rPr>
            </a:br>
            <a:r>
              <a:rPr lang="pt-PT" sz="3200" b="0" i="1" u="none" baseline="0" dirty="0">
                <a:solidFill>
                  <a:schemeClr val="accent2">
                    <a:lumMod val="10000"/>
                    <a:lumOff val="90000"/>
                  </a:schemeClr>
                </a:solidFill>
              </a:rPr>
              <a:t>Reforçar a ECE nas Análises e Planos para o Sector da Educação</a:t>
            </a:r>
          </a:p>
        </p:txBody>
      </p:sp>
      <p:pic>
        <p:nvPicPr>
          <p:cNvPr id="4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F7782538-03E2-4368-BF37-C9EF4ED99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37" y="160720"/>
            <a:ext cx="2743200" cy="7212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E998084-4ED1-4254-9B97-7294BEFDF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271" y="5835956"/>
            <a:ext cx="5495200" cy="956000"/>
          </a:xfrm>
        </p:spPr>
        <p:txBody>
          <a:bodyPr/>
          <a:lstStyle/>
          <a:p>
            <a:pPr algn="l" rtl="0"/>
            <a:r>
              <a:rPr lang="pt-PT" b="1" i="0" u="none" baseline="0" dirty="0"/>
              <a:t> 27 de Fevereiro de 2020</a:t>
            </a:r>
          </a:p>
        </p:txBody>
      </p:sp>
    </p:spTree>
    <p:extLst>
      <p:ext uri="{BB962C8B-B14F-4D97-AF65-F5344CB8AC3E}">
        <p14:creationId xmlns:p14="http://schemas.microsoft.com/office/powerpoint/2010/main" val="1569498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858F8DD7-2476-40E3-B381-AE2B19FF5977}" type="slidenum">
              <a:rPr/>
              <a:t>10</a:t>
            </a:fld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0" y="177303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4000" b="1" i="0" u="sng" baseline="0">
                <a:solidFill>
                  <a:srgbClr val="00B0F0"/>
                </a:solidFill>
              </a:rPr>
              <a:t>Participação no MOOC sobre a Integração da </a:t>
            </a:r>
          </a:p>
          <a:p>
            <a:pPr algn="ctr" rtl="0"/>
            <a:r>
              <a:rPr lang="pt-PT" sz="4000" b="1" i="0" u="sng" baseline="0">
                <a:solidFill>
                  <a:srgbClr val="00B0F0"/>
                </a:solidFill>
              </a:rPr>
              <a:t>Educação da Primeira Infância no </a:t>
            </a:r>
          </a:p>
          <a:p>
            <a:pPr algn="ctr" rtl="0"/>
            <a:r>
              <a:rPr lang="pt-PT" sz="4000" b="1" i="0" u="sng" baseline="0">
                <a:solidFill>
                  <a:srgbClr val="00B0F0"/>
                </a:solidFill>
              </a:rPr>
              <a:t>Planeamento do Sector da Educação 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04800" y="2116294"/>
            <a:ext cx="11516141" cy="4741705"/>
          </a:xfrm>
        </p:spPr>
        <p:txBody>
          <a:bodyPr>
            <a:normAutofit fontScale="77500" lnSpcReduction="20000"/>
          </a:bodyPr>
          <a:lstStyle/>
          <a:p>
            <a:pPr lvl="2" algn="l" rtl="0"/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membros do Grupo de Trabalho Técnico (</a:t>
            </a:r>
            <a:r>
              <a:rPr lang="pt-PT" sz="4000" b="0" i="1" u="non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GTT</a:t>
            </a:r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nacional inscreveram-se e participaram no </a:t>
            </a:r>
            <a:r>
              <a:rPr lang="pt-PT" sz="4000" b="0" i="1" u="non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MOOC</a:t>
            </a:r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foi organizado pela UNESCO, IIEP, </a:t>
            </a:r>
            <a:r>
              <a:rPr lang="pt-PT" sz="4000" b="0" i="1" u="non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GPE</a:t>
            </a:r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UNICEF.</a:t>
            </a:r>
          </a:p>
          <a:p>
            <a:pPr lvl="2" algn="l" rtl="0"/>
            <a:endParaRPr lang="pt-PT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l" rtl="0"/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Outras pessoas que não fazem parte do </a:t>
            </a:r>
            <a:r>
              <a:rPr lang="pt-PT" sz="4000" b="0" i="1" u="non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GTT</a:t>
            </a:r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foram seleccionadas para o envolvimento como parte dos membros para a validação.</a:t>
            </a:r>
          </a:p>
          <a:p>
            <a:pPr lvl="2" algn="l" rtl="0"/>
            <a:endParaRPr lang="pt-PT" sz="11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just" rtl="0"/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membros aprofundaram a sua compreensão das questões da ECE e utilizaram o que estava a ser praticado através do processo de desenvolvimento da ECE como estratégias-chave utilizadas através do desenvolvimento da Política para a ECE. Por exemplo... como fazer uma campanha de apoio à ECE, </a:t>
            </a:r>
          </a:p>
          <a:p>
            <a:pPr lvl="2" algn="just" rtl="0"/>
            <a:endParaRPr lang="pt-PT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l" rtl="0"/>
            <a:endParaRPr lang="pt-PT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l" rtl="0"/>
            <a:endParaRPr lang="pt-PT" sz="4000" dirty="0"/>
          </a:p>
          <a:p>
            <a:pPr lvl="2" algn="l" rtl="0"/>
            <a:endParaRPr lang="pt-PT" sz="4000" dirty="0"/>
          </a:p>
          <a:p>
            <a:pPr lvl="2" algn="l" rtl="0"/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567801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858F8DD7-2476-40E3-B381-AE2B19FF5977}" type="slidenum">
              <a:rPr/>
              <a:t>11</a:t>
            </a:fld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2340159" y="181996"/>
            <a:ext cx="65476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pt-PT" sz="4400" b="1" i="0" u="none" baseline="0" dirty="0">
                <a:solidFill>
                  <a:srgbClr val="00B0F0"/>
                </a:solidFill>
              </a:rPr>
              <a:t>Validação da Política de ECE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32460" y="1228298"/>
            <a:ext cx="10879866" cy="5447706"/>
          </a:xfrm>
        </p:spPr>
        <p:txBody>
          <a:bodyPr>
            <a:normAutofit fontScale="77500" lnSpcReduction="20000"/>
          </a:bodyPr>
          <a:lstStyle/>
          <a:p>
            <a:pPr lvl="2" algn="just" rtl="0"/>
            <a:r>
              <a:rPr lang="pt-PT" sz="4000" b="0" i="0" u="none" baseline="0" dirty="0"/>
              <a:t>Validação nacional mais ampla das partes interessadas do projeto de política para a ECE (feita em três zonas)</a:t>
            </a:r>
          </a:p>
          <a:p>
            <a:pPr marL="914400" lvl="2" indent="0" algn="just" rtl="0">
              <a:buNone/>
            </a:pPr>
            <a:endParaRPr lang="pt-PT" sz="4000" dirty="0"/>
          </a:p>
          <a:p>
            <a:pPr marL="914400" lvl="2" indent="0" algn="just" rtl="0">
              <a:buNone/>
            </a:pPr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PT" sz="4000" b="0" i="1" u="non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GTT</a:t>
            </a:r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envolveu grupos e indivíduos representativos das partes interessadas nas Zonas Norte, Centro e Sul do País.</a:t>
            </a:r>
          </a:p>
          <a:p>
            <a:pPr marL="914400" lvl="2" indent="0" algn="just" rtl="0">
              <a:buNone/>
            </a:pPr>
            <a:endParaRPr lang="pt-PT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 algn="just" rtl="0">
              <a:buNone/>
            </a:pPr>
            <a:r>
              <a:rPr lang="pt-PT" sz="4000" b="0" i="1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Enriquecer estratégias/actividades desenvolvidas com o objectivo de assegurar um Quadro Político robusto para a ECE.</a:t>
            </a:r>
          </a:p>
          <a:p>
            <a:pPr marL="914400" lvl="2" indent="0" algn="just" rtl="0">
              <a:buNone/>
            </a:pPr>
            <a:r>
              <a:rPr lang="pt-PT" sz="4000" b="0" i="0" u="non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914400" lvl="2" indent="0" algn="just" rtl="0">
              <a:buNone/>
            </a:pPr>
            <a:r>
              <a:rPr lang="pt-PT" sz="4000" b="0" i="1" u="none" baseline="0" dirty="0">
                <a:solidFill>
                  <a:srgbClr val="FF0000"/>
                </a:solidFill>
              </a:rPr>
              <a:t>Os participantes que não pertenciam ao </a:t>
            </a:r>
            <a:r>
              <a:rPr lang="pt-PT" sz="4000" b="0" i="1" u="none" baseline="0" dirty="0" err="1">
                <a:solidFill>
                  <a:srgbClr val="FF0000"/>
                </a:solidFill>
              </a:rPr>
              <a:t>GTT</a:t>
            </a:r>
            <a:r>
              <a:rPr lang="pt-PT" sz="4000" b="0" i="1" u="none" baseline="0" dirty="0">
                <a:solidFill>
                  <a:srgbClr val="FF0000"/>
                </a:solidFill>
              </a:rPr>
              <a:t> e que completaram a </a:t>
            </a:r>
            <a:r>
              <a:rPr lang="pt-PT" sz="4000" b="0" i="1" u="none" baseline="0" dirty="0" err="1">
                <a:solidFill>
                  <a:srgbClr val="FF0000"/>
                </a:solidFill>
              </a:rPr>
              <a:t>MOOC</a:t>
            </a:r>
            <a:r>
              <a:rPr lang="pt-PT" sz="4000" b="0" i="1" u="none" baseline="0" dirty="0">
                <a:solidFill>
                  <a:srgbClr val="FF0000"/>
                </a:solidFill>
              </a:rPr>
              <a:t> ECE também tinham experiência prática de trabalho com as cinco áreas de ação.</a:t>
            </a:r>
            <a:r>
              <a:rPr lang="pt-PT" sz="4000" b="0" i="0" u="none" baseline="0" dirty="0">
                <a:solidFill>
                  <a:srgbClr val="FF0000"/>
                </a:solidFill>
              </a:rPr>
              <a:t> </a:t>
            </a:r>
          </a:p>
          <a:p>
            <a:pPr lvl="2" algn="just" rtl="0"/>
            <a:endParaRPr lang="pt-PT" sz="4000" dirty="0">
              <a:solidFill>
                <a:srgbClr val="FF0000"/>
              </a:solidFill>
            </a:endParaRPr>
          </a:p>
          <a:p>
            <a:pPr lvl="2" algn="just" rtl="0"/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639914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858F8DD7-2476-40E3-B381-AE2B19FF5977}" type="slidenum">
              <a:rPr/>
              <a:t>12</a:t>
            </a:fld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1160617" y="50706"/>
            <a:ext cx="6526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pt-PT" sz="4000" b="1" i="0" u="none" baseline="0" dirty="0">
                <a:solidFill>
                  <a:srgbClr val="00B0F0"/>
                </a:solidFill>
              </a:rPr>
              <a:t>Expectativas para a ECE no Gana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5028" y="127827"/>
            <a:ext cx="2368639" cy="480933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Zona Norte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18" y="685880"/>
            <a:ext cx="9387180" cy="59112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8135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858F8DD7-2476-40E3-B381-AE2B19FF5977}" type="slidenum">
              <a:rPr/>
              <a:t>13</a:t>
            </a:fld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1160617" y="-3886"/>
            <a:ext cx="6526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pt-PT" sz="4000" b="1" i="0" u="none" baseline="0" dirty="0">
                <a:solidFill>
                  <a:srgbClr val="00B0F0"/>
                </a:solidFill>
              </a:rPr>
              <a:t>Expectativas para a ECE no Gana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3396" y="114179"/>
            <a:ext cx="2368639" cy="480933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Zona Centro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17" y="608760"/>
            <a:ext cx="9421117" cy="60109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92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35A14-9420-411B-9DD4-F6C85E07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5"/>
            <a:ext cx="10515600" cy="1064430"/>
          </a:xfrm>
        </p:spPr>
        <p:txBody>
          <a:bodyPr>
            <a:noAutofit/>
          </a:bodyPr>
          <a:lstStyle/>
          <a:p>
            <a:pPr algn="ctr" rtl="0"/>
            <a:r>
              <a:rPr lang="pt-PT" sz="3600" b="1" i="0" u="none" baseline="0" dirty="0">
                <a:solidFill>
                  <a:srgbClr val="00B0F0"/>
                </a:solidFill>
              </a:rPr>
              <a:t>LIÇÕES APRENDIDAS NO PROCESSO DE DESENVOLVIMENTO DO QUADRO POLÍTICO PARA A 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995A-22DD-43AA-83A7-DB5279383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34" y="1541539"/>
            <a:ext cx="11993732" cy="5031101"/>
          </a:xfrm>
        </p:spPr>
        <p:txBody>
          <a:bodyPr>
            <a:normAutofit/>
          </a:bodyPr>
          <a:lstStyle/>
          <a:p>
            <a:pPr lvl="1" algn="just" rtl="0">
              <a:buFont typeface="Wingdings" panose="05000000000000000000" pitchFamily="2" charset="2"/>
              <a:buChar char="§"/>
            </a:pPr>
            <a:r>
              <a:rPr lang="pt-PT" sz="2800" b="0" i="0" u="none" baseline="0" dirty="0"/>
              <a:t>O processo demora tempo - o compromisso político e a adesão da liderança e do trabalho do </a:t>
            </a:r>
            <a:r>
              <a:rPr lang="pt-PT" sz="2800" b="0" i="0" u="none" baseline="0" dirty="0" err="1"/>
              <a:t>GTT</a:t>
            </a:r>
            <a:r>
              <a:rPr lang="pt-PT" sz="2800" b="0" i="0" u="none" baseline="0" dirty="0"/>
              <a:t> foram factores chave para progredir</a:t>
            </a:r>
          </a:p>
          <a:p>
            <a:pPr lvl="1" algn="just" rtl="0">
              <a:buFont typeface="Wingdings" panose="05000000000000000000" pitchFamily="2" charset="2"/>
              <a:buChar char="§"/>
            </a:pPr>
            <a:r>
              <a:rPr lang="pt-PT" sz="2800" b="0" i="0" u="none" baseline="0" dirty="0"/>
              <a:t>A liderança e coordenação do </a:t>
            </a:r>
            <a:r>
              <a:rPr lang="pt-PT" sz="2800" b="0" i="0" u="none" baseline="0" dirty="0" err="1"/>
              <a:t>GTT</a:t>
            </a:r>
            <a:r>
              <a:rPr lang="pt-PT" sz="2800" b="0" i="0" u="none" baseline="0" dirty="0"/>
              <a:t> foi fundamental para sustentar o interesse e seguir em frente</a:t>
            </a:r>
          </a:p>
          <a:p>
            <a:pPr lvl="1" algn="just" rtl="0">
              <a:buFont typeface="Wingdings" panose="05000000000000000000" pitchFamily="2" charset="2"/>
              <a:buChar char="§"/>
            </a:pPr>
            <a:r>
              <a:rPr lang="pt-PT" sz="2800" b="0" i="0" u="none" baseline="0" dirty="0"/>
              <a:t>O </a:t>
            </a:r>
            <a:r>
              <a:rPr lang="pt-PT" sz="2800" b="0" i="0" u="none" baseline="0" dirty="0" err="1"/>
              <a:t>GTT</a:t>
            </a:r>
            <a:r>
              <a:rPr lang="pt-PT" sz="2800" b="0" i="0" u="none" baseline="0" dirty="0"/>
              <a:t> para a ECE foi fundamental para promover a propriedade, manter a dinâmica e sustentar o envolvimento e as perspectivas de uma ampla gama de partes interessadas - o </a:t>
            </a:r>
            <a:r>
              <a:rPr lang="pt-PT" sz="2800" b="0" i="0" u="none" baseline="0" dirty="0" err="1"/>
              <a:t>GTT</a:t>
            </a:r>
            <a:r>
              <a:rPr lang="pt-PT" sz="2800" b="0" i="0" u="none" baseline="0" dirty="0"/>
              <a:t> como defensor e campeão da ECE</a:t>
            </a:r>
          </a:p>
          <a:p>
            <a:pPr lvl="1" algn="just" rtl="0">
              <a:buFont typeface="Wingdings" panose="05000000000000000000" pitchFamily="2" charset="2"/>
              <a:buChar char="§"/>
            </a:pPr>
            <a:r>
              <a:rPr lang="pt-PT" sz="2800" b="0" i="0" u="none" baseline="0" dirty="0"/>
              <a:t>A singularidade do subsector da ECE foi evidente e destacada no processo</a:t>
            </a:r>
          </a:p>
          <a:p>
            <a:pPr lvl="1" algn="just" rtl="0">
              <a:buFont typeface="Wingdings" panose="05000000000000000000" pitchFamily="2" charset="2"/>
              <a:buChar char="§"/>
            </a:pPr>
            <a:r>
              <a:rPr lang="pt-PT" sz="2800" b="0" i="0" u="none" baseline="0" dirty="0"/>
              <a:t>O foco no subsector da ECE tem que ser alinhado com os outros subsectores e com prioridades e estratégias mais amplas para o sector da Educação</a:t>
            </a:r>
          </a:p>
          <a:p>
            <a:pPr lvl="1" algn="just" rtl="0">
              <a:buFont typeface="Wingdings" panose="05000000000000000000" pitchFamily="2" charset="2"/>
              <a:buChar char="§"/>
            </a:pPr>
            <a:r>
              <a:rPr lang="pt-PT" sz="2800" b="0" i="0" u="none" baseline="0" dirty="0"/>
              <a:t>Contribuição da abordagem BELDS: processo; apoio técnico; advocacia; </a:t>
            </a:r>
            <a:r>
              <a:rPr lang="pt-PT" sz="2800" b="0" i="0" u="none" baseline="0" dirty="0" err="1"/>
              <a:t>MOOC</a:t>
            </a:r>
            <a:r>
              <a:rPr lang="pt-PT" sz="2800" b="0" i="0" u="none" baseline="0" dirty="0"/>
              <a:t>; participação em intercâmbios</a:t>
            </a:r>
          </a:p>
          <a:p>
            <a:pPr lvl="1" algn="just" rtl="0">
              <a:buFont typeface="Wingdings" panose="05000000000000000000" pitchFamily="2" charset="2"/>
              <a:buChar char="§"/>
            </a:pP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374930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053" y="6344420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pPr algn="l" rtl="0"/>
            <a:fld id="{C15E4355-C1EE-2A42-B28B-63C6333920E9}" type="slidenum">
              <a:rPr>
                <a:solidFill>
                  <a:schemeClr val="bg1"/>
                </a:solidFill>
              </a:rPr>
              <a:pPr/>
              <a:t>15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6121" y="6411215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 rtl="0"/>
            <a:r>
              <a:rPr lang="pt-PT" b="1" i="0" u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MoE/GES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rot="16200000">
            <a:off x="10795383" y="4711487"/>
            <a:ext cx="2295821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>
              <a:defRPr/>
            </a:pPr>
            <a:r>
              <a:rPr lang="pt-PT" sz="1067" b="0" i="0" u="none" baseline="0">
                <a:solidFill>
                  <a:srgbClr val="FFFFFF"/>
                </a:solidFill>
              </a:rPr>
              <a:t>© UNICEF/PFPG2015-2253/Lynch</a:t>
            </a: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202481" cy="3507620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51359" y="3719928"/>
            <a:ext cx="3543456" cy="36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0000" tIns="60000" rIns="120000" bIns="60000">
            <a:spAutoFit/>
          </a:bodyPr>
          <a:lstStyle>
            <a:lvl1pPr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rtl="0" eaLnBrk="1">
              <a:buSzPct val="100000"/>
            </a:pPr>
            <a:r>
              <a:rPr lang="pt-PT" sz="1600" b="1" i="0" u="none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SERVIÇO DE EDUCAÇÃO DO GANA</a:t>
            </a:r>
          </a:p>
        </p:txBody>
      </p:sp>
      <p:pic>
        <p:nvPicPr>
          <p:cNvPr id="15" name="Picture 1" descr="vbarm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16" y="4446264"/>
            <a:ext cx="1814037" cy="168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1" y="3192927"/>
            <a:ext cx="5989519" cy="3665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62" y="23091"/>
            <a:ext cx="1306761" cy="1848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55" y="-4126"/>
            <a:ext cx="1340243" cy="1776409"/>
          </a:xfrm>
          <a:prstGeom prst="rect">
            <a:avLst/>
          </a:prstGeom>
        </p:spPr>
      </p:pic>
      <p:pic>
        <p:nvPicPr>
          <p:cNvPr id="14" name="Picture 13" descr="C:\Users\aarthur\AppData\Local\Microsoft\Windows\INetCache\Content.Outlook\17OXXUZM\Untitled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4231" r="1270"/>
          <a:stretch/>
        </p:blipFill>
        <p:spPr bwMode="auto">
          <a:xfrm rot="5400000">
            <a:off x="8577060" y="1185550"/>
            <a:ext cx="1525173" cy="2518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C:\Users\aarthur\AppData\Local\Microsoft\Windows\INetCache\Content.Word\[Untitled]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" r="598" b="45006"/>
          <a:stretch/>
        </p:blipFill>
        <p:spPr bwMode="auto">
          <a:xfrm rot="5400000">
            <a:off x="10524648" y="247693"/>
            <a:ext cx="1915043" cy="1419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7107" y="6179139"/>
            <a:ext cx="3543456" cy="6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20000" tIns="60000" rIns="120000" bIns="60000">
            <a:spAutoFit/>
          </a:bodyPr>
          <a:lstStyle>
            <a:lvl1pPr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rtl="0" eaLnBrk="1">
              <a:buSzPct val="100000"/>
            </a:pPr>
            <a:r>
              <a:rPr lang="pt-PT" sz="3733" b="1" i="0" u="none" baseline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42082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AF2D037-200E-4EB4-9FE0-8801F5F16D9F}"/>
              </a:ext>
            </a:extLst>
          </p:cNvPr>
          <p:cNvSpPr txBox="1"/>
          <p:nvPr/>
        </p:nvSpPr>
        <p:spPr>
          <a:xfrm>
            <a:off x="393404" y="247294"/>
            <a:ext cx="5879804" cy="1456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3E4B2-0A40-40B8-B249-C9A23A689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197" y="376857"/>
            <a:ext cx="4258399" cy="5897918"/>
          </a:xfrm>
          <a:prstGeom prst="rect">
            <a:avLst/>
          </a:prstGeom>
        </p:spPr>
      </p:pic>
      <p:sp>
        <p:nvSpPr>
          <p:cNvPr id="7" name="Google Shape;132;p25">
            <a:extLst>
              <a:ext uri="{FF2B5EF4-FFF2-40B4-BE49-F238E27FC236}">
                <a16:creationId xmlns:a16="http://schemas.microsoft.com/office/drawing/2014/main" id="{B6ECACB1-CACF-442E-9ADF-6FDA6FEB7744}"/>
              </a:ext>
            </a:extLst>
          </p:cNvPr>
          <p:cNvSpPr txBox="1">
            <a:spLocks/>
          </p:cNvSpPr>
          <p:nvPr/>
        </p:nvSpPr>
        <p:spPr>
          <a:xfrm>
            <a:off x="393404" y="2401142"/>
            <a:ext cx="6820812" cy="387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Work Sans ExtraBold"/>
              <a:buNone/>
              <a:defRPr sz="7300" b="0" i="0" u="none" strike="noStrike" cap="none">
                <a:solidFill>
                  <a:schemeClr val="lt2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buClr>
                <a:srgbClr val="DED6D4"/>
              </a:buClr>
            </a:pPr>
            <a:r>
              <a:rPr lang="pt-PT" sz="3200" dirty="0">
                <a:solidFill>
                  <a:schemeClr val="lt1"/>
                </a:solidFill>
              </a:rPr>
              <a:t>Webinar sobre Melhor Aprendizagem e Desenvolvimento Durante a Primeira Infância à Escala (BELDS):</a:t>
            </a:r>
            <a:br>
              <a:rPr lang="pt-PT" sz="3200" dirty="0">
                <a:solidFill>
                  <a:schemeClr val="lt1"/>
                </a:solidFill>
              </a:rPr>
            </a:br>
            <a:r>
              <a:rPr lang="pt-PT" sz="2400" i="1" dirty="0">
                <a:solidFill>
                  <a:schemeClr val="accent2">
                    <a:lumMod val="10000"/>
                    <a:lumOff val="90000"/>
                  </a:schemeClr>
                </a:solidFill>
              </a:rPr>
              <a:t>Reforçar a ECE nas Análises e Planos para o Sector da Educação</a:t>
            </a:r>
            <a:endParaRPr lang="pt-PT" sz="3200" i="1" kern="0" dirty="0">
              <a:solidFill>
                <a:srgbClr val="990000"/>
              </a:solidFill>
            </a:endParaRPr>
          </a:p>
          <a:p>
            <a:pPr>
              <a:buClr>
                <a:srgbClr val="DED6D4"/>
              </a:buClr>
            </a:pPr>
            <a:r>
              <a:rPr lang="pt-PT" sz="3200" b="1" dirty="0"/>
              <a:t> </a:t>
            </a:r>
            <a:r>
              <a:rPr lang="pt-PT" sz="3200" i="1" kern="0" dirty="0">
                <a:solidFill>
                  <a:srgbClr val="990000"/>
                </a:solidFill>
              </a:rPr>
              <a:t>27 de Fevereiro de 2020</a:t>
            </a:r>
          </a:p>
          <a:p>
            <a:pPr lvl="0">
              <a:buClr>
                <a:srgbClr val="DED6D4"/>
              </a:buClr>
            </a:pPr>
            <a:endParaRPr kumimoji="0" lang="pt-PT" sz="3200" b="0" i="1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Work Sans ExtraBold"/>
              <a:sym typeface="Work Sans ExtraBold"/>
            </a:endParaRPr>
          </a:p>
        </p:txBody>
      </p:sp>
      <p:pic>
        <p:nvPicPr>
          <p:cNvPr id="8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0C03B271-3269-4F21-8A70-245B0DF02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9" y="480524"/>
            <a:ext cx="3765878" cy="990200"/>
          </a:xfrm>
          <a:prstGeom prst="rect">
            <a:avLst/>
          </a:prstGeom>
        </p:spPr>
      </p:pic>
      <p:pic>
        <p:nvPicPr>
          <p:cNvPr id="9" name="Marcador de Posição de Conteúdo 4">
            <a:extLst>
              <a:ext uri="{FF2B5EF4-FFF2-40B4-BE49-F238E27FC236}">
                <a16:creationId xmlns:a16="http://schemas.microsoft.com/office/drawing/2014/main" id="{DCB759F9-6B99-407D-A511-733DB20CA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65" y="376857"/>
            <a:ext cx="1493939" cy="1197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0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85719882-F0D7-409F-8B61-4C37CB3FC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74" y="475117"/>
            <a:ext cx="3824062" cy="1005499"/>
          </a:xfrm>
          <a:prstGeom prst="rect">
            <a:avLst/>
          </a:prstGeom>
        </p:spPr>
      </p:pic>
      <p:pic>
        <p:nvPicPr>
          <p:cNvPr id="9" name="Marcador de Posição de Conteúdo 4">
            <a:extLst>
              <a:ext uri="{FF2B5EF4-FFF2-40B4-BE49-F238E27FC236}">
                <a16:creationId xmlns:a16="http://schemas.microsoft.com/office/drawing/2014/main" id="{36E3B946-DC34-4E8D-A5C1-E798F36A0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57" y="333555"/>
            <a:ext cx="1493939" cy="119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22">
            <a:extLst>
              <a:ext uri="{FF2B5EF4-FFF2-40B4-BE49-F238E27FC236}">
                <a16:creationId xmlns:a16="http://schemas.microsoft.com/office/drawing/2014/main" id="{1223D4F2-28C1-4742-A86A-D4092630B7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93" y="2923954"/>
            <a:ext cx="5238307" cy="2402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EBACD7-7530-4B09-8A4C-6AB9E51BB87C}"/>
              </a:ext>
            </a:extLst>
          </p:cNvPr>
          <p:cNvSpPr txBox="1"/>
          <p:nvPr/>
        </p:nvSpPr>
        <p:spPr>
          <a:xfrm>
            <a:off x="483362" y="670712"/>
            <a:ext cx="39968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all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n-ea"/>
                <a:cs typeface="Calibri Light"/>
              </a:rPr>
              <a:t>Contexto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2CDCB-E3EE-43A4-922B-B3086BD3BE47}"/>
              </a:ext>
            </a:extLst>
          </p:cNvPr>
          <p:cNvSpPr txBox="1"/>
          <p:nvPr/>
        </p:nvSpPr>
        <p:spPr>
          <a:xfrm>
            <a:off x="212651" y="1935126"/>
            <a:ext cx="67410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Contexto educacional propício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aprovação da Lei de Bases do Sistema Educativo( 2018)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obrigatoriedade e a gratuitidade atribuídas somente a crianças de 4 e 5 anos;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Aumento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significativo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da taxa de pré-escolarização (2014- 66,1% / 2017-18 -78,6%)</a:t>
            </a:r>
          </a:p>
        </p:txBody>
      </p:sp>
    </p:spTree>
    <p:extLst>
      <p:ext uri="{BB962C8B-B14F-4D97-AF65-F5344CB8AC3E}">
        <p14:creationId xmlns:p14="http://schemas.microsoft.com/office/powerpoint/2010/main" val="396620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FCD4-62A6-4463-96B1-D163AC49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1"/>
            <a:ext cx="12192000" cy="1520686"/>
          </a:xfrm>
          <a:noFill/>
        </p:spPr>
        <p:txBody>
          <a:bodyPr>
            <a:normAutofit/>
          </a:bodyPr>
          <a:lstStyle/>
          <a:p>
            <a:r>
              <a:rPr lang="en-US" sz="2800" b="1" dirty="0">
                <a:cs typeface="Calibri Light"/>
              </a:rPr>
              <a:t>Sao Tome e Principe's Story: ECE Integrated into the Education Policy Chart and Action Plan 2019-2023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119270" y="1814945"/>
            <a:ext cx="7307248" cy="49876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dirty="0"/>
              <a:t>A visão holística e inclusiva de todas as partes interessadas (parceiros e toda a comunidade educativa)foi alcançada através de varios exercícios conjuntos e sequenciais que ajudaram a  definir os consensos, as expectativas as prioridades e capacidades  em torno dois grandes  objectivos estratégicos: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dirty="0" err="1"/>
              <a:t>Obj</a:t>
            </a:r>
            <a:r>
              <a:rPr lang="pt-PT" dirty="0"/>
              <a:t> 1:Até 2023, aumentar o </a:t>
            </a:r>
            <a:r>
              <a:rPr lang="pt-PT" b="1" dirty="0"/>
              <a:t>acesso universal</a:t>
            </a:r>
            <a:r>
              <a:rPr lang="pt-PT" dirty="0"/>
              <a:t>, obrigatório, inclusivo, equitativo e gratuito das crianças são-tomenses (4-5 anos) à Educação Pré-escolar ;</a:t>
            </a:r>
          </a:p>
          <a:p>
            <a:pPr>
              <a:buFont typeface="Wingdings" panose="05000000000000000000" pitchFamily="2" charset="2"/>
              <a:buChar char="ü"/>
            </a:pPr>
            <a:endParaRPr lang="pt-PT" dirty="0"/>
          </a:p>
          <a:p>
            <a:pPr>
              <a:buFont typeface="Wingdings" panose="05000000000000000000" pitchFamily="2" charset="2"/>
              <a:buChar char="ü"/>
            </a:pPr>
            <a:r>
              <a:rPr lang="pt-PT" dirty="0" err="1"/>
              <a:t>Obj:Até</a:t>
            </a:r>
            <a:r>
              <a:rPr lang="pt-PT" dirty="0"/>
              <a:t> 2023, proporcionar às crianças são-tomenses o desenvolvimento das competências básicas que as preparem para a vida e para o nível subsequente.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18E0A341-00C2-44FA-8CD3-2DF4BCB8FC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5"/>
          <a:stretch/>
        </p:blipFill>
        <p:spPr>
          <a:xfrm>
            <a:off x="7280763" y="2294446"/>
            <a:ext cx="4911237" cy="363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057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5ABA1-FB27-4274-A891-103ADCA01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52" y="1835726"/>
            <a:ext cx="6837618" cy="476385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pt-PT" sz="2000" b="1" dirty="0">
              <a:cs typeface="Calibri" panose="020F0502020204030204"/>
            </a:endParaRPr>
          </a:p>
          <a:p>
            <a:pPr marL="0" indent="0">
              <a:buNone/>
            </a:pPr>
            <a:r>
              <a:rPr lang="pt-PT" sz="2000" b="1" dirty="0">
                <a:cs typeface="Calibri" panose="020F0502020204030204"/>
              </a:rPr>
              <a:t>Qual foi o processo de desenvolvimento do Quadro de Políticas Educativas e como a ECE foi considerada neste processo?</a:t>
            </a:r>
          </a:p>
          <a:p>
            <a:pPr marL="0" indent="0">
              <a:buNone/>
            </a:pPr>
            <a:endParaRPr lang="pt-PT" sz="2000" dirty="0">
              <a:cs typeface="Calibri" panose="020F0502020204030204"/>
            </a:endParaRPr>
          </a:p>
          <a:p>
            <a:pPr lvl="1"/>
            <a:r>
              <a:rPr lang="pt-PT" sz="1800" dirty="0">
                <a:cs typeface="Calibri" panose="020F0502020204030204"/>
              </a:rPr>
              <a:t>O  processo de desenvolvimento do quadro de política educativa, iniciou com uma análise sectorial (RESEN- 2018) que permitiu o inicio da reflexão da nova Carta de politica Educativa..</a:t>
            </a:r>
          </a:p>
          <a:p>
            <a:pPr marL="457200" lvl="1" indent="0">
              <a:buNone/>
            </a:pPr>
            <a:endParaRPr lang="pt-PT" sz="1800" dirty="0">
              <a:cs typeface="Calibri" panose="020F0502020204030204"/>
            </a:endParaRPr>
          </a:p>
          <a:p>
            <a:pPr lvl="1"/>
            <a:r>
              <a:rPr lang="pt-PT" sz="1800" dirty="0">
                <a:cs typeface="Calibri" panose="020F0502020204030204"/>
              </a:rPr>
              <a:t>Foram Criados grupos técnicos de trabalho envolvendo todas as </a:t>
            </a:r>
            <a:r>
              <a:rPr lang="pt-PT" sz="1800" dirty="0" err="1">
                <a:cs typeface="Calibri" panose="020F0502020204030204"/>
              </a:rPr>
              <a:t>direcções</a:t>
            </a:r>
            <a:r>
              <a:rPr lang="pt-PT" sz="1800" dirty="0">
                <a:cs typeface="Calibri" panose="020F0502020204030204"/>
              </a:rPr>
              <a:t> e parceiros, para a identificação de acções estratégicas (CPE 2019-2023);</a:t>
            </a:r>
          </a:p>
          <a:p>
            <a:pPr marL="457200" lvl="1" indent="0">
              <a:buNone/>
            </a:pPr>
            <a:endParaRPr lang="pt-PT" sz="1800" dirty="0">
              <a:cs typeface="Calibri" panose="020F0502020204030204"/>
            </a:endParaRPr>
          </a:p>
          <a:p>
            <a:pPr lvl="1"/>
            <a:r>
              <a:rPr lang="pt-PT" sz="1800" dirty="0">
                <a:cs typeface="Calibri" panose="020F0502020204030204"/>
              </a:rPr>
              <a:t>A ECE foi considerada como prioridade do governo uma vez que estava sendo construída em torno de resultados positivos que a própria analise da situação demonstrou;</a:t>
            </a:r>
          </a:p>
          <a:p>
            <a:pPr lvl="1"/>
            <a:endParaRPr lang="pt-PT" sz="1800" dirty="0">
              <a:cs typeface="Calibri" panose="020F0502020204030204"/>
            </a:endParaRPr>
          </a:p>
          <a:p>
            <a:pPr lvl="1"/>
            <a:r>
              <a:rPr lang="pt-PT" sz="1800" dirty="0">
                <a:cs typeface="Calibri" panose="020F0502020204030204"/>
              </a:rPr>
              <a:t>Foi necessário capitalizar os resultados positivos numa abordagem mais holística e coerente para o educação pré-escolar como parte integrante do sistema educativo santomense.</a:t>
            </a:r>
            <a:endParaRPr lang="en-US" sz="1800" dirty="0">
              <a:cs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39D9C6-B894-4610-9AB1-11A709F14635}"/>
              </a:ext>
            </a:extLst>
          </p:cNvPr>
          <p:cNvSpPr txBox="1">
            <a:spLocks/>
          </p:cNvSpPr>
          <p:nvPr/>
        </p:nvSpPr>
        <p:spPr>
          <a:xfrm>
            <a:off x="0" y="187772"/>
            <a:ext cx="12192000" cy="15853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j-ea"/>
                <a:cs typeface="Calibri Light"/>
              </a:rPr>
              <a:t>Sao Tome e Principe's Story: ECE Integrated into the Education Policy Chart and Action Plan</a:t>
            </a:r>
          </a:p>
        </p:txBody>
      </p:sp>
      <p:pic>
        <p:nvPicPr>
          <p:cNvPr id="6" name="Imagem 18">
            <a:extLst>
              <a:ext uri="{FF2B5EF4-FFF2-40B4-BE49-F238E27FC236}">
                <a16:creationId xmlns:a16="http://schemas.microsoft.com/office/drawing/2014/main" id="{9F7E715F-B9D6-43BF-8FC3-2F34327F41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84695" y="2474261"/>
            <a:ext cx="5107305" cy="3486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23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"/>
          <p:cNvSpPr txBox="1">
            <a:spLocks noGrp="1"/>
          </p:cNvSpPr>
          <p:nvPr>
            <p:ph type="ctrTitle"/>
          </p:nvPr>
        </p:nvSpPr>
        <p:spPr>
          <a:xfrm>
            <a:off x="504542" y="1581963"/>
            <a:ext cx="3695011" cy="479843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rtl="0"/>
            <a:r>
              <a:rPr lang="pt-PT" sz="1600" b="1" i="0" u="none" baseline="0" dirty="0"/>
              <a:t>1. Perspectiva geral da iniciativa BELDS</a:t>
            </a:r>
            <a:br>
              <a:rPr lang="pt-PT" sz="1600" b="1" dirty="0"/>
            </a:br>
            <a:br>
              <a:rPr lang="pt-PT" sz="1600" b="1" dirty="0"/>
            </a:br>
            <a:r>
              <a:rPr lang="pt-PT" sz="1600" b="1" i="0" u="none" baseline="0" dirty="0"/>
              <a:t>2. História do Gana: Estabelecer o quadro para a política de Educação durante a Primeira Infância (ECE)</a:t>
            </a:r>
            <a:br>
              <a:rPr lang="pt-PT" sz="1600" b="1" dirty="0"/>
            </a:br>
            <a:br>
              <a:rPr lang="pt-PT" sz="1600" b="1" dirty="0"/>
            </a:br>
            <a:r>
              <a:rPr lang="pt-PT" sz="1600" b="1" i="0" u="none" baseline="0" dirty="0"/>
              <a:t>3. A História de São Tomé e Príncipe: Integração da ECE no quadro para a política da educação e no plano de acção</a:t>
            </a:r>
            <a:br>
              <a:rPr lang="pt-PT" sz="1600" b="1" dirty="0"/>
            </a:br>
            <a:br>
              <a:rPr lang="pt-PT" sz="1600" b="1" dirty="0"/>
            </a:br>
            <a:r>
              <a:rPr lang="pt-PT" sz="1600" b="1" dirty="0"/>
              <a:t>4</a:t>
            </a:r>
            <a:r>
              <a:rPr lang="pt-PT" sz="1600" b="1" i="0" u="none" baseline="0" dirty="0"/>
              <a:t>. P&amp;R com moderador e os apresentadores</a:t>
            </a:r>
            <a:br>
              <a:rPr lang="pt-PT" sz="1600" b="1" dirty="0"/>
            </a:br>
            <a:br>
              <a:rPr lang="pt-PT" sz="1600" b="1" dirty="0"/>
            </a:br>
            <a:br>
              <a:rPr lang="pt-PT" sz="1600" b="1" dirty="0"/>
            </a:br>
            <a:br>
              <a:rPr lang="pt-PT" sz="1600" b="1" dirty="0"/>
            </a:br>
            <a:endParaRPr lang="pt-PT" sz="1600" b="1" dirty="0"/>
          </a:p>
        </p:txBody>
      </p:sp>
      <p:sp>
        <p:nvSpPr>
          <p:cNvPr id="412" name="Google Shape;412;p44"/>
          <p:cNvSpPr txBox="1">
            <a:spLocks noGrp="1"/>
          </p:cNvSpPr>
          <p:nvPr>
            <p:ph type="title" idx="2"/>
          </p:nvPr>
        </p:nvSpPr>
        <p:spPr>
          <a:xfrm>
            <a:off x="124030" y="165323"/>
            <a:ext cx="4456036" cy="109124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r>
              <a:rPr lang="pt-PT" sz="3600" b="0" i="0" u="none" baseline="0" dirty="0">
                <a:solidFill>
                  <a:schemeClr val="tx1"/>
                </a:solidFill>
              </a:rPr>
              <a:t>Perspectiva geral do webinar</a:t>
            </a:r>
            <a:r>
              <a:rPr lang="pt-PT" b="0" i="0" u="none" baseline="0" dirty="0">
                <a:solidFill>
                  <a:schemeClr val="tx1"/>
                </a:solidFill>
              </a:rPr>
              <a:t> 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14" name="Google Shape;414;p44"/>
          <p:cNvPicPr preferRelativeResize="0"/>
          <p:nvPr/>
        </p:nvPicPr>
        <p:blipFill rotWithShape="1">
          <a:blip r:embed="rId3">
            <a:alphaModFix/>
          </a:blip>
          <a:srcRect l="6611" r="32449"/>
          <a:stretch/>
        </p:blipFill>
        <p:spPr>
          <a:xfrm>
            <a:off x="4762501" y="1"/>
            <a:ext cx="7429497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B09A0-AF30-5848-9E9A-C4F2FEAF5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4" t="35795"/>
          <a:stretch/>
        </p:blipFill>
        <p:spPr>
          <a:xfrm>
            <a:off x="4762500" y="-1"/>
            <a:ext cx="7429497" cy="68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9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FCD4-62A6-4463-96B1-D163AC49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149"/>
            <a:ext cx="12192000" cy="1578333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Sao Tome e Principe's Story: ECE Integrated into the Education Policy Chart and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5ABA1-FB27-4274-A891-103ADCA01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53" y="1813276"/>
            <a:ext cx="6161755" cy="490557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lvl="1" indent="0">
              <a:buNone/>
            </a:pPr>
            <a:r>
              <a:rPr lang="pt-PT" dirty="0">
                <a:cs typeface="Calibri" panose="020F0502020204030204"/>
              </a:rPr>
              <a:t>(Continuação)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PT" dirty="0">
                <a:cs typeface="Calibri" panose="020F0502020204030204"/>
              </a:rPr>
              <a:t>A Iniciativa </a:t>
            </a:r>
            <a:r>
              <a:rPr lang="pt-PT" b="1" dirty="0">
                <a:cs typeface="Calibri" panose="020F0502020204030204"/>
              </a:rPr>
              <a:t>BELDS</a:t>
            </a:r>
            <a:r>
              <a:rPr lang="pt-PT" dirty="0">
                <a:cs typeface="Calibri" panose="020F0502020204030204"/>
              </a:rPr>
              <a:t> surge num momento estratégico que permitiu a revisão da carta de politica e do plano de </a:t>
            </a:r>
            <a:r>
              <a:rPr lang="pt-PT" dirty="0" err="1">
                <a:cs typeface="Calibri" panose="020F0502020204030204"/>
              </a:rPr>
              <a:t>acção</a:t>
            </a:r>
            <a:r>
              <a:rPr lang="pt-PT" dirty="0">
                <a:cs typeface="Calibri" panose="020F0502020204030204"/>
              </a:rPr>
              <a:t> através de instrumentos de diagnostico que permitiram  </a:t>
            </a:r>
            <a:r>
              <a:rPr lang="pt-PT" b="1" dirty="0">
                <a:cs typeface="Calibri" panose="020F0502020204030204"/>
              </a:rPr>
              <a:t>realinhar as estratégias e atividades </a:t>
            </a:r>
            <a:r>
              <a:rPr lang="pt-PT" dirty="0">
                <a:cs typeface="Calibri" panose="020F0502020204030204"/>
              </a:rPr>
              <a:t>em </a:t>
            </a:r>
            <a:r>
              <a:rPr lang="pt-PT" b="1" dirty="0">
                <a:cs typeface="Calibri" panose="020F0502020204030204"/>
              </a:rPr>
              <a:t>6 áreas chaves: </a:t>
            </a:r>
          </a:p>
          <a:p>
            <a:pPr marL="457200" lvl="1" indent="0">
              <a:buNone/>
            </a:pPr>
            <a:endParaRPr lang="pt-PT" dirty="0">
              <a:cs typeface="Calibri" panose="020F0502020204030204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pt-PT" sz="2400" dirty="0">
                <a:cs typeface="Calibri" panose="020F0502020204030204"/>
              </a:rPr>
              <a:t>Planeamento e Uso Eficaz dos Recursos;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PT" sz="2400" dirty="0">
                <a:cs typeface="Calibri" panose="020F0502020204030204"/>
              </a:rPr>
              <a:t>Currículo;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PT" sz="2400" dirty="0">
                <a:cs typeface="Calibri" panose="020F0502020204030204"/>
              </a:rPr>
              <a:t>Envolvimento da família e da comunidade 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PT" sz="2400" dirty="0">
                <a:cs typeface="Calibri" panose="020F0502020204030204"/>
              </a:rPr>
              <a:t>Professores e outro Pessoal do Pré-escolar; 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PT" sz="2400" dirty="0">
                <a:cs typeface="Calibri" panose="020F0502020204030204"/>
              </a:rPr>
              <a:t>Monitorização, Regulamentação e Garantia de Qualidade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PT" sz="2400" dirty="0">
                <a:cs typeface="Calibri" panose="020F0502020204030204"/>
              </a:rPr>
              <a:t>Ambiente favorável </a:t>
            </a:r>
          </a:p>
          <a:p>
            <a:pPr marL="1371600" lvl="2" indent="-457200">
              <a:buFont typeface="+mj-lt"/>
              <a:buAutoNum type="arabicPeriod"/>
            </a:pPr>
            <a:endParaRPr lang="pt-PT" dirty="0">
              <a:cs typeface="Calibri" panose="020F0502020204030204"/>
            </a:endParaRPr>
          </a:p>
          <a:p>
            <a:pPr marL="457200" lvl="1" indent="0">
              <a:buNone/>
            </a:pPr>
            <a:endParaRPr lang="en-US" dirty="0">
              <a:cs typeface="Calibri" panose="020F0502020204030204"/>
            </a:endParaRPr>
          </a:p>
          <a:p>
            <a:pPr marL="457200" lvl="1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B35097-1F0E-4B89-93A6-90F81B216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346" y="2454887"/>
            <a:ext cx="5824654" cy="363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0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5ABA1-FB27-4274-A891-103ADCA01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53" y="1835727"/>
            <a:ext cx="6964837" cy="478771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b="1" dirty="0" err="1">
                <a:cs typeface="Calibri" panose="020F0502020204030204"/>
              </a:rPr>
              <a:t>Desafios</a:t>
            </a:r>
            <a:r>
              <a:rPr lang="en-US" sz="12800" b="1" dirty="0">
                <a:cs typeface="Calibri" panose="020F0502020204030204"/>
              </a:rPr>
              <a:t>:</a:t>
            </a:r>
            <a:endParaRPr lang="en-US" sz="5600" dirty="0">
              <a:cs typeface="Calibri" panose="020F0502020204030204"/>
            </a:endParaRPr>
          </a:p>
          <a:p>
            <a:r>
              <a:rPr lang="en-IN" sz="7200" dirty="0" err="1"/>
              <a:t>Previsão</a:t>
            </a:r>
            <a:r>
              <a:rPr lang="en-IN" sz="7200" dirty="0"/>
              <a:t> </a:t>
            </a:r>
            <a:r>
              <a:rPr lang="en-IN" sz="7200" dirty="0" err="1"/>
              <a:t>Orçamental</a:t>
            </a:r>
            <a:r>
              <a:rPr lang="en-IN" sz="7200" dirty="0"/>
              <a:t> </a:t>
            </a:r>
            <a:r>
              <a:rPr lang="en-IN" sz="7200" dirty="0" err="1"/>
              <a:t>Inadequada</a:t>
            </a:r>
            <a:r>
              <a:rPr lang="en-IN" sz="7200" dirty="0"/>
              <a:t>;</a:t>
            </a:r>
          </a:p>
          <a:p>
            <a:r>
              <a:rPr lang="en-IN" sz="7200" dirty="0" err="1"/>
              <a:t>Articulação</a:t>
            </a:r>
            <a:r>
              <a:rPr lang="en-IN" sz="7200" dirty="0"/>
              <a:t> </a:t>
            </a:r>
            <a:r>
              <a:rPr lang="en-IN" sz="7200" dirty="0" err="1"/>
              <a:t>Ineficaz</a:t>
            </a:r>
            <a:r>
              <a:rPr lang="en-IN" sz="7200" dirty="0"/>
              <a:t> do </a:t>
            </a:r>
            <a:r>
              <a:rPr lang="en-IN" sz="7200" dirty="0" err="1"/>
              <a:t>Currículo</a:t>
            </a:r>
            <a:r>
              <a:rPr lang="en-IN" sz="7200" dirty="0"/>
              <a:t> entre a </a:t>
            </a:r>
            <a:r>
              <a:rPr lang="en-IN" sz="7200" dirty="0" err="1"/>
              <a:t>Educação</a:t>
            </a:r>
            <a:r>
              <a:rPr lang="en-IN" sz="7200" dirty="0"/>
              <a:t> </a:t>
            </a:r>
            <a:r>
              <a:rPr lang="en-IN" sz="7200" dirty="0" err="1"/>
              <a:t>Pré</a:t>
            </a:r>
            <a:r>
              <a:rPr lang="en-IN" sz="7200" dirty="0"/>
              <a:t>-Escolar e a </a:t>
            </a:r>
            <a:r>
              <a:rPr lang="en-IN" sz="7200" dirty="0" err="1"/>
              <a:t>Educação</a:t>
            </a:r>
            <a:r>
              <a:rPr lang="en-IN" sz="7200" dirty="0"/>
              <a:t> </a:t>
            </a:r>
            <a:r>
              <a:rPr lang="en-IN" sz="7200" dirty="0" err="1"/>
              <a:t>Básica</a:t>
            </a:r>
            <a:r>
              <a:rPr lang="en-IN" sz="7200" dirty="0"/>
              <a:t>;</a:t>
            </a:r>
            <a:endParaRPr lang="pt-PT" sz="7200" dirty="0"/>
          </a:p>
          <a:p>
            <a:r>
              <a:rPr lang="en-IN" sz="7200" dirty="0" err="1"/>
              <a:t>Ausência</a:t>
            </a:r>
            <a:r>
              <a:rPr lang="en-IN" sz="7200" dirty="0"/>
              <a:t> de um Plano de </a:t>
            </a:r>
            <a:r>
              <a:rPr lang="en-IN" sz="7200" dirty="0" err="1"/>
              <a:t>Comunicação</a:t>
            </a:r>
            <a:r>
              <a:rPr lang="en-IN" sz="7200" dirty="0"/>
              <a:t> e </a:t>
            </a:r>
            <a:r>
              <a:rPr lang="en-IN" sz="7200" dirty="0" err="1"/>
              <a:t>Estratégia</a:t>
            </a:r>
            <a:r>
              <a:rPr lang="en-IN" sz="7200" dirty="0"/>
              <a:t> para o </a:t>
            </a:r>
            <a:r>
              <a:rPr lang="en-IN" sz="7200" dirty="0" err="1"/>
              <a:t>envolvimento</a:t>
            </a:r>
            <a:r>
              <a:rPr lang="en-IN" sz="7200" dirty="0"/>
              <a:t> da </a:t>
            </a:r>
            <a:r>
              <a:rPr lang="en-IN" sz="7200" dirty="0" err="1"/>
              <a:t>família</a:t>
            </a:r>
            <a:r>
              <a:rPr lang="en-IN" sz="7200" dirty="0"/>
              <a:t> e da </a:t>
            </a:r>
            <a:r>
              <a:rPr lang="en-IN" sz="7200" dirty="0" err="1"/>
              <a:t>Comunidade</a:t>
            </a:r>
            <a:r>
              <a:rPr lang="en-IN" sz="7200" dirty="0"/>
              <a:t>;</a:t>
            </a:r>
          </a:p>
          <a:p>
            <a:r>
              <a:rPr lang="en-IN" sz="7200" dirty="0"/>
              <a:t>Falta de coordenação de </a:t>
            </a:r>
            <a:r>
              <a:rPr lang="en-IN" sz="7200" dirty="0" err="1"/>
              <a:t>programas</a:t>
            </a:r>
            <a:r>
              <a:rPr lang="en-IN" sz="7200" dirty="0"/>
              <a:t> </a:t>
            </a:r>
            <a:r>
              <a:rPr lang="en-IN" sz="7200" dirty="0" err="1"/>
              <a:t>multissetoriais</a:t>
            </a:r>
            <a:r>
              <a:rPr lang="en-IN" sz="7200" dirty="0"/>
              <a:t> para lidar com </a:t>
            </a:r>
            <a:r>
              <a:rPr lang="en-IN" sz="7200" dirty="0" err="1"/>
              <a:t>famílias</a:t>
            </a:r>
            <a:r>
              <a:rPr lang="en-IN" sz="7200" dirty="0"/>
              <a:t> </a:t>
            </a:r>
            <a:r>
              <a:rPr lang="en-IN" sz="7200" dirty="0" err="1"/>
              <a:t>vulneráveis</a:t>
            </a:r>
            <a:r>
              <a:rPr lang="en-IN" sz="7200" dirty="0"/>
              <a:t>;</a:t>
            </a:r>
            <a:endParaRPr lang="pt-PT" sz="7200" dirty="0"/>
          </a:p>
          <a:p>
            <a:r>
              <a:rPr lang="en-IN" sz="7200" dirty="0"/>
              <a:t>Falta de </a:t>
            </a:r>
            <a:r>
              <a:rPr lang="en-IN" sz="7200" dirty="0" err="1"/>
              <a:t>estratégia</a:t>
            </a:r>
            <a:r>
              <a:rPr lang="en-IN" sz="7200" dirty="0"/>
              <a:t> para </a:t>
            </a:r>
            <a:r>
              <a:rPr lang="en-IN" sz="7200" dirty="0" err="1"/>
              <a:t>garantir</a:t>
            </a:r>
            <a:r>
              <a:rPr lang="en-IN" sz="7200" dirty="0"/>
              <a:t> as </a:t>
            </a:r>
            <a:r>
              <a:rPr lang="en-IN" sz="7200" dirty="0" err="1"/>
              <a:t>condições</a:t>
            </a:r>
            <a:r>
              <a:rPr lang="en-IN" sz="7200" dirty="0"/>
              <a:t> de </a:t>
            </a:r>
            <a:r>
              <a:rPr lang="en-IN" sz="7200" dirty="0" err="1"/>
              <a:t>trabalho</a:t>
            </a:r>
            <a:r>
              <a:rPr lang="en-IN" sz="7200" dirty="0"/>
              <a:t> dos </a:t>
            </a:r>
            <a:r>
              <a:rPr lang="en-IN" sz="7200" dirty="0" err="1"/>
              <a:t>professores</a:t>
            </a:r>
            <a:r>
              <a:rPr lang="en-IN" sz="7200" dirty="0"/>
              <a:t> da </a:t>
            </a:r>
            <a:r>
              <a:rPr lang="en-IN" sz="7200" dirty="0" err="1"/>
              <a:t>pré</a:t>
            </a:r>
            <a:r>
              <a:rPr lang="en-IN" sz="7200" dirty="0"/>
              <a:t>-escolar com </a:t>
            </a:r>
            <a:r>
              <a:rPr lang="en-IN" sz="7200" dirty="0" err="1"/>
              <a:t>relação</a:t>
            </a:r>
            <a:r>
              <a:rPr lang="en-IN" sz="7200" dirty="0"/>
              <a:t> </a:t>
            </a:r>
            <a:r>
              <a:rPr lang="en-IN" sz="7200" dirty="0" err="1"/>
              <a:t>às</a:t>
            </a:r>
            <a:r>
              <a:rPr lang="en-IN" sz="7200" dirty="0"/>
              <a:t> </a:t>
            </a:r>
            <a:r>
              <a:rPr lang="en-IN" sz="7200" dirty="0" err="1"/>
              <a:t>condições</a:t>
            </a:r>
            <a:r>
              <a:rPr lang="en-IN" sz="7200" dirty="0"/>
              <a:t> </a:t>
            </a:r>
            <a:r>
              <a:rPr lang="en-IN" sz="7200" dirty="0" err="1"/>
              <a:t>físicas</a:t>
            </a:r>
            <a:r>
              <a:rPr lang="en-IN" sz="7200" dirty="0"/>
              <a:t> </a:t>
            </a:r>
            <a:r>
              <a:rPr lang="en-IN" sz="7200" dirty="0" err="1"/>
              <a:t>em</a:t>
            </a:r>
            <a:r>
              <a:rPr lang="en-IN" sz="7200" dirty="0"/>
              <a:t> ambientes </a:t>
            </a:r>
            <a:r>
              <a:rPr lang="en-IN" sz="7200" dirty="0" err="1"/>
              <a:t>pré-escolares</a:t>
            </a:r>
            <a:r>
              <a:rPr lang="en-IN" sz="7200" dirty="0"/>
              <a:t>,</a:t>
            </a:r>
          </a:p>
          <a:p>
            <a:r>
              <a:rPr lang="en-IN" sz="7200" dirty="0"/>
              <a:t>Falta de </a:t>
            </a:r>
            <a:r>
              <a:rPr lang="en-IN" sz="7200" dirty="0" err="1"/>
              <a:t>Mecanismo</a:t>
            </a:r>
            <a:r>
              <a:rPr lang="en-IN" sz="7200" dirty="0"/>
              <a:t> de </a:t>
            </a:r>
            <a:r>
              <a:rPr lang="en-IN" sz="7200" dirty="0" err="1"/>
              <a:t>Formação</a:t>
            </a:r>
            <a:r>
              <a:rPr lang="en-IN" sz="7200" dirty="0"/>
              <a:t> </a:t>
            </a:r>
            <a:r>
              <a:rPr lang="en-IN" sz="7200" dirty="0" err="1"/>
              <a:t>Descentralizada</a:t>
            </a:r>
            <a:r>
              <a:rPr lang="en-IN" sz="7200" dirty="0"/>
              <a:t> </a:t>
            </a:r>
            <a:r>
              <a:rPr lang="en-IN" sz="7200" dirty="0" err="1"/>
              <a:t>em</a:t>
            </a:r>
            <a:r>
              <a:rPr lang="en-IN" sz="7200" dirty="0"/>
              <a:t> </a:t>
            </a:r>
            <a:r>
              <a:rPr lang="en-IN" sz="7200" dirty="0" err="1"/>
              <a:t>Áreas</a:t>
            </a:r>
            <a:r>
              <a:rPr lang="en-IN" sz="7200" dirty="0"/>
              <a:t> </a:t>
            </a:r>
            <a:r>
              <a:rPr lang="en-IN" sz="7200" dirty="0" err="1"/>
              <a:t>Remotas</a:t>
            </a:r>
            <a:r>
              <a:rPr lang="en-IN" sz="7200" dirty="0"/>
              <a:t>;</a:t>
            </a:r>
            <a:endParaRPr lang="pt-PT" sz="7200" dirty="0"/>
          </a:p>
          <a:p>
            <a:pPr>
              <a:buFont typeface="Wingdings" panose="05000000000000000000" pitchFamily="2" charset="2"/>
              <a:buChar char="§"/>
            </a:pPr>
            <a:endParaRPr lang="en-IN" sz="7200" dirty="0"/>
          </a:p>
          <a:p>
            <a:pPr marL="0" indent="0">
              <a:buNone/>
            </a:pPr>
            <a:endParaRPr lang="en-US" sz="56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5600" dirty="0">
                <a:cs typeface="Calibri" panose="020F0502020204030204"/>
              </a:rPr>
              <a:t> 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F35FF5-6324-4439-BA6B-801D6757B655}"/>
              </a:ext>
            </a:extLst>
          </p:cNvPr>
          <p:cNvSpPr txBox="1">
            <a:spLocks/>
          </p:cNvSpPr>
          <p:nvPr/>
        </p:nvSpPr>
        <p:spPr>
          <a:xfrm>
            <a:off x="0" y="166255"/>
            <a:ext cx="12192000" cy="15574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j-ea"/>
                <a:cs typeface="Calibri Light"/>
              </a:rPr>
              <a:t>Sao Tome e Principe's Story: ECE Integrated into the Education Policy Chart and Action Plan</a:t>
            </a:r>
          </a:p>
        </p:txBody>
      </p:sp>
      <p:pic>
        <p:nvPicPr>
          <p:cNvPr id="5" name="Imagem 1">
            <a:extLst>
              <a:ext uri="{FF2B5EF4-FFF2-40B4-BE49-F238E27FC236}">
                <a16:creationId xmlns:a16="http://schemas.microsoft.com/office/drawing/2014/main" id="{B3208B89-56EA-4C79-9046-901BA10F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884" y="1628226"/>
            <a:ext cx="5696458" cy="541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8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5847"/>
            <a:ext cx="12192000" cy="1573440"/>
          </a:xfrm>
        </p:spPr>
        <p:txBody>
          <a:bodyPr/>
          <a:lstStyle/>
          <a:p>
            <a:pPr algn="ctr"/>
            <a:r>
              <a:rPr lang="pt-PT" dirty="0"/>
              <a:t>Plano de Acção do MEES-CPE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097" y="1749287"/>
            <a:ext cx="7366703" cy="51087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PT" sz="1600" dirty="0"/>
              <a:t> </a:t>
            </a:r>
          </a:p>
          <a:p>
            <a:pPr marL="0" indent="0">
              <a:buNone/>
            </a:pPr>
            <a:r>
              <a:rPr lang="pt-PT" b="1" dirty="0"/>
              <a:t>A Carta de politica  e o plano estratégico foram revistos e reformulados  após o exercício diagnostico, garantindo que considerassem por um lado:</a:t>
            </a:r>
          </a:p>
          <a:p>
            <a:r>
              <a:rPr lang="pt-PT" sz="1600" dirty="0"/>
              <a:t> </a:t>
            </a:r>
            <a:r>
              <a:rPr lang="pt-PT" sz="2000" dirty="0"/>
              <a:t>O ambiente propicio para a governação das estruturas do pré- escolar com as acções estratégicas através de: </a:t>
            </a:r>
          </a:p>
          <a:p>
            <a:pPr>
              <a:lnSpc>
                <a:spcPct val="100000"/>
              </a:lnSpc>
            </a:pPr>
            <a:r>
              <a:rPr lang="pt-PT" sz="2000" dirty="0"/>
              <a:t> O quadro jurídico e institucional revisto e regulamentado; </a:t>
            </a:r>
          </a:p>
          <a:p>
            <a:pPr>
              <a:lnSpc>
                <a:spcPct val="100000"/>
              </a:lnSpc>
            </a:pPr>
            <a:r>
              <a:rPr lang="pt-PT" sz="2000" dirty="0"/>
              <a:t>Um quadro institucional para pré- escolar definido e aplicado;</a:t>
            </a:r>
          </a:p>
          <a:p>
            <a:pPr>
              <a:lnSpc>
                <a:spcPct val="100000"/>
              </a:lnSpc>
            </a:pPr>
            <a:r>
              <a:rPr lang="pt-PT" sz="2000" dirty="0"/>
              <a:t>Um plano para o reforço da capacidade do pré-escolar estabelecido; </a:t>
            </a:r>
          </a:p>
          <a:p>
            <a:pPr>
              <a:lnSpc>
                <a:spcPct val="100000"/>
              </a:lnSpc>
            </a:pPr>
            <a:r>
              <a:rPr lang="pt-PT" sz="2000" dirty="0"/>
              <a:t>Um quadro de comunicação e sensibilização estabelecido;  </a:t>
            </a:r>
          </a:p>
          <a:p>
            <a:pPr marL="0" indent="0">
              <a:buNone/>
            </a:pPr>
            <a:r>
              <a:rPr lang="pt-BR" sz="2000" dirty="0"/>
              <a:t>e </a:t>
            </a:r>
            <a:r>
              <a:rPr lang="pt-BR" b="1" dirty="0"/>
              <a:t>por outro, estabelecer as condições necessárias para uma melhor qualidade dos serviços atraves de:</a:t>
            </a:r>
          </a:p>
          <a:p>
            <a:r>
              <a:rPr lang="pt-BR" sz="2000" dirty="0"/>
              <a:t>Padrões de qualidade adoptados para o reforço dos processos de garantia de qualidade dos serviços;</a:t>
            </a:r>
          </a:p>
          <a:p>
            <a:r>
              <a:rPr lang="pt-BR" sz="2000" dirty="0"/>
              <a:t>O curriculo pré- escolar implementado.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PT" dirty="0"/>
          </a:p>
          <a:p>
            <a:pPr>
              <a:buFont typeface="Wingdings" panose="05000000000000000000" pitchFamily="2" charset="2"/>
              <a:buChar char="ü"/>
            </a:pPr>
            <a:endParaRPr lang="pt-PT" dirty="0"/>
          </a:p>
          <a:p>
            <a:pPr>
              <a:buFont typeface="Wingdings" panose="05000000000000000000" pitchFamily="2" charset="2"/>
              <a:buChar char="ü"/>
            </a:pPr>
            <a:endParaRPr lang="pt-PT" dirty="0"/>
          </a:p>
          <a:p>
            <a:pPr>
              <a:buFont typeface="Wingdings" panose="05000000000000000000" pitchFamily="2" charset="2"/>
              <a:buChar char="ü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B2363515-9912-41E2-AB90-5BDE1E07B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64" y="2409608"/>
            <a:ext cx="4759036" cy="36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3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084F-023D-4A7E-9200-E6A8C35C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10629852" cy="1508760"/>
          </a:xfrm>
        </p:spPr>
        <p:txBody>
          <a:bodyPr/>
          <a:lstStyle/>
          <a:p>
            <a:pPr algn="ctr"/>
            <a:r>
              <a:rPr lang="pt-PT" dirty="0" err="1"/>
              <a:t>AcçõEs</a:t>
            </a:r>
            <a:r>
              <a:rPr lang="pt-PT" dirty="0"/>
              <a:t> a curto </a:t>
            </a:r>
            <a:r>
              <a:rPr lang="pt-PT" dirty="0" err="1"/>
              <a:t>prazO</a:t>
            </a:r>
            <a:r>
              <a:rPr lang="pt-PT" dirty="0"/>
              <a:t>-</a:t>
            </a:r>
            <a:br>
              <a:rPr lang="pt-PT" dirty="0"/>
            </a:br>
            <a:r>
              <a:rPr lang="pt-PT" sz="2800" dirty="0"/>
              <a:t>BELDS- CPE-PSE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51950-AB16-4742-B260-55DA83E63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18140"/>
            <a:ext cx="12017829" cy="5152773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endParaRPr lang="pt-PT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pt-PT" sz="2800" dirty="0"/>
              <a:t>Integrar o subsetor </a:t>
            </a:r>
            <a:r>
              <a:rPr lang="pt-PT" sz="2800" dirty="0" err="1"/>
              <a:t>pre-escolar</a:t>
            </a:r>
            <a:r>
              <a:rPr lang="pt-PT" sz="2800" dirty="0"/>
              <a:t> no Conselho Nacional de Educação e nos mecanismos de coordenacao e seguimento da Carta Politica,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PT" sz="2800" dirty="0"/>
              <a:t>Reforçar </a:t>
            </a:r>
            <a:r>
              <a:rPr lang="pt-BR" sz="2800" dirty="0"/>
              <a:t>a capacidade do pessoal do Ministério da Educação para gerir e ampliar a Educação Infantil em STP atraves de visitas de estudos.</a:t>
            </a:r>
            <a:endParaRPr lang="pt-PT" sz="2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pt-PT" sz="2800" dirty="0"/>
              <a:t> Reorganizar dos distritos e das zonas de coordenadores de Pré-escolar com responsabilidades no seguimento da implementação das atividades do Pre-escolar;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PT" sz="2800" dirty="0"/>
              <a:t>Organizar e definir mecanismos de engajamento dos pais, encarregados de educação e comunidades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PT" sz="2800" dirty="0"/>
              <a:t>Adequar os indicadores mínimos de qualidade para  garantir o funcionamento do pré-escolar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2800" dirty="0"/>
              <a:t>Realizar a Revisão sectorial conjunta (JSR)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3698090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ção de Conteúdo 8">
            <a:extLst>
              <a:ext uri="{FF2B5EF4-FFF2-40B4-BE49-F238E27FC236}">
                <a16:creationId xmlns:a16="http://schemas.microsoft.com/office/drawing/2014/main" id="{1E518026-0D0F-4104-9698-98F8C53FE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8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39" r="16203"/>
          <a:stretch/>
        </p:blipFill>
        <p:spPr>
          <a:xfrm>
            <a:off x="-374101" y="0"/>
            <a:ext cx="125661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2;p25">
            <a:extLst>
              <a:ext uri="{FF2B5EF4-FFF2-40B4-BE49-F238E27FC236}">
                <a16:creationId xmlns:a16="http://schemas.microsoft.com/office/drawing/2014/main" id="{77BEFD9D-256A-43F1-929F-28381ED043FE}"/>
              </a:ext>
            </a:extLst>
          </p:cNvPr>
          <p:cNvSpPr txBox="1">
            <a:spLocks/>
          </p:cNvSpPr>
          <p:nvPr/>
        </p:nvSpPr>
        <p:spPr>
          <a:xfrm>
            <a:off x="0" y="181611"/>
            <a:ext cx="7420868" cy="589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Work Sans ExtraBold"/>
              <a:buNone/>
              <a:defRPr sz="7300" b="0" i="0" u="none" strike="noStrike" cap="none">
                <a:solidFill>
                  <a:schemeClr val="lt2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Questrial"/>
              <a:buNone/>
              <a:defRPr sz="6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r>
              <a:rPr kumimoji="0" lang="en" sz="28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Work Sans ExtraBold"/>
                <a:sym typeface="Work Sans ExtraBold"/>
              </a:rPr>
              <a:t> </a:t>
            </a:r>
            <a:endParaRPr kumimoji="0" lang="en-US" sz="60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Work Sans ExtraBold"/>
                <a:sym typeface="Work Sans ExtraBold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60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60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60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60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Work Sans ExtraBold"/>
                <a:sym typeface="Work Sans ExtraBold"/>
              </a:rPr>
              <a:t>THANKS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Work Sans ExtraBold"/>
                <a:sym typeface="Work Sans ExtraBold"/>
              </a:rPr>
              <a:t>OBRIGADA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Work Sans ExtraBold"/>
                <a:sym typeface="Work Sans ExtraBold"/>
              </a:rPr>
              <a:t>MERCI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Work Sans ExtraBold"/>
              <a:sym typeface="Work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r>
              <a:rPr kumimoji="0" lang="en" sz="28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Work Sans ExtraBold"/>
                <a:sym typeface="Work Sans ExtraBold"/>
              </a:rPr>
              <a:t>Sector Analyses and Plans: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Work Sans ExtraBold"/>
                <a:sym typeface="Work Sans ExtraBold"/>
              </a:rPr>
              <a:t>OBRIGADA </a:t>
            </a: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Work Sans ExtraBold"/>
                <a:sym typeface="Work Sans ExtraBold"/>
              </a:rPr>
              <a:t>Better Early Learning and Development at Scale (BELDS)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6D4"/>
              </a:buClr>
              <a:buSzPts val="6000"/>
              <a:buFont typeface="Work Sans ExtraBold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Work Sans ExtraBold"/>
                <a:sym typeface="Work Sans ExtraBold"/>
              </a:rPr>
              <a:t>Webinar:</a:t>
            </a:r>
            <a:r>
              <a:rPr kumimoji="0" lang="en" sz="2800" b="0" i="1" u="none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Work Sans ExtraBold"/>
                <a:sym typeface="Work Sans ExtraBold"/>
              </a:rPr>
              <a:t>Strengthening ECE in Education </a:t>
            </a:r>
          </a:p>
        </p:txBody>
      </p:sp>
      <p:pic>
        <p:nvPicPr>
          <p:cNvPr id="9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73A50D19-74D2-40D6-B530-6EEF08846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0" y="5925897"/>
            <a:ext cx="2854235" cy="750492"/>
          </a:xfrm>
          <a:prstGeom prst="rect">
            <a:avLst/>
          </a:prstGeom>
        </p:spPr>
      </p:pic>
      <p:pic>
        <p:nvPicPr>
          <p:cNvPr id="10" name="Marcador de Posição de Conteúdo 4">
            <a:extLst>
              <a:ext uri="{FF2B5EF4-FFF2-40B4-BE49-F238E27FC236}">
                <a16:creationId xmlns:a16="http://schemas.microsoft.com/office/drawing/2014/main" id="{95105A47-241A-4F94-A73B-879AE06C8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832" y="5793945"/>
            <a:ext cx="1327422" cy="1064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6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BA3A66-9AD0-4B85-825C-9C37F0F1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b="44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pt-PT" sz="3600" b="1" i="0" u="non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P&amp;R com moderador</a:t>
            </a:r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58F8DD7-2476-40E3-B381-AE2B19FF5977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61635-B038-4B96-A322-1235B5674516}"/>
              </a:ext>
            </a:extLst>
          </p:cNvPr>
          <p:cNvSpPr txBox="1"/>
          <p:nvPr/>
        </p:nvSpPr>
        <p:spPr>
          <a:xfrm>
            <a:off x="7289478" y="102749"/>
            <a:ext cx="4668695" cy="68634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rtl="0"/>
            <a:r>
              <a:rPr lang="pt-PT" sz="2800" b="0" i="0" u="none" baseline="0" dirty="0">
                <a:solidFill>
                  <a:srgbClr val="FF0000"/>
                </a:solidFill>
                <a:ea typeface="+mn-lt"/>
                <a:cs typeface="+mn-lt"/>
              </a:rPr>
              <a:t>O próximo Webinar BELDS</a:t>
            </a:r>
          </a:p>
          <a:p>
            <a:pPr algn="ctr" rtl="0"/>
            <a:r>
              <a:rPr lang="pt-PT" sz="2800" b="0" i="0" u="none" baseline="0" dirty="0">
                <a:solidFill>
                  <a:srgbClr val="FF0000"/>
                </a:solidFill>
                <a:ea typeface="+mn-lt"/>
                <a:cs typeface="+mn-lt"/>
              </a:rPr>
              <a:t>Quinta-feira, 23 Abril 2020 às 8:30am </a:t>
            </a:r>
            <a:r>
              <a:rPr lang="pt-PT" sz="2800" b="0" i="0" u="none" baseline="0" dirty="0" err="1">
                <a:solidFill>
                  <a:srgbClr val="FF0000"/>
                </a:solidFill>
                <a:ea typeface="+mn-lt"/>
                <a:cs typeface="+mn-lt"/>
              </a:rPr>
              <a:t>EST</a:t>
            </a:r>
            <a:r>
              <a:rPr lang="pt-PT" sz="2800" b="0" i="0" u="none" baseline="0" dirty="0">
                <a:solidFill>
                  <a:srgbClr val="FF0000"/>
                </a:solidFill>
                <a:ea typeface="+mn-lt"/>
                <a:cs typeface="+mn-lt"/>
              </a:rPr>
              <a:t> – com o Quirguistão e Lesoto</a:t>
            </a:r>
            <a:endParaRPr lang="pt-PT" sz="2400" b="1" dirty="0">
              <a:solidFill>
                <a:srgbClr val="0070C0"/>
              </a:solidFill>
            </a:endParaRPr>
          </a:p>
          <a:p>
            <a:pPr algn="ctr" rtl="0"/>
            <a:endParaRPr lang="pt-PT" sz="2400" b="1" dirty="0">
              <a:solidFill>
                <a:srgbClr val="0070C0"/>
              </a:solidFill>
            </a:endParaRPr>
          </a:p>
          <a:p>
            <a:pPr algn="ctr" rtl="0"/>
            <a:r>
              <a:rPr lang="pt-PT" sz="2000" b="1" i="0" u="none" baseline="0" dirty="0">
                <a:solidFill>
                  <a:srgbClr val="0070C0"/>
                </a:solidFill>
              </a:rPr>
              <a:t>Saber mais sobre a iniciativa BELDS:</a:t>
            </a:r>
            <a:endParaRPr lang="pt-PT" sz="1600" dirty="0">
              <a:cs typeface="Calibri"/>
            </a:endParaRPr>
          </a:p>
          <a:p>
            <a:pPr algn="ctr" rtl="0"/>
            <a:r>
              <a:rPr lang="pt-PT" sz="2000" b="0" i="0" u="none" baseline="0" dirty="0">
                <a:hlinkClick r:id="rId3"/>
              </a:rPr>
              <a:t>https://www.globalpartnership.org/content/better-early-learning-and-development-scale-belds-flyer</a:t>
            </a:r>
            <a:endParaRPr lang="pt-PT" sz="2000" dirty="0"/>
          </a:p>
          <a:p>
            <a:pPr algn="ctr" rtl="0"/>
            <a:endParaRPr lang="pt-PT" sz="2000" b="1" dirty="0">
              <a:solidFill>
                <a:srgbClr val="0070C0"/>
              </a:solidFill>
            </a:endParaRPr>
          </a:p>
          <a:p>
            <a:pPr algn="ctr" rtl="0"/>
            <a:r>
              <a:rPr lang="pt-PT" sz="2000" b="1" i="0" u="none" baseline="0" dirty="0">
                <a:solidFill>
                  <a:srgbClr val="0070C0"/>
                </a:solidFill>
              </a:rPr>
              <a:t>Blog BELDS Lesoto:</a:t>
            </a:r>
          </a:p>
          <a:p>
            <a:pPr algn="ctr" rtl="0"/>
            <a:r>
              <a:rPr lang="pt-PT" sz="2000" b="0" i="0" u="none" baseline="0" dirty="0">
                <a:hlinkClick r:id="rId4"/>
              </a:rPr>
              <a:t>https://www.globalpartnership.org/blog/scaling-early-education-young-children-lesotho</a:t>
            </a:r>
            <a:endParaRPr lang="pt-PT" sz="2000" dirty="0"/>
          </a:p>
          <a:p>
            <a:pPr algn="ctr" rtl="0"/>
            <a:endParaRPr lang="pt-PT" sz="2000" b="1" dirty="0">
              <a:solidFill>
                <a:srgbClr val="0070C0"/>
              </a:solidFill>
            </a:endParaRPr>
          </a:p>
          <a:p>
            <a:pPr algn="ctr" rtl="0"/>
            <a:r>
              <a:rPr lang="pt-PT" sz="2000" b="1" i="0" u="none" baseline="0" dirty="0">
                <a:solidFill>
                  <a:srgbClr val="0070C0"/>
                </a:solidFill>
              </a:rPr>
              <a:t>Blog BELDS Gana:</a:t>
            </a:r>
            <a:endParaRPr lang="pt-PT" sz="2000" dirty="0">
              <a:solidFill>
                <a:srgbClr val="0070C0"/>
              </a:solidFill>
            </a:endParaRPr>
          </a:p>
          <a:p>
            <a:pPr algn="ctr" rtl="0"/>
            <a:r>
              <a:rPr lang="pt-PT" sz="2000" b="0" i="0" u="none" baseline="0" dirty="0">
                <a:hlinkClick r:id="rId5"/>
              </a:rPr>
              <a:t>https://www.globalpartnership.org/blog/ready-learn-ghana-frontrunner-universal-pre-primary-education</a:t>
            </a:r>
            <a:endParaRPr lang="pt-PT" sz="2000" b="1" dirty="0">
              <a:solidFill>
                <a:srgbClr val="0070C0"/>
              </a:solidFill>
            </a:endParaRPr>
          </a:p>
          <a:p>
            <a:pPr algn="ctr" rtl="0"/>
            <a:endParaRPr lang="pt-PT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8B161-D8A0-44E5-8E4A-FB1D67B17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218"/>
            <a:ext cx="6783261" cy="45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E3D7-6A22-42AA-82AA-31CE6827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47519"/>
            <a:ext cx="6668133" cy="1286160"/>
          </a:xfrm>
        </p:spPr>
        <p:txBody>
          <a:bodyPr anchor="b">
            <a:normAutofit fontScale="90000"/>
          </a:bodyPr>
          <a:lstStyle/>
          <a:p>
            <a:pPr algn="ctr" rtl="0"/>
            <a:r>
              <a:rPr lang="pt-PT" sz="3200" b="1" i="0" u="none" baseline="0" dirty="0">
                <a:latin typeface="Calibri"/>
                <a:cs typeface="Calibri"/>
              </a:rPr>
              <a:t>O principal desafio: A ECE ainda continua à margem dos planos para o sector da educação</a:t>
            </a:r>
            <a:endParaRPr lang="pt-PT" sz="3200" dirty="0">
              <a:ea typeface="+mj-lt"/>
              <a:cs typeface="+mj-lt"/>
            </a:endParaRPr>
          </a:p>
        </p:txBody>
      </p:sp>
      <p:pic>
        <p:nvPicPr>
          <p:cNvPr id="1026" name="Picture 2" descr="Image result for challenge&quot;">
            <a:extLst>
              <a:ext uri="{FF2B5EF4-FFF2-40B4-BE49-F238E27FC236}">
                <a16:creationId xmlns:a16="http://schemas.microsoft.com/office/drawing/2014/main" id="{AB79AC06-ADB3-46DB-A6DD-F8C1CCC9E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484B-96A7-4747-B93E-0D922D8DC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951" y="1826331"/>
            <a:ext cx="7219092" cy="426422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rtl="0">
              <a:buFont typeface="Wingdings,Sans-Serif" panose="020B0604020202020204" pitchFamily="34" charset="0"/>
              <a:buChar char="v"/>
            </a:pPr>
            <a:r>
              <a:rPr lang="pt-PT" sz="2800" b="0" i="0" u="none" baseline="0" dirty="0">
                <a:solidFill>
                  <a:srgbClr val="FF0000"/>
                </a:solidFill>
                <a:ea typeface="+mn-lt"/>
                <a:cs typeface="+mn-lt"/>
              </a:rPr>
              <a:t> Liderança política para os programas da ECE</a:t>
            </a:r>
            <a:endParaRPr lang="pt-PT" sz="2800" dirty="0">
              <a:solidFill>
                <a:srgbClr val="FF0000"/>
              </a:solidFill>
              <a:ea typeface="+mn-lt"/>
              <a:cs typeface="+mn-lt"/>
            </a:endParaRPr>
          </a:p>
          <a:p>
            <a:pPr algn="l" rtl="0">
              <a:buFont typeface="Wingdings,Sans-Serif" panose="020B0604020202020204" pitchFamily="34" charset="0"/>
              <a:buChar char="v"/>
            </a:pPr>
            <a:r>
              <a:rPr lang="pt-PT" sz="2800" b="0" i="0" u="none" baseline="0" dirty="0">
                <a:solidFill>
                  <a:srgbClr val="FF0000"/>
                </a:solidFill>
              </a:rPr>
              <a:t> Falta uma análise global dos subsectores e, consequentemente, os planos subsectores são fracos </a:t>
            </a:r>
            <a:endParaRPr lang="pt-PT" sz="2800" dirty="0">
              <a:solidFill>
                <a:srgbClr val="FF0000"/>
              </a:solidFill>
              <a:cs typeface="Calibri"/>
            </a:endParaRPr>
          </a:p>
          <a:p>
            <a:pPr algn="l" rtl="0">
              <a:buFont typeface="Wingdings,Sans-Serif" panose="020B0604020202020204" pitchFamily="34" charset="0"/>
              <a:buChar char="v"/>
            </a:pPr>
            <a:r>
              <a:rPr lang="pt-PT" sz="2800" b="0" i="0" u="none" baseline="0" dirty="0">
                <a:solidFill>
                  <a:srgbClr val="FF0000"/>
                </a:solidFill>
              </a:rPr>
              <a:t>Os dados sobre os custos e o financiamento da ECE não estão facilmente disponíveis e são difíceis de defender para o aumento do orçamento</a:t>
            </a:r>
            <a:endParaRPr lang="pt-PT" sz="2800" dirty="0">
              <a:solidFill>
                <a:srgbClr val="FF0000"/>
              </a:solidFill>
              <a:cs typeface="Calibri"/>
            </a:endParaRPr>
          </a:p>
          <a:p>
            <a:pPr algn="l" rtl="0">
              <a:buFont typeface="Wingdings,Sans-Serif" panose="020B0604020202020204" pitchFamily="34" charset="0"/>
              <a:buChar char="v"/>
            </a:pPr>
            <a:r>
              <a:rPr lang="pt-PT" sz="2800" b="0" i="0" u="none" baseline="0" dirty="0">
                <a:solidFill>
                  <a:srgbClr val="FF0000"/>
                </a:solidFill>
              </a:rPr>
              <a:t>As direcções da ECE são frequentemente as mais pequenas e a capacidade global de planeamento e execução da ECE é fraca.</a:t>
            </a:r>
            <a:endParaRPr lang="pt-PT" sz="2800" dirty="0">
              <a:solidFill>
                <a:srgbClr val="FF0000"/>
              </a:solidFill>
              <a:ea typeface="+mn-lt"/>
              <a:cs typeface="+mn-lt"/>
            </a:endParaRPr>
          </a:p>
          <a:p>
            <a:pPr algn="l" rtl="0">
              <a:buFont typeface="Wingdings,Sans-Serif" panose="020B0604020202020204" pitchFamily="34" charset="0"/>
              <a:buChar char="v"/>
            </a:pPr>
            <a:endParaRPr lang="pt-PT" dirty="0">
              <a:ea typeface="+mn-lt"/>
              <a:cs typeface="+mn-lt"/>
            </a:endParaRPr>
          </a:p>
          <a:p>
            <a:pPr algn="l" rtl="0">
              <a:buFont typeface="Wingdings,Sans-Serif" panose="020B0604020202020204" pitchFamily="34" charset="0"/>
              <a:buChar char="v"/>
            </a:pPr>
            <a:endParaRPr lang="pt-PT" dirty="0">
              <a:ea typeface="+mn-lt"/>
              <a:cs typeface="+mn-lt"/>
            </a:endParaRPr>
          </a:p>
          <a:p>
            <a:endParaRPr lang="pt-PT" dirty="0">
              <a:cs typeface="Calibri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539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D4A8-3762-4833-97FF-45D1E1C8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78266"/>
            <a:ext cx="10901081" cy="86253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lang="pt-PT" sz="5400" b="0" i="0" u="none" baseline="0" dirty="0"/>
              <a:t>Perspetiva geral da iniciativa BELDS</a:t>
            </a:r>
            <a:endParaRPr lang="pt-PT" sz="5400" dirty="0"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073DE-7FDC-4FB8-AD51-C68681BB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852" y="1819015"/>
            <a:ext cx="6247647" cy="4278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B3FE1E-D415-4933-A58B-AEAD47AAD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" y="1383807"/>
            <a:ext cx="5776585" cy="51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20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05A586-3E40-40FA-8060-C576FF86F46F}"/>
              </a:ext>
            </a:extLst>
          </p:cNvPr>
          <p:cNvSpPr txBox="1">
            <a:spLocks/>
          </p:cNvSpPr>
          <p:nvPr/>
        </p:nvSpPr>
        <p:spPr>
          <a:xfrm>
            <a:off x="323282" y="-17850"/>
            <a:ext cx="12038471" cy="114300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PT" sz="3733" b="0" i="0" u="none" baseline="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Desenvolvimento de capacidades no país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5D5514-B0CE-4F49-8ACD-87986392E89C}"/>
              </a:ext>
            </a:extLst>
          </p:cNvPr>
          <p:cNvSpPr/>
          <p:nvPr/>
        </p:nvSpPr>
        <p:spPr>
          <a:xfrm>
            <a:off x="10747789" y="172795"/>
            <a:ext cx="1064136" cy="983188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3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4">
              <a:tint val="50000"/>
              <a:hueOff val="5723762"/>
              <a:satOff val="-30078"/>
              <a:lumOff val="-217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EBE125-9C48-49FC-8EBB-C3E9B3466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321" y="1066695"/>
            <a:ext cx="8224348" cy="4848683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6289DB3C-EA75-469C-8979-0C34DE0BF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900" y="3699158"/>
            <a:ext cx="510257" cy="510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24B72F-086B-4BD9-9161-BAE4347F40DE}"/>
              </a:ext>
            </a:extLst>
          </p:cNvPr>
          <p:cNvSpPr txBox="1"/>
          <p:nvPr/>
        </p:nvSpPr>
        <p:spPr>
          <a:xfrm>
            <a:off x="5077197" y="3896263"/>
            <a:ext cx="95729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PT" sz="1333" b="0" i="0" u="none" baseline="0" dirty="0"/>
              <a:t>Gana</a:t>
            </a:r>
          </a:p>
        </p:txBody>
      </p:sp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20F67C54-9568-44C1-841F-0F948D6CA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7340" y="3795096"/>
            <a:ext cx="510257" cy="510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89E41A-88EC-4489-B3AB-4BFC57359EF9}"/>
              </a:ext>
            </a:extLst>
          </p:cNvPr>
          <p:cNvSpPr txBox="1"/>
          <p:nvPr/>
        </p:nvSpPr>
        <p:spPr>
          <a:xfrm>
            <a:off x="5390371" y="4195792"/>
            <a:ext cx="130005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PT" sz="1333" b="0" i="0" u="none" baseline="0" dirty="0"/>
              <a:t>São Tomé e Príncipe</a:t>
            </a:r>
          </a:p>
        </p:txBody>
      </p:sp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E782D5AA-A655-434F-B67B-1369A7920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7390" y="4518542"/>
            <a:ext cx="510257" cy="510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EB83CB-B26C-404F-86E8-B9A3EAB26323}"/>
              </a:ext>
            </a:extLst>
          </p:cNvPr>
          <p:cNvSpPr txBox="1"/>
          <p:nvPr/>
        </p:nvSpPr>
        <p:spPr>
          <a:xfrm>
            <a:off x="6088195" y="4964127"/>
            <a:ext cx="130005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PT" sz="1333" b="0" i="0" u="none" baseline="0" dirty="0"/>
              <a:t>Lesoto</a:t>
            </a:r>
          </a:p>
        </p:txBody>
      </p:sp>
      <p:pic>
        <p:nvPicPr>
          <p:cNvPr id="14" name="Graphic 13" descr="Marker">
            <a:extLst>
              <a:ext uri="{FF2B5EF4-FFF2-40B4-BE49-F238E27FC236}">
                <a16:creationId xmlns:a16="http://schemas.microsoft.com/office/drawing/2014/main" id="{2CEDB8F4-5920-49BA-AF0B-D8ACAC5E3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4302" y="2562653"/>
            <a:ext cx="510257" cy="5102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AB35DF-AC79-4377-858F-057F86305550}"/>
              </a:ext>
            </a:extLst>
          </p:cNvPr>
          <p:cNvSpPr txBox="1"/>
          <p:nvPr/>
        </p:nvSpPr>
        <p:spPr>
          <a:xfrm>
            <a:off x="6979068" y="2979471"/>
            <a:ext cx="130005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PT" sz="1333" b="0" i="0" u="none" baseline="0" dirty="0"/>
              <a:t>Quirguistão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10EFE-7054-400C-B9EF-51DC3BFF3A7F}"/>
              </a:ext>
            </a:extLst>
          </p:cNvPr>
          <p:cNvSpPr txBox="1"/>
          <p:nvPr/>
        </p:nvSpPr>
        <p:spPr>
          <a:xfrm>
            <a:off x="102081" y="481339"/>
            <a:ext cx="182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PT" b="1" i="0" u="none" baseline="0" dirty="0"/>
              <a:t>Gana:</a:t>
            </a:r>
            <a:r>
              <a:rPr lang="pt-PT" b="0" i="0" u="none" baseline="0" dirty="0"/>
              <a:t> Diretiva de política para o Jardim de Infância; plano de acção para o Jardim de Infância com custos, enquadramento de M&amp;E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344B4A-40AD-4B28-BE7C-A858E28CE176}"/>
              </a:ext>
            </a:extLst>
          </p:cNvPr>
          <p:cNvSpPr txBox="1"/>
          <p:nvPr/>
        </p:nvSpPr>
        <p:spPr>
          <a:xfrm>
            <a:off x="98401" y="3263300"/>
            <a:ext cx="19208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PT" b="1" i="0" u="none" baseline="0" dirty="0"/>
              <a:t>São Tomé e Príncipe:</a:t>
            </a:r>
            <a:r>
              <a:rPr lang="pt-PT" b="0" i="0" u="none" baseline="0" dirty="0"/>
              <a:t> Estratégia e plano de ação da ECE incluídos no mapa político; apoio financeiro para a ECE; reforço das capacidades em áreas-chave do subsector</a:t>
            </a:r>
          </a:p>
          <a:p>
            <a:endParaRPr lang="pt-PT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DB0EEF-47E8-4C96-B542-14A45B3783AE}"/>
              </a:ext>
            </a:extLst>
          </p:cNvPr>
          <p:cNvSpPr txBox="1"/>
          <p:nvPr/>
        </p:nvSpPr>
        <p:spPr>
          <a:xfrm>
            <a:off x="8808340" y="4796467"/>
            <a:ext cx="21917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PT" sz="1600" b="1" i="0" u="none" baseline="0" dirty="0"/>
              <a:t>Lesoto:</a:t>
            </a:r>
            <a:r>
              <a:rPr lang="pt-PT" sz="1600" b="0" i="0" u="none" baseline="0" dirty="0"/>
              <a:t> Estratégia escalonada para as aulas de acolhimento; PEE e plano de ação quinquenal; dados e análises da ECE integrados na ESA</a:t>
            </a:r>
          </a:p>
          <a:p>
            <a:endParaRPr lang="pt-PT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1F0BA5-614F-4527-A2EB-06F1F95FCEDA}"/>
              </a:ext>
            </a:extLst>
          </p:cNvPr>
          <p:cNvSpPr txBox="1"/>
          <p:nvPr/>
        </p:nvSpPr>
        <p:spPr>
          <a:xfrm>
            <a:off x="9904209" y="1679008"/>
            <a:ext cx="207142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i="0" u="none" baseline="0" dirty="0"/>
              <a:t>Quirguistão</a:t>
            </a:r>
            <a:r>
              <a:rPr lang="pt-PT" b="0" i="0" u="none" baseline="0" dirty="0"/>
              <a:t> </a:t>
            </a:r>
            <a:r>
              <a:rPr lang="pt-PT" sz="1600" b="0" i="0" u="none" baseline="0" dirty="0"/>
              <a:t>Desenvolvimento da estratégia e do plano de ação da ECE integrado </a:t>
            </a:r>
            <a:r>
              <a:rPr lang="pt-PT" sz="1600" dirty="0"/>
              <a:t>num Plano Estratégico da Educação (PEE) </a:t>
            </a:r>
            <a:r>
              <a:rPr lang="pt-PT" sz="1600" b="0" i="0" u="none" baseline="0" dirty="0"/>
              <a:t>mais amplo;</a:t>
            </a:r>
          </a:p>
          <a:p>
            <a:pPr algn="l" rtl="0"/>
            <a:r>
              <a:rPr lang="pt-PT" sz="1600" b="0" i="0" u="none" baseline="0" dirty="0"/>
              <a:t>Aumento das capacidades ao nível nacional e subnacional </a:t>
            </a:r>
          </a:p>
          <a:p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4360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90160"/>
            <a:ext cx="12192000" cy="1859280"/>
          </a:xfrm>
          <a:solidFill>
            <a:srgbClr val="00B0F0">
              <a:alpha val="32941"/>
            </a:srgbClr>
          </a:solidFill>
        </p:spPr>
        <p:txBody>
          <a:bodyPr anchor="ctr">
            <a:normAutofit/>
          </a:bodyPr>
          <a:lstStyle/>
          <a:p>
            <a:pPr rtl="0"/>
            <a:r>
              <a:rPr lang="pt-PT" sz="3600" b="1" i="0" u="none" baseline="0" dirty="0">
                <a:solidFill>
                  <a:schemeClr val="bg1"/>
                </a:solidFill>
              </a:rPr>
              <a:t>História do Gana: Estabelecer o quadro para a política de ECE.</a:t>
            </a:r>
          </a:p>
        </p:txBody>
      </p:sp>
      <p:pic>
        <p:nvPicPr>
          <p:cNvPr id="4" name="Picture 1" descr="vbarms2">
            <a:extLst>
              <a:ext uri="{FF2B5EF4-FFF2-40B4-BE49-F238E27FC236}">
                <a16:creationId xmlns:a16="http://schemas.microsoft.com/office/drawing/2014/main" id="{21C0ACFD-E788-40A8-98AA-322E13C3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75" y="486914"/>
            <a:ext cx="1010185" cy="93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31D515-6C2B-4D6D-BE08-51960CE3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102" y="1492176"/>
            <a:ext cx="1743530" cy="27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/>
            </a:pPr>
            <a:r>
              <a:rPr kumimoji="0" lang="pt-PT" sz="1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</a:rPr>
              <a:t>República do Gana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F91983A-DD99-42DD-B5F2-2D56435AF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0229" y="128786"/>
            <a:ext cx="2453279" cy="27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444500"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2913" algn="l"/>
                <a:tab pos="890588" algn="l"/>
                <a:tab pos="1339850" algn="l"/>
                <a:tab pos="1787525" algn="l"/>
                <a:tab pos="2236788" algn="l"/>
                <a:tab pos="2684463" algn="l"/>
                <a:tab pos="3132138" algn="l"/>
                <a:tab pos="3581400" algn="l"/>
                <a:tab pos="4029075" algn="l"/>
                <a:tab pos="4478338" algn="l"/>
                <a:tab pos="4926013" algn="l"/>
                <a:tab pos="5372100" algn="l"/>
                <a:tab pos="5821363" algn="l"/>
                <a:tab pos="6269038" algn="l"/>
                <a:tab pos="6718300" algn="l"/>
                <a:tab pos="7165975" algn="l"/>
                <a:tab pos="7615238" algn="l"/>
                <a:tab pos="8061325" algn="l"/>
                <a:tab pos="8509000" algn="l"/>
                <a:tab pos="8958263" algn="l"/>
              </a:tabLst>
              <a:defRPr/>
            </a:pPr>
            <a:r>
              <a:rPr kumimoji="0" lang="pt-PT" sz="1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SERVIÇO DE EDUCAÇÃO DO GANA</a:t>
            </a:r>
          </a:p>
        </p:txBody>
      </p:sp>
    </p:spTree>
    <p:extLst>
      <p:ext uri="{BB962C8B-B14F-4D97-AF65-F5344CB8AC3E}">
        <p14:creationId xmlns:p14="http://schemas.microsoft.com/office/powerpoint/2010/main" val="104970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527" y="1179452"/>
            <a:ext cx="8986601" cy="677917"/>
          </a:xfrm>
        </p:spPr>
        <p:txBody>
          <a:bodyPr>
            <a:noAutofit/>
          </a:bodyPr>
          <a:lstStyle/>
          <a:p>
            <a:pPr algn="l" rtl="0"/>
            <a:r>
              <a:rPr lang="pt-PT" sz="4000" b="1" i="0" u="none" baseline="0" dirty="0">
                <a:solidFill>
                  <a:schemeClr val="accent1"/>
                </a:solidFill>
                <a:latin typeface="+mn-lt"/>
              </a:rPr>
              <a:t>Antecedentes da política da ECE – </a:t>
            </a:r>
            <a:br>
              <a:rPr lang="pt-PT" sz="4000" b="1" dirty="0">
                <a:solidFill>
                  <a:schemeClr val="accent1"/>
                </a:solidFill>
                <a:latin typeface="+mn-lt"/>
              </a:rPr>
            </a:br>
            <a:r>
              <a:rPr lang="pt-PT" sz="4000" b="1" i="0" u="none" baseline="0" dirty="0"/>
              <a:t>A análise do sector da educação 2018: </a:t>
            </a:r>
            <a:br>
              <a:rPr lang="pt-PT" sz="4000" b="1" dirty="0"/>
            </a:br>
            <a:endParaRPr lang="pt-PT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45849" y="1518411"/>
            <a:ext cx="9849678" cy="5203064"/>
          </a:xfrm>
        </p:spPr>
        <p:txBody>
          <a:bodyPr>
            <a:normAutofit fontScale="85000" lnSpcReduction="10000"/>
          </a:bodyPr>
          <a:lstStyle/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pt-PT" sz="3200" b="0" i="0" u="none" baseline="0" dirty="0"/>
              <a:t>Número elevado de alunos por sala no Jardim de Infância (53:1) em comparação com uma média de 35:1 no Ensino Primário e Início do Secundário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pt-PT" sz="3200" b="0" i="0" u="none" baseline="0" dirty="0"/>
              <a:t>65% de professores de Jardim de Infância formados, mas muito poucos professores têm qualificação e especialização em ECE/ECCD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pt-PT" sz="3200" b="0" i="0" u="none" baseline="0" dirty="0"/>
              <a:t>Má preparação para o ensino primário devido à má preparação ao nível da ECE (resultados do EGRA /EGMA) e à não frequência do Jardim de Infância 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pt-PT" sz="3200" b="0" i="0" u="none" baseline="0" dirty="0"/>
              <a:t>Gama limitada e utilização de dados da ECE no regime de monitorização existente 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pt-PT" sz="3200" b="0" i="0" u="none" baseline="0" dirty="0"/>
              <a:t>Fraco envolvimento familiar e comunitário na ECE 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pt-PT" sz="3200" b="0" i="0" u="none" baseline="0" dirty="0"/>
              <a:t>Inexistência de uma política de ECE para dar orientação e assegurar a uniformidade e o cumprimento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858F8DD7-2476-40E3-B381-AE2B19FF5977}" type="slidenum">
              <a:rPr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801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212"/>
            <a:ext cx="12192000" cy="731837"/>
          </a:xfrm>
        </p:spPr>
        <p:txBody>
          <a:bodyPr/>
          <a:lstStyle/>
          <a:p>
            <a:pPr algn="ctr" rtl="0"/>
            <a:r>
              <a:rPr lang="pt-PT" b="1" i="0" u="sng" baseline="0" dirty="0">
                <a:solidFill>
                  <a:srgbClr val="0070C0"/>
                </a:solidFill>
              </a:rPr>
              <a:t>MEDIDAS TOMADAS APÓS A ESA E O ESP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067" y="1291663"/>
            <a:ext cx="10879866" cy="5247249"/>
          </a:xfrm>
        </p:spPr>
        <p:txBody>
          <a:bodyPr>
            <a:normAutofit fontScale="25000" lnSpcReduction="20000"/>
          </a:bodyPr>
          <a:lstStyle/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A ESA forneceu o terreno e a base para o desenvolvimento do ESP 2018 -2030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A ECE foi uma área chave que foi integrada na ESP 2018-2030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Criação do Grupo de Trabalho Técnico para a ECE 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Análise diagnóstica e validação do estado do subsector da ECE no Gana com o apoio do Grupo Técnico e das Partes Interessadas Iniciais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Identificação de 5 Áreas de Ação de foco da Política para a ECE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Organização de um envolvimento mais amplo das partes interessadas e de um workshop em torno das áreas de ação política para a ECE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Definição do quadro de ação/razão da ação e do projeto inicial de política pelo Grupo Técnico 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Garantia da qualidade da minuta com revisão feita pelo grupo externo </a:t>
            </a:r>
          </a:p>
          <a:p>
            <a:pPr marL="1200150" lvl="1" indent="-742950" algn="just" rtl="0">
              <a:buFont typeface="+mj-lt"/>
              <a:buAutoNum type="arabicPeriod"/>
            </a:pPr>
            <a:r>
              <a:rPr lang="pt-PT" sz="10400" b="0" i="0" u="none" baseline="0" dirty="0"/>
              <a:t>Um envolvimento dedicado das partes interessadas na ECE na Semana Nacional da Educação (NOVO)2019</a:t>
            </a:r>
          </a:p>
          <a:p>
            <a:pPr lvl="2" algn="just" rtl="0"/>
            <a:endParaRPr lang="pt-PT" sz="4000" dirty="0"/>
          </a:p>
          <a:p>
            <a:pPr lvl="2" algn="just" rtl="0"/>
            <a:endParaRPr lang="pt-PT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858F8DD7-2476-40E3-B381-AE2B19FF5977}" type="slidenum">
              <a:rPr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3814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858F8DD7-2476-40E3-B381-AE2B19FF5977}" type="slidenum">
              <a:rPr/>
              <a:t>9</a:t>
            </a:fld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1597076" y="209292"/>
            <a:ext cx="934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pt-PT" sz="3600" b="1" i="0" u="none" baseline="0" dirty="0">
                <a:solidFill>
                  <a:srgbClr val="00B0F0"/>
                </a:solidFill>
              </a:rPr>
              <a:t>Quadro de Políticas e Plano de Implementação da ECE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62606" y="1325563"/>
            <a:ext cx="11163367" cy="5030787"/>
          </a:xfrm>
        </p:spPr>
        <p:txBody>
          <a:bodyPr>
            <a:normAutofit fontScale="85000" lnSpcReduction="10000"/>
          </a:bodyPr>
          <a:lstStyle/>
          <a:p>
            <a:pPr lvl="2" algn="just" rtl="0"/>
            <a:r>
              <a:rPr lang="pt-PT" sz="4000" b="0" i="0" u="none" baseline="0" dirty="0"/>
              <a:t>Desenvolvimento de metas, objectivos e estratégias da ECE</a:t>
            </a:r>
          </a:p>
          <a:p>
            <a:pPr lvl="2" algn="just" rtl="0"/>
            <a:r>
              <a:rPr lang="pt-PT" sz="4000" b="0" i="0" u="none" baseline="0" dirty="0"/>
              <a:t>Priorização das Estratégias pelo Grupo de Trabalho Técnico </a:t>
            </a:r>
          </a:p>
          <a:p>
            <a:pPr lvl="2" algn="just" rtl="0"/>
            <a:r>
              <a:rPr lang="pt-PT" sz="4000" b="0" i="0" u="none" baseline="0" dirty="0"/>
              <a:t>Ligação das Estratégias à PEE 2018-30/ESMTDP 2018-21</a:t>
            </a:r>
          </a:p>
          <a:p>
            <a:pPr lvl="2" algn="just" rtl="0"/>
            <a:r>
              <a:rPr lang="pt-PT" sz="4000" b="0" i="0" u="none" baseline="0" dirty="0"/>
              <a:t>Desenvolvimento de Atividades ligadas às estratégias</a:t>
            </a:r>
          </a:p>
          <a:p>
            <a:pPr lvl="2" algn="just" rtl="0"/>
            <a:r>
              <a:rPr lang="pt-PT" sz="4000" b="0" i="0" u="none" baseline="0" dirty="0"/>
              <a:t>Desenvolvimento de Indicadores para as Metas, Objectivos, Estratégias e Actividades ligadas ao MTP e ao ESP</a:t>
            </a:r>
          </a:p>
          <a:p>
            <a:pPr lvl="2" algn="just" rtl="0"/>
            <a:r>
              <a:rPr lang="pt-PT" sz="4000" b="0" i="0" u="none" baseline="0" dirty="0"/>
              <a:t>Cálculo de custos das actividades em curso</a:t>
            </a:r>
          </a:p>
          <a:p>
            <a:pPr lvl="2" algn="just" rtl="0"/>
            <a:endParaRPr lang="pt-PT" sz="4000" dirty="0"/>
          </a:p>
          <a:p>
            <a:pPr lvl="2" algn="just" rtl="0"/>
            <a:endParaRPr lang="pt-PT" sz="4000" dirty="0"/>
          </a:p>
          <a:p>
            <a:pPr lvl="2" algn="just" rtl="0"/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172511912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tch Deck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DED6D4"/>
      </a:lt2>
      <a:accent1>
        <a:srgbClr val="99000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iscas">
  <a:themeElements>
    <a:clrScheme name="Riscas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Risca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isca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untry xmlns="e75a9ecc-2866-4a0d-9585-52d9157563d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77EF96F20A7F4EA6ABB1B3759EC605" ma:contentTypeVersion="13" ma:contentTypeDescription="Create a new document." ma:contentTypeScope="" ma:versionID="66b9efe11fe62a40d612c812d11faa6a">
  <xsd:schema xmlns:xsd="http://www.w3.org/2001/XMLSchema" xmlns:xs="http://www.w3.org/2001/XMLSchema" xmlns:p="http://schemas.microsoft.com/office/2006/metadata/properties" xmlns:ns2="e75a9ecc-2866-4a0d-9585-52d9157563db" xmlns:ns3="a7db5255-73a5-4cb0-b494-1685d94d2d4e" targetNamespace="http://schemas.microsoft.com/office/2006/metadata/properties" ma:root="true" ma:fieldsID="756ff98304808a3772a85e3f914c9870" ns2:_="" ns3:_="">
    <xsd:import namespace="e75a9ecc-2866-4a0d-9585-52d9157563db"/>
    <xsd:import namespace="a7db5255-73a5-4cb0-b494-1685d94d2d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Country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a9ecc-2866-4a0d-9585-52d9157563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Country" ma:index="18" nillable="true" ma:displayName="Country" ma:format="Dropdown" ma:internalName="Country">
      <xsd:simpleType>
        <xsd:restriction base="dms:Text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b5255-73a5-4cb0-b494-1685d94d2d4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7FF4D8-07AC-4160-88C8-CAC29EAEE4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4DA492-C0E3-4913-B18D-155A2D865B69}">
  <ds:schemaRefs>
    <ds:schemaRef ds:uri="http://purl.org/dc/terms/"/>
    <ds:schemaRef ds:uri="http://schemas.microsoft.com/office/infopath/2007/PartnerControls"/>
    <ds:schemaRef ds:uri="e75a9ecc-2866-4a0d-9585-52d9157563db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a7db5255-73a5-4cb0-b494-1685d94d2d4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6BBFC59-F3FD-4C28-B57A-B4BEED3F24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5a9ecc-2866-4a0d-9585-52d9157563db"/>
    <ds:schemaRef ds:uri="a7db5255-73a5-4cb0-b494-1685d94d2d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2953</TotalTime>
  <Words>2288</Words>
  <Application>Microsoft Office PowerPoint</Application>
  <PresentationFormat>Widescreen</PresentationFormat>
  <Paragraphs>238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Barlow Light</vt:lpstr>
      <vt:lpstr>Bookman Old Style</vt:lpstr>
      <vt:lpstr>Calibri</vt:lpstr>
      <vt:lpstr>Calibri Light</vt:lpstr>
      <vt:lpstr>Century Gothic</vt:lpstr>
      <vt:lpstr>Corbel</vt:lpstr>
      <vt:lpstr>Questrial</vt:lpstr>
      <vt:lpstr>Tahoma</vt:lpstr>
      <vt:lpstr>Times New Roman</vt:lpstr>
      <vt:lpstr>Wingdings</vt:lpstr>
      <vt:lpstr>Wingdings,Sans-Serif</vt:lpstr>
      <vt:lpstr>Work Sans</vt:lpstr>
      <vt:lpstr>Work Sans ExtraBold</vt:lpstr>
      <vt:lpstr>office theme</vt:lpstr>
      <vt:lpstr>Pitch Deck Template</vt:lpstr>
      <vt:lpstr>Wood Type</vt:lpstr>
      <vt:lpstr>1_Office Theme</vt:lpstr>
      <vt:lpstr>2_Office Theme</vt:lpstr>
      <vt:lpstr>Riscas</vt:lpstr>
      <vt:lpstr>Webinar sobre Melhor Aprendizagem e Desenvolvimento Durante a Primeira Infância à Escala (BELDS): Reforçar a ECE nas Análises e Planos para o Sector da Educação</vt:lpstr>
      <vt:lpstr>1. Perspectiva geral da iniciativa BELDS  2. História do Gana: Estabelecer o quadro para a política de Educação durante a Primeira Infância (ECE)  3. A História de São Tomé e Príncipe: Integração da ECE no quadro para a política da educação e no plano de acção  4. P&amp;R com moderador e os apresentadores    </vt:lpstr>
      <vt:lpstr>O principal desafio: A ECE ainda continua à margem dos planos para o sector da educação</vt:lpstr>
      <vt:lpstr>Perspetiva geral da iniciativa BELDS</vt:lpstr>
      <vt:lpstr>PowerPoint Presentation</vt:lpstr>
      <vt:lpstr>PowerPoint Presentation</vt:lpstr>
      <vt:lpstr>Antecedentes da política da ECE –  A análise do sector da educação 2018:  </vt:lpstr>
      <vt:lpstr>MEDIDAS TOMADAS APÓS A ESA E O ESP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LIÇÕES APRENDIDAS NO PROCESSO DE DESENVOLVIMENTO DO QUADRO POLÍTICO PARA A ECE</vt:lpstr>
      <vt:lpstr>PowerPoint Presentation</vt:lpstr>
      <vt:lpstr>PowerPoint Presentation</vt:lpstr>
      <vt:lpstr>PowerPoint Presentation</vt:lpstr>
      <vt:lpstr>Sao Tome e Principe's Story: ECE Integrated into the Education Policy Chart and Action Plan 2019-2023</vt:lpstr>
      <vt:lpstr>PowerPoint Presentation</vt:lpstr>
      <vt:lpstr>Sao Tome e Principe's Story: ECE Integrated into the Education Policy Chart and Action Plan</vt:lpstr>
      <vt:lpstr>PowerPoint Presentation</vt:lpstr>
      <vt:lpstr>Plano de Acção do MEES-CPE</vt:lpstr>
      <vt:lpstr>AcçõEs a curto prazO- BELDS- CPE-PSE</vt:lpstr>
      <vt:lpstr>PowerPoint Presentation</vt:lpstr>
      <vt:lpstr>P&amp;R com moderador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Solange Cynthia Villamil</dc:creator>
  <cp:lastModifiedBy>Christin McConnell</cp:lastModifiedBy>
  <cp:revision>334</cp:revision>
  <dcterms:created xsi:type="dcterms:W3CDTF">2019-11-07T14:49:27Z</dcterms:created>
  <dcterms:modified xsi:type="dcterms:W3CDTF">2020-02-27T03:16:01Z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0x010100E377EF96F20A7F4EA6ABB1B3759EC605</vt:lpwstr>
  </property>
  <property fmtid="{D5CDD505-2E9C-101B-9397-08002B2CF9AE}" pid="3" name="TaxKeyword">
    <vt:lpwstr/>
  </property>
  <property fmtid="{D5CDD505-2E9C-101B-9397-08002B2CF9AE}" pid="4" name="Topic">
    <vt:lpwstr>69;#Early-learning system strengthening|5f03b5e7-42ee-4e00-b547-347872d11a6f</vt:lpwstr>
  </property>
  <property fmtid="{D5CDD505-2E9C-101B-9397-08002B2CF9AE}" pid="5" name="OfficeDivision">
    <vt:lpwstr>2;#Cheat Sheet|b599cc08-53d0-4ecf-afce-40bdcdf910e2</vt:lpwstr>
  </property>
  <property fmtid="{D5CDD505-2E9C-101B-9397-08002B2CF9AE}" pid="6" name="DocumentType">
    <vt:lpwstr>64;#Project management documents|5c8aba52-eace-40df-986a-dc8f3346f6ec</vt:lpwstr>
  </property>
  <property fmtid="{D5CDD505-2E9C-101B-9397-08002B2CF9AE}" pid="7" name="GeographicScope">
    <vt:lpwstr/>
  </property>
</Properties>
</file>