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7" r:id="rId3"/>
  </p:sldMasterIdLst>
  <p:notesMasterIdLst>
    <p:notesMasterId r:id="rId27"/>
  </p:notesMasterIdLst>
  <p:sldIdLst>
    <p:sldId id="256" r:id="rId4"/>
    <p:sldId id="2147376285" r:id="rId5"/>
    <p:sldId id="2147376284" r:id="rId6"/>
    <p:sldId id="2147376281" r:id="rId7"/>
    <p:sldId id="2147376280" r:id="rId8"/>
    <p:sldId id="2147376279" r:id="rId9"/>
    <p:sldId id="2147376287" r:id="rId10"/>
    <p:sldId id="2147376288" r:id="rId11"/>
    <p:sldId id="2147376277" r:id="rId12"/>
    <p:sldId id="2147376282" r:id="rId13"/>
    <p:sldId id="2147376274" r:id="rId14"/>
    <p:sldId id="2147376275" r:id="rId15"/>
    <p:sldId id="2147376289" r:id="rId16"/>
    <p:sldId id="2147376272" r:id="rId17"/>
    <p:sldId id="2147376273" r:id="rId18"/>
    <p:sldId id="2147376271" r:id="rId19"/>
    <p:sldId id="2147376290" r:id="rId20"/>
    <p:sldId id="264" r:id="rId21"/>
    <p:sldId id="261" r:id="rId22"/>
    <p:sldId id="300" r:id="rId23"/>
    <p:sldId id="2147376292" r:id="rId24"/>
    <p:sldId id="2147376293" r:id="rId25"/>
    <p:sldId id="2147376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128"/>
    <a:srgbClr val="6544A9"/>
    <a:srgbClr val="E4C128"/>
    <a:srgbClr val="008F70"/>
    <a:srgbClr val="00B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p:restoredTop sz="94507"/>
  </p:normalViewPr>
  <p:slideViewPr>
    <p:cSldViewPr snapToGrid="0">
      <p:cViewPr>
        <p:scale>
          <a:sx n="50" d="100"/>
          <a:sy n="50" d="100"/>
        </p:scale>
        <p:origin x="1456" y="1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72232-32A9-8543-8DC9-80D504193B11}" type="datetimeFigureOut">
              <a:rPr lang="en-GB" smtClean="0"/>
              <a:t>13/05/2023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708FC7-E063-1F4F-A2DB-928E60923FB4}" type="slidenum">
              <a:rPr lang="en-GB" smtClean="0"/>
              <a:t>‹#›</a:t>
            </a:fld>
            <a:endParaRPr lang="en-GB"/>
          </a:p>
        </p:txBody>
      </p:sp>
    </p:spTree>
    <p:extLst>
      <p:ext uri="{BB962C8B-B14F-4D97-AF65-F5344CB8AC3E}">
        <p14:creationId xmlns:p14="http://schemas.microsoft.com/office/powerpoint/2010/main" val="2618759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6d6d45ab7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86d6d45ab7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sz="1200" strike="sngStrike" dirty="0">
              <a:solidFill>
                <a:schemeClr val="bg1"/>
              </a:solidFill>
            </a:endParaRPr>
          </a:p>
        </p:txBody>
      </p:sp>
      <p:sp>
        <p:nvSpPr>
          <p:cNvPr id="149" name="Google Shape;149;g86d6d45ab7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050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C3429-1745-FE44-B404-0815D5FEC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261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fontAlgn="base">
              <a:buFont typeface="Arial" panose="020B0604020202020204" pitchFamily="34" charset="0"/>
              <a:buNone/>
            </a:pPr>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57A55F-4C5B-E248-9EC8-471E991E4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042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6d6d45ab7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86d6d45ab7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sz="1200" strike="sngStrike" dirty="0">
              <a:solidFill>
                <a:schemeClr val="bg1"/>
              </a:solidFill>
            </a:endParaRPr>
          </a:p>
        </p:txBody>
      </p:sp>
      <p:sp>
        <p:nvSpPr>
          <p:cNvPr id="149" name="Google Shape;149;g86d6d45ab7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625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4C3429-1745-FE44-B404-0815D5FECA66}" type="slidenum">
              <a:rPr lang="en-US" smtClean="0"/>
              <a:t>14</a:t>
            </a:fld>
            <a:endParaRPr lang="en-US"/>
          </a:p>
        </p:txBody>
      </p:sp>
    </p:spTree>
    <p:extLst>
      <p:ext uri="{BB962C8B-B14F-4D97-AF65-F5344CB8AC3E}">
        <p14:creationId xmlns:p14="http://schemas.microsoft.com/office/powerpoint/2010/main" val="4213401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choose your tactics based on what approach,  messaging and format will influence your target.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D4787-9FF2-49B6-A42A-5A53BCEB2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10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choose your tactics based on what approach,  messaging and format will influence your target.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D4787-9FF2-49B6-A42A-5A53BCEB2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574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6d6d45ab7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86d6d45ab7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sz="1200" strike="sngStrike" dirty="0">
              <a:solidFill>
                <a:schemeClr val="bg1"/>
              </a:solidFill>
            </a:endParaRPr>
          </a:p>
        </p:txBody>
      </p:sp>
      <p:sp>
        <p:nvSpPr>
          <p:cNvPr id="149" name="Google Shape;149;g86d6d45ab7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861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20d0fef979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20d0fef979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20d0fef979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20d0fef979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5372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20d0fef979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20d0fef979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09085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6d6d45ab7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86d6d45ab7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sz="1200" strike="sngStrike" dirty="0">
              <a:solidFill>
                <a:schemeClr val="bg1"/>
              </a:solidFill>
            </a:endParaRPr>
          </a:p>
        </p:txBody>
      </p:sp>
      <p:sp>
        <p:nvSpPr>
          <p:cNvPr id="149" name="Google Shape;149;g86d6d45ab7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082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708FC7-E063-1F4F-A2DB-928E60923FB4}" type="slidenum">
              <a:rPr lang="en-GB" smtClean="0"/>
              <a:t>23</a:t>
            </a:fld>
            <a:endParaRPr lang="en-GB"/>
          </a:p>
        </p:txBody>
      </p:sp>
    </p:spTree>
    <p:extLst>
      <p:ext uri="{BB962C8B-B14F-4D97-AF65-F5344CB8AC3E}">
        <p14:creationId xmlns:p14="http://schemas.microsoft.com/office/powerpoint/2010/main" val="913412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0CB47-3D2B-2F47-8D20-8AF429550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961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6d6d45ab7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86d6d45ab7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sz="1200" strike="sngStrike" dirty="0">
              <a:solidFill>
                <a:schemeClr val="bg1"/>
              </a:solidFill>
            </a:endParaRPr>
          </a:p>
        </p:txBody>
      </p:sp>
      <p:sp>
        <p:nvSpPr>
          <p:cNvPr id="149" name="Google Shape;149;g86d6d45ab7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400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6d6d45ab7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86d6d45ab7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sz="1200" strike="sngStrike" dirty="0">
              <a:solidFill>
                <a:schemeClr val="bg1"/>
              </a:solidFill>
            </a:endParaRPr>
          </a:p>
        </p:txBody>
      </p:sp>
      <p:sp>
        <p:nvSpPr>
          <p:cNvPr id="149" name="Google Shape;149;g86d6d45ab7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099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4C3429-1745-FE44-B404-0815D5FECA66}" type="slidenum">
              <a:rPr lang="en-US" smtClean="0"/>
              <a:t>7</a:t>
            </a:fld>
            <a:endParaRPr lang="en-US"/>
          </a:p>
        </p:txBody>
      </p:sp>
    </p:spTree>
    <p:extLst>
      <p:ext uri="{BB962C8B-B14F-4D97-AF65-F5344CB8AC3E}">
        <p14:creationId xmlns:p14="http://schemas.microsoft.com/office/powerpoint/2010/main" val="3174499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6d6d45ab7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86d6d45ab7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sz="1200" strike="sngStrike" dirty="0">
              <a:solidFill>
                <a:schemeClr val="bg1"/>
              </a:solidFill>
            </a:endParaRPr>
          </a:p>
        </p:txBody>
      </p:sp>
      <p:sp>
        <p:nvSpPr>
          <p:cNvPr id="149" name="Google Shape;149;g86d6d45ab7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671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fontAlgn="base">
              <a:buFont typeface="Arial" panose="020B0604020202020204" pitchFamily="34" charset="0"/>
              <a:buNone/>
            </a:pPr>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7A55F-4C5B-E248-9EC8-471E991E4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263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fontAlgn="base">
              <a:buFont typeface="Arial" panose="020B0604020202020204" pitchFamily="34" charset="0"/>
              <a:buNone/>
            </a:pPr>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7A55F-4C5B-E248-9EC8-471E991E4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253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8D47-F09E-825E-43E3-1F1B5DF0A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3AF1BDB-7C64-12A7-2E9C-E07FDD714E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B362C2-3564-8D93-C4DC-9C962830B6CB}"/>
              </a:ext>
            </a:extLst>
          </p:cNvPr>
          <p:cNvSpPr>
            <a:spLocks noGrp="1"/>
          </p:cNvSpPr>
          <p:nvPr>
            <p:ph type="dt" sz="half" idx="10"/>
          </p:nvPr>
        </p:nvSpPr>
        <p:spPr/>
        <p:txBody>
          <a:bodyPr/>
          <a:lstStyle/>
          <a:p>
            <a:fld id="{845CF9EF-03A2-DC4B-9593-F4EB8BE2924E}" type="datetimeFigureOut">
              <a:rPr lang="en-GB" smtClean="0"/>
              <a:t>13/05/2023</a:t>
            </a:fld>
            <a:endParaRPr lang="en-GB"/>
          </a:p>
        </p:txBody>
      </p:sp>
      <p:sp>
        <p:nvSpPr>
          <p:cNvPr id="5" name="Footer Placeholder 4">
            <a:extLst>
              <a:ext uri="{FF2B5EF4-FFF2-40B4-BE49-F238E27FC236}">
                <a16:creationId xmlns:a16="http://schemas.microsoft.com/office/drawing/2014/main" id="{74BB0441-A739-8B62-BF24-5FDC3A708D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5AAE6A-FB6D-723A-0293-7A7EB6E9CB09}"/>
              </a:ext>
            </a:extLst>
          </p:cNvPr>
          <p:cNvSpPr>
            <a:spLocks noGrp="1"/>
          </p:cNvSpPr>
          <p:nvPr>
            <p:ph type="sldNum" sz="quarter" idx="12"/>
          </p:nvPr>
        </p:nvSpPr>
        <p:spPr/>
        <p:txBody>
          <a:bodyPr/>
          <a:lstStyle/>
          <a:p>
            <a:fld id="{0FF45DEA-1515-D547-9917-1BF6D5BF2BF5}" type="slidenum">
              <a:rPr lang="en-GB" smtClean="0"/>
              <a:t>‹#›</a:t>
            </a:fld>
            <a:endParaRPr lang="en-GB"/>
          </a:p>
        </p:txBody>
      </p:sp>
    </p:spTree>
    <p:extLst>
      <p:ext uri="{BB962C8B-B14F-4D97-AF65-F5344CB8AC3E}">
        <p14:creationId xmlns:p14="http://schemas.microsoft.com/office/powerpoint/2010/main" val="4002216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954F-888A-C944-226D-DD70CCD3938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82BC8D-4811-F8FA-44B2-D0C0552C63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24EDE-FE74-90C3-066C-A714DFC4F465}"/>
              </a:ext>
            </a:extLst>
          </p:cNvPr>
          <p:cNvSpPr>
            <a:spLocks noGrp="1"/>
          </p:cNvSpPr>
          <p:nvPr>
            <p:ph type="dt" sz="half" idx="10"/>
          </p:nvPr>
        </p:nvSpPr>
        <p:spPr/>
        <p:txBody>
          <a:bodyPr/>
          <a:lstStyle/>
          <a:p>
            <a:fld id="{845CF9EF-03A2-DC4B-9593-F4EB8BE2924E}" type="datetimeFigureOut">
              <a:rPr lang="en-GB" smtClean="0"/>
              <a:t>13/05/2023</a:t>
            </a:fld>
            <a:endParaRPr lang="en-GB"/>
          </a:p>
        </p:txBody>
      </p:sp>
      <p:sp>
        <p:nvSpPr>
          <p:cNvPr id="5" name="Footer Placeholder 4">
            <a:extLst>
              <a:ext uri="{FF2B5EF4-FFF2-40B4-BE49-F238E27FC236}">
                <a16:creationId xmlns:a16="http://schemas.microsoft.com/office/drawing/2014/main" id="{32F1D4DB-4540-CF1A-613C-404E8C3111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29F23D-442F-2E7A-2B84-3F109F6C0478}"/>
              </a:ext>
            </a:extLst>
          </p:cNvPr>
          <p:cNvSpPr>
            <a:spLocks noGrp="1"/>
          </p:cNvSpPr>
          <p:nvPr>
            <p:ph type="sldNum" sz="quarter" idx="12"/>
          </p:nvPr>
        </p:nvSpPr>
        <p:spPr/>
        <p:txBody>
          <a:bodyPr/>
          <a:lstStyle/>
          <a:p>
            <a:fld id="{0FF45DEA-1515-D547-9917-1BF6D5BF2BF5}" type="slidenum">
              <a:rPr lang="en-GB" smtClean="0"/>
              <a:t>‹#›</a:t>
            </a:fld>
            <a:endParaRPr lang="en-GB"/>
          </a:p>
        </p:txBody>
      </p:sp>
    </p:spTree>
    <p:extLst>
      <p:ext uri="{BB962C8B-B14F-4D97-AF65-F5344CB8AC3E}">
        <p14:creationId xmlns:p14="http://schemas.microsoft.com/office/powerpoint/2010/main" val="2999610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78C552-121E-DA33-2B38-383CF0FEB8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6C9DDA3-62C0-7E9F-105A-1A7D2F70A1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1AECAE-EC49-4934-6E51-0E2FD40EAFE2}"/>
              </a:ext>
            </a:extLst>
          </p:cNvPr>
          <p:cNvSpPr>
            <a:spLocks noGrp="1"/>
          </p:cNvSpPr>
          <p:nvPr>
            <p:ph type="dt" sz="half" idx="10"/>
          </p:nvPr>
        </p:nvSpPr>
        <p:spPr/>
        <p:txBody>
          <a:bodyPr/>
          <a:lstStyle/>
          <a:p>
            <a:fld id="{845CF9EF-03A2-DC4B-9593-F4EB8BE2924E}" type="datetimeFigureOut">
              <a:rPr lang="en-GB" smtClean="0"/>
              <a:t>13/05/2023</a:t>
            </a:fld>
            <a:endParaRPr lang="en-GB"/>
          </a:p>
        </p:txBody>
      </p:sp>
      <p:sp>
        <p:nvSpPr>
          <p:cNvPr id="5" name="Footer Placeholder 4">
            <a:extLst>
              <a:ext uri="{FF2B5EF4-FFF2-40B4-BE49-F238E27FC236}">
                <a16:creationId xmlns:a16="http://schemas.microsoft.com/office/drawing/2014/main" id="{259C60E5-E6EF-6729-5067-FD268D550B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6C13B6-97B9-A3F9-C91B-F5A2D72E7533}"/>
              </a:ext>
            </a:extLst>
          </p:cNvPr>
          <p:cNvSpPr>
            <a:spLocks noGrp="1"/>
          </p:cNvSpPr>
          <p:nvPr>
            <p:ph type="sldNum" sz="quarter" idx="12"/>
          </p:nvPr>
        </p:nvSpPr>
        <p:spPr/>
        <p:txBody>
          <a:bodyPr/>
          <a:lstStyle/>
          <a:p>
            <a:fld id="{0FF45DEA-1515-D547-9917-1BF6D5BF2BF5}" type="slidenum">
              <a:rPr lang="en-GB" smtClean="0"/>
              <a:t>‹#›</a:t>
            </a:fld>
            <a:endParaRPr lang="en-GB"/>
          </a:p>
        </p:txBody>
      </p:sp>
    </p:spTree>
    <p:extLst>
      <p:ext uri="{BB962C8B-B14F-4D97-AF65-F5344CB8AC3E}">
        <p14:creationId xmlns:p14="http://schemas.microsoft.com/office/powerpoint/2010/main" val="1331832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FBB18-8D4E-47F7-AEAC-92BD991D92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7D0A1E-9DA4-47BD-AF12-4697870D44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1C419E-B6AA-4765-9569-45FD2CF01E0D}"/>
              </a:ext>
            </a:extLst>
          </p:cNvPr>
          <p:cNvSpPr>
            <a:spLocks noGrp="1"/>
          </p:cNvSpPr>
          <p:nvPr>
            <p:ph type="dt" sz="half" idx="10"/>
          </p:nvPr>
        </p:nvSpPr>
        <p:spPr/>
        <p:txBody>
          <a:bodyPr/>
          <a:lstStyle/>
          <a:p>
            <a:fld id="{2BB8A8D4-38F8-4A60-819D-98015B23AC86}" type="datetimeFigureOut">
              <a:rPr lang="en-US" smtClean="0"/>
              <a:t>5/13/23</a:t>
            </a:fld>
            <a:endParaRPr lang="en-US"/>
          </a:p>
        </p:txBody>
      </p:sp>
      <p:sp>
        <p:nvSpPr>
          <p:cNvPr id="5" name="Footer Placeholder 4">
            <a:extLst>
              <a:ext uri="{FF2B5EF4-FFF2-40B4-BE49-F238E27FC236}">
                <a16:creationId xmlns:a16="http://schemas.microsoft.com/office/drawing/2014/main" id="{0609C27D-697A-4C56-A050-4D218DB0D1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FC6BA-7923-4B7E-B3DF-BCCB0B5FE374}"/>
              </a:ext>
            </a:extLst>
          </p:cNvPr>
          <p:cNvSpPr>
            <a:spLocks noGrp="1"/>
          </p:cNvSpPr>
          <p:nvPr>
            <p:ph type="sldNum" sz="quarter" idx="12"/>
          </p:nvPr>
        </p:nvSpPr>
        <p:spPr/>
        <p:txBody>
          <a:bodyPr/>
          <a:lstStyle/>
          <a:p>
            <a:fld id="{60B21CB8-3373-4BDF-9F8B-DD7875FB8FF6}" type="slidenum">
              <a:rPr lang="en-US" smtClean="0"/>
              <a:t>‹#›</a:t>
            </a:fld>
            <a:endParaRPr lang="en-US"/>
          </a:p>
        </p:txBody>
      </p:sp>
    </p:spTree>
    <p:extLst>
      <p:ext uri="{BB962C8B-B14F-4D97-AF65-F5344CB8AC3E}">
        <p14:creationId xmlns:p14="http://schemas.microsoft.com/office/powerpoint/2010/main" val="630840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524D1-384B-42A7-AAEB-8B1A2703D9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BF3F6-12AE-4F45-B582-A4F8F33397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C8F03-F47A-4140-A895-419C96F72F60}"/>
              </a:ext>
            </a:extLst>
          </p:cNvPr>
          <p:cNvSpPr>
            <a:spLocks noGrp="1"/>
          </p:cNvSpPr>
          <p:nvPr>
            <p:ph type="dt" sz="half" idx="10"/>
          </p:nvPr>
        </p:nvSpPr>
        <p:spPr/>
        <p:txBody>
          <a:bodyPr/>
          <a:lstStyle/>
          <a:p>
            <a:fld id="{2BB8A8D4-38F8-4A60-819D-98015B23AC86}" type="datetimeFigureOut">
              <a:rPr lang="en-US" smtClean="0"/>
              <a:t>5/13/23</a:t>
            </a:fld>
            <a:endParaRPr lang="en-US"/>
          </a:p>
        </p:txBody>
      </p:sp>
      <p:sp>
        <p:nvSpPr>
          <p:cNvPr id="5" name="Footer Placeholder 4">
            <a:extLst>
              <a:ext uri="{FF2B5EF4-FFF2-40B4-BE49-F238E27FC236}">
                <a16:creationId xmlns:a16="http://schemas.microsoft.com/office/drawing/2014/main" id="{1514A924-16D4-46FD-BCA5-DDDC3ACFF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140B0-66BF-4A58-B34C-D9B12DB33E16}"/>
              </a:ext>
            </a:extLst>
          </p:cNvPr>
          <p:cNvSpPr>
            <a:spLocks noGrp="1"/>
          </p:cNvSpPr>
          <p:nvPr>
            <p:ph type="sldNum" sz="quarter" idx="12"/>
          </p:nvPr>
        </p:nvSpPr>
        <p:spPr/>
        <p:txBody>
          <a:bodyPr/>
          <a:lstStyle/>
          <a:p>
            <a:fld id="{60B21CB8-3373-4BDF-9F8B-DD7875FB8FF6}" type="slidenum">
              <a:rPr lang="en-US" smtClean="0"/>
              <a:t>‹#›</a:t>
            </a:fld>
            <a:endParaRPr lang="en-US"/>
          </a:p>
        </p:txBody>
      </p:sp>
    </p:spTree>
    <p:extLst>
      <p:ext uri="{BB962C8B-B14F-4D97-AF65-F5344CB8AC3E}">
        <p14:creationId xmlns:p14="http://schemas.microsoft.com/office/powerpoint/2010/main" val="869838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889A-B6A6-4862-9BF3-87D371F6C2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584787-D540-4F29-80C4-3ED23897E1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BF1115-497E-4E45-AC73-358AECC7772D}"/>
              </a:ext>
            </a:extLst>
          </p:cNvPr>
          <p:cNvSpPr>
            <a:spLocks noGrp="1"/>
          </p:cNvSpPr>
          <p:nvPr>
            <p:ph type="dt" sz="half" idx="10"/>
          </p:nvPr>
        </p:nvSpPr>
        <p:spPr/>
        <p:txBody>
          <a:bodyPr/>
          <a:lstStyle/>
          <a:p>
            <a:fld id="{2BB8A8D4-38F8-4A60-819D-98015B23AC86}" type="datetimeFigureOut">
              <a:rPr lang="en-US" smtClean="0"/>
              <a:t>5/13/23</a:t>
            </a:fld>
            <a:endParaRPr lang="en-US"/>
          </a:p>
        </p:txBody>
      </p:sp>
      <p:sp>
        <p:nvSpPr>
          <p:cNvPr id="5" name="Footer Placeholder 4">
            <a:extLst>
              <a:ext uri="{FF2B5EF4-FFF2-40B4-BE49-F238E27FC236}">
                <a16:creationId xmlns:a16="http://schemas.microsoft.com/office/drawing/2014/main" id="{DB35BB7D-6AD1-4F9B-A445-25F4BA446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72368-FE3C-451B-9744-AA30E71F5B7B}"/>
              </a:ext>
            </a:extLst>
          </p:cNvPr>
          <p:cNvSpPr>
            <a:spLocks noGrp="1"/>
          </p:cNvSpPr>
          <p:nvPr>
            <p:ph type="sldNum" sz="quarter" idx="12"/>
          </p:nvPr>
        </p:nvSpPr>
        <p:spPr/>
        <p:txBody>
          <a:bodyPr/>
          <a:lstStyle/>
          <a:p>
            <a:fld id="{60B21CB8-3373-4BDF-9F8B-DD7875FB8FF6}" type="slidenum">
              <a:rPr lang="en-US" smtClean="0"/>
              <a:t>‹#›</a:t>
            </a:fld>
            <a:endParaRPr lang="en-US"/>
          </a:p>
        </p:txBody>
      </p:sp>
    </p:spTree>
    <p:extLst>
      <p:ext uri="{BB962C8B-B14F-4D97-AF65-F5344CB8AC3E}">
        <p14:creationId xmlns:p14="http://schemas.microsoft.com/office/powerpoint/2010/main" val="3062127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F995D-C8A9-4407-9614-0DFF51D3A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B457AA-0A76-4852-8B1E-479CAC32C4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C0CB0E-5221-46BE-9B96-06D9F8710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DDBF88-6CE3-4C92-93D3-265642556A92}"/>
              </a:ext>
            </a:extLst>
          </p:cNvPr>
          <p:cNvSpPr>
            <a:spLocks noGrp="1"/>
          </p:cNvSpPr>
          <p:nvPr>
            <p:ph type="dt" sz="half" idx="10"/>
          </p:nvPr>
        </p:nvSpPr>
        <p:spPr/>
        <p:txBody>
          <a:bodyPr/>
          <a:lstStyle/>
          <a:p>
            <a:fld id="{2BB8A8D4-38F8-4A60-819D-98015B23AC86}" type="datetimeFigureOut">
              <a:rPr lang="en-US" smtClean="0"/>
              <a:t>5/13/23</a:t>
            </a:fld>
            <a:endParaRPr lang="en-US"/>
          </a:p>
        </p:txBody>
      </p:sp>
      <p:sp>
        <p:nvSpPr>
          <p:cNvPr id="6" name="Footer Placeholder 5">
            <a:extLst>
              <a:ext uri="{FF2B5EF4-FFF2-40B4-BE49-F238E27FC236}">
                <a16:creationId xmlns:a16="http://schemas.microsoft.com/office/drawing/2014/main" id="{04573897-B57F-46EF-89EC-5F45C0B80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33F995-6273-43E0-85F6-52F6A73D5079}"/>
              </a:ext>
            </a:extLst>
          </p:cNvPr>
          <p:cNvSpPr>
            <a:spLocks noGrp="1"/>
          </p:cNvSpPr>
          <p:nvPr>
            <p:ph type="sldNum" sz="quarter" idx="12"/>
          </p:nvPr>
        </p:nvSpPr>
        <p:spPr/>
        <p:txBody>
          <a:bodyPr/>
          <a:lstStyle/>
          <a:p>
            <a:fld id="{60B21CB8-3373-4BDF-9F8B-DD7875FB8FF6}" type="slidenum">
              <a:rPr lang="en-US" smtClean="0"/>
              <a:t>‹#›</a:t>
            </a:fld>
            <a:endParaRPr lang="en-US"/>
          </a:p>
        </p:txBody>
      </p:sp>
    </p:spTree>
    <p:extLst>
      <p:ext uri="{BB962C8B-B14F-4D97-AF65-F5344CB8AC3E}">
        <p14:creationId xmlns:p14="http://schemas.microsoft.com/office/powerpoint/2010/main" val="2244796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0E22-9406-422D-9DEF-2DE24C214D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BBABF2-8244-4929-837D-CCD8A0CEC4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F19EF-3042-4294-B989-510B9D83B7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A887EF-5AA4-4691-B0D1-1153D4EEC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46ECF0-2368-4462-8C4A-0C3D8C4A28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782675-2B99-4DD5-A71F-2AB424B4AC81}"/>
              </a:ext>
            </a:extLst>
          </p:cNvPr>
          <p:cNvSpPr>
            <a:spLocks noGrp="1"/>
          </p:cNvSpPr>
          <p:nvPr>
            <p:ph type="dt" sz="half" idx="10"/>
          </p:nvPr>
        </p:nvSpPr>
        <p:spPr/>
        <p:txBody>
          <a:bodyPr/>
          <a:lstStyle/>
          <a:p>
            <a:fld id="{2BB8A8D4-38F8-4A60-819D-98015B23AC86}" type="datetimeFigureOut">
              <a:rPr lang="en-US" smtClean="0"/>
              <a:t>5/13/23</a:t>
            </a:fld>
            <a:endParaRPr lang="en-US"/>
          </a:p>
        </p:txBody>
      </p:sp>
      <p:sp>
        <p:nvSpPr>
          <p:cNvPr id="8" name="Footer Placeholder 7">
            <a:extLst>
              <a:ext uri="{FF2B5EF4-FFF2-40B4-BE49-F238E27FC236}">
                <a16:creationId xmlns:a16="http://schemas.microsoft.com/office/drawing/2014/main" id="{08D78300-6F3A-4367-822B-784987B2DB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C0F308-A946-40EF-A279-18BD295B0548}"/>
              </a:ext>
            </a:extLst>
          </p:cNvPr>
          <p:cNvSpPr>
            <a:spLocks noGrp="1"/>
          </p:cNvSpPr>
          <p:nvPr>
            <p:ph type="sldNum" sz="quarter" idx="12"/>
          </p:nvPr>
        </p:nvSpPr>
        <p:spPr/>
        <p:txBody>
          <a:bodyPr/>
          <a:lstStyle/>
          <a:p>
            <a:fld id="{60B21CB8-3373-4BDF-9F8B-DD7875FB8FF6}" type="slidenum">
              <a:rPr lang="en-US" smtClean="0"/>
              <a:t>‹#›</a:t>
            </a:fld>
            <a:endParaRPr lang="en-US"/>
          </a:p>
        </p:txBody>
      </p:sp>
    </p:spTree>
    <p:extLst>
      <p:ext uri="{BB962C8B-B14F-4D97-AF65-F5344CB8AC3E}">
        <p14:creationId xmlns:p14="http://schemas.microsoft.com/office/powerpoint/2010/main" val="1613847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09464-C205-4394-8E36-3DC16F7E47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F23A67-CAF3-449B-A7F9-141A3F26A720}"/>
              </a:ext>
            </a:extLst>
          </p:cNvPr>
          <p:cNvSpPr>
            <a:spLocks noGrp="1"/>
          </p:cNvSpPr>
          <p:nvPr>
            <p:ph type="dt" sz="half" idx="10"/>
          </p:nvPr>
        </p:nvSpPr>
        <p:spPr/>
        <p:txBody>
          <a:bodyPr/>
          <a:lstStyle/>
          <a:p>
            <a:fld id="{2BB8A8D4-38F8-4A60-819D-98015B23AC86}" type="datetimeFigureOut">
              <a:rPr lang="en-US" smtClean="0"/>
              <a:t>5/13/23</a:t>
            </a:fld>
            <a:endParaRPr lang="en-US"/>
          </a:p>
        </p:txBody>
      </p:sp>
      <p:sp>
        <p:nvSpPr>
          <p:cNvPr id="4" name="Footer Placeholder 3">
            <a:extLst>
              <a:ext uri="{FF2B5EF4-FFF2-40B4-BE49-F238E27FC236}">
                <a16:creationId xmlns:a16="http://schemas.microsoft.com/office/drawing/2014/main" id="{359D05C6-BCF8-47EA-A60E-A304152D9D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7A1F79-AE7B-4CA2-AC8C-D05EA0FED9C0}"/>
              </a:ext>
            </a:extLst>
          </p:cNvPr>
          <p:cNvSpPr>
            <a:spLocks noGrp="1"/>
          </p:cNvSpPr>
          <p:nvPr>
            <p:ph type="sldNum" sz="quarter" idx="12"/>
          </p:nvPr>
        </p:nvSpPr>
        <p:spPr/>
        <p:txBody>
          <a:bodyPr/>
          <a:lstStyle/>
          <a:p>
            <a:fld id="{60B21CB8-3373-4BDF-9F8B-DD7875FB8FF6}" type="slidenum">
              <a:rPr lang="en-US" smtClean="0"/>
              <a:t>‹#›</a:t>
            </a:fld>
            <a:endParaRPr lang="en-US"/>
          </a:p>
        </p:txBody>
      </p:sp>
    </p:spTree>
    <p:extLst>
      <p:ext uri="{BB962C8B-B14F-4D97-AF65-F5344CB8AC3E}">
        <p14:creationId xmlns:p14="http://schemas.microsoft.com/office/powerpoint/2010/main" val="3592307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F9EF34-5CBE-4293-9FE4-544225440B66}"/>
              </a:ext>
            </a:extLst>
          </p:cNvPr>
          <p:cNvSpPr>
            <a:spLocks noGrp="1"/>
          </p:cNvSpPr>
          <p:nvPr>
            <p:ph type="dt" sz="half" idx="10"/>
          </p:nvPr>
        </p:nvSpPr>
        <p:spPr/>
        <p:txBody>
          <a:bodyPr/>
          <a:lstStyle/>
          <a:p>
            <a:fld id="{2BB8A8D4-38F8-4A60-819D-98015B23AC86}" type="datetimeFigureOut">
              <a:rPr lang="en-US" smtClean="0"/>
              <a:t>5/13/23</a:t>
            </a:fld>
            <a:endParaRPr lang="en-US"/>
          </a:p>
        </p:txBody>
      </p:sp>
      <p:sp>
        <p:nvSpPr>
          <p:cNvPr id="3" name="Footer Placeholder 2">
            <a:extLst>
              <a:ext uri="{FF2B5EF4-FFF2-40B4-BE49-F238E27FC236}">
                <a16:creationId xmlns:a16="http://schemas.microsoft.com/office/drawing/2014/main" id="{D5154C6B-2953-450F-9418-0EDA51958F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4336F3-E1DA-4E9E-A8FC-4872B8F702B0}"/>
              </a:ext>
            </a:extLst>
          </p:cNvPr>
          <p:cNvSpPr>
            <a:spLocks noGrp="1"/>
          </p:cNvSpPr>
          <p:nvPr>
            <p:ph type="sldNum" sz="quarter" idx="12"/>
          </p:nvPr>
        </p:nvSpPr>
        <p:spPr/>
        <p:txBody>
          <a:bodyPr/>
          <a:lstStyle/>
          <a:p>
            <a:fld id="{60B21CB8-3373-4BDF-9F8B-DD7875FB8FF6}" type="slidenum">
              <a:rPr lang="en-US" smtClean="0"/>
              <a:t>‹#›</a:t>
            </a:fld>
            <a:endParaRPr lang="en-US"/>
          </a:p>
        </p:txBody>
      </p:sp>
    </p:spTree>
    <p:extLst>
      <p:ext uri="{BB962C8B-B14F-4D97-AF65-F5344CB8AC3E}">
        <p14:creationId xmlns:p14="http://schemas.microsoft.com/office/powerpoint/2010/main" val="3928263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AA0-E0BF-4181-B145-26206AA32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FCC5B0-82F2-405A-AF9D-228E8EF05D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87D4F0-EC9A-4130-9373-BC73EA21E6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DAAEDB-F8B6-4FC1-AED9-7F0BDE579AEF}"/>
              </a:ext>
            </a:extLst>
          </p:cNvPr>
          <p:cNvSpPr>
            <a:spLocks noGrp="1"/>
          </p:cNvSpPr>
          <p:nvPr>
            <p:ph type="dt" sz="half" idx="10"/>
          </p:nvPr>
        </p:nvSpPr>
        <p:spPr/>
        <p:txBody>
          <a:bodyPr/>
          <a:lstStyle/>
          <a:p>
            <a:fld id="{2BB8A8D4-38F8-4A60-819D-98015B23AC86}" type="datetimeFigureOut">
              <a:rPr lang="en-US" smtClean="0"/>
              <a:t>5/13/23</a:t>
            </a:fld>
            <a:endParaRPr lang="en-US"/>
          </a:p>
        </p:txBody>
      </p:sp>
      <p:sp>
        <p:nvSpPr>
          <p:cNvPr id="6" name="Footer Placeholder 5">
            <a:extLst>
              <a:ext uri="{FF2B5EF4-FFF2-40B4-BE49-F238E27FC236}">
                <a16:creationId xmlns:a16="http://schemas.microsoft.com/office/drawing/2014/main" id="{DD98FC5F-D8CB-4877-8155-787B04E5CE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6C723-7BBC-40D7-9DF1-6B71BF5F68CF}"/>
              </a:ext>
            </a:extLst>
          </p:cNvPr>
          <p:cNvSpPr>
            <a:spLocks noGrp="1"/>
          </p:cNvSpPr>
          <p:nvPr>
            <p:ph type="sldNum" sz="quarter" idx="12"/>
          </p:nvPr>
        </p:nvSpPr>
        <p:spPr/>
        <p:txBody>
          <a:bodyPr/>
          <a:lstStyle/>
          <a:p>
            <a:fld id="{60B21CB8-3373-4BDF-9F8B-DD7875FB8FF6}" type="slidenum">
              <a:rPr lang="en-US" smtClean="0"/>
              <a:t>‹#›</a:t>
            </a:fld>
            <a:endParaRPr lang="en-US"/>
          </a:p>
        </p:txBody>
      </p:sp>
    </p:spTree>
    <p:extLst>
      <p:ext uri="{BB962C8B-B14F-4D97-AF65-F5344CB8AC3E}">
        <p14:creationId xmlns:p14="http://schemas.microsoft.com/office/powerpoint/2010/main" val="18821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25FD3-224C-9F64-E74E-B924DBD79E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DBFF19-6139-0FC9-72F4-C255D3B107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56ECF5-81CA-5466-2ABC-45E8213A6626}"/>
              </a:ext>
            </a:extLst>
          </p:cNvPr>
          <p:cNvSpPr>
            <a:spLocks noGrp="1"/>
          </p:cNvSpPr>
          <p:nvPr>
            <p:ph type="dt" sz="half" idx="10"/>
          </p:nvPr>
        </p:nvSpPr>
        <p:spPr/>
        <p:txBody>
          <a:bodyPr/>
          <a:lstStyle/>
          <a:p>
            <a:fld id="{845CF9EF-03A2-DC4B-9593-F4EB8BE2924E}" type="datetimeFigureOut">
              <a:rPr lang="en-GB" smtClean="0"/>
              <a:t>13/05/2023</a:t>
            </a:fld>
            <a:endParaRPr lang="en-GB"/>
          </a:p>
        </p:txBody>
      </p:sp>
      <p:sp>
        <p:nvSpPr>
          <p:cNvPr id="5" name="Footer Placeholder 4">
            <a:extLst>
              <a:ext uri="{FF2B5EF4-FFF2-40B4-BE49-F238E27FC236}">
                <a16:creationId xmlns:a16="http://schemas.microsoft.com/office/drawing/2014/main" id="{6F8D3931-EB60-9D43-2429-F4B90CB74B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05A249-6EF1-4D34-2953-BBA2B8E59D74}"/>
              </a:ext>
            </a:extLst>
          </p:cNvPr>
          <p:cNvSpPr>
            <a:spLocks noGrp="1"/>
          </p:cNvSpPr>
          <p:nvPr>
            <p:ph type="sldNum" sz="quarter" idx="12"/>
          </p:nvPr>
        </p:nvSpPr>
        <p:spPr/>
        <p:txBody>
          <a:bodyPr/>
          <a:lstStyle/>
          <a:p>
            <a:fld id="{0FF45DEA-1515-D547-9917-1BF6D5BF2BF5}" type="slidenum">
              <a:rPr lang="en-GB" smtClean="0"/>
              <a:t>‹#›</a:t>
            </a:fld>
            <a:endParaRPr lang="en-GB"/>
          </a:p>
        </p:txBody>
      </p:sp>
    </p:spTree>
    <p:extLst>
      <p:ext uri="{BB962C8B-B14F-4D97-AF65-F5344CB8AC3E}">
        <p14:creationId xmlns:p14="http://schemas.microsoft.com/office/powerpoint/2010/main" val="3184533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1A9C7-EA64-48F2-8E99-DCCE00BF1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4CEE8F-BC37-4168-BD86-67876AC128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727FFC-ED12-4B20-8445-AFDFD025E3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F9C70D-5036-45A0-9683-68A90D492E77}"/>
              </a:ext>
            </a:extLst>
          </p:cNvPr>
          <p:cNvSpPr>
            <a:spLocks noGrp="1"/>
          </p:cNvSpPr>
          <p:nvPr>
            <p:ph type="dt" sz="half" idx="10"/>
          </p:nvPr>
        </p:nvSpPr>
        <p:spPr/>
        <p:txBody>
          <a:bodyPr/>
          <a:lstStyle/>
          <a:p>
            <a:fld id="{2BB8A8D4-38F8-4A60-819D-98015B23AC86}" type="datetimeFigureOut">
              <a:rPr lang="en-US" smtClean="0"/>
              <a:t>5/13/23</a:t>
            </a:fld>
            <a:endParaRPr lang="en-US"/>
          </a:p>
        </p:txBody>
      </p:sp>
      <p:sp>
        <p:nvSpPr>
          <p:cNvPr id="6" name="Footer Placeholder 5">
            <a:extLst>
              <a:ext uri="{FF2B5EF4-FFF2-40B4-BE49-F238E27FC236}">
                <a16:creationId xmlns:a16="http://schemas.microsoft.com/office/drawing/2014/main" id="{B687FC9E-7A61-439D-B84F-F5A97748A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20A80E-79DD-4EA5-91E0-9F539F1E85B2}"/>
              </a:ext>
            </a:extLst>
          </p:cNvPr>
          <p:cNvSpPr>
            <a:spLocks noGrp="1"/>
          </p:cNvSpPr>
          <p:nvPr>
            <p:ph type="sldNum" sz="quarter" idx="12"/>
          </p:nvPr>
        </p:nvSpPr>
        <p:spPr/>
        <p:txBody>
          <a:bodyPr/>
          <a:lstStyle/>
          <a:p>
            <a:fld id="{60B21CB8-3373-4BDF-9F8B-DD7875FB8FF6}" type="slidenum">
              <a:rPr lang="en-US" smtClean="0"/>
              <a:t>‹#›</a:t>
            </a:fld>
            <a:endParaRPr lang="en-US"/>
          </a:p>
        </p:txBody>
      </p:sp>
    </p:spTree>
    <p:extLst>
      <p:ext uri="{BB962C8B-B14F-4D97-AF65-F5344CB8AC3E}">
        <p14:creationId xmlns:p14="http://schemas.microsoft.com/office/powerpoint/2010/main" val="1152930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49DF-3B3E-4FB9-BCD4-1EEFD7AC68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EFB848-C814-4829-AACC-345E2717F0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1DA34-CA80-4B42-A264-1896FE9DCE5B}"/>
              </a:ext>
            </a:extLst>
          </p:cNvPr>
          <p:cNvSpPr>
            <a:spLocks noGrp="1"/>
          </p:cNvSpPr>
          <p:nvPr>
            <p:ph type="dt" sz="half" idx="10"/>
          </p:nvPr>
        </p:nvSpPr>
        <p:spPr/>
        <p:txBody>
          <a:bodyPr/>
          <a:lstStyle/>
          <a:p>
            <a:fld id="{2BB8A8D4-38F8-4A60-819D-98015B23AC86}" type="datetimeFigureOut">
              <a:rPr lang="en-US" smtClean="0"/>
              <a:t>5/13/23</a:t>
            </a:fld>
            <a:endParaRPr lang="en-US"/>
          </a:p>
        </p:txBody>
      </p:sp>
      <p:sp>
        <p:nvSpPr>
          <p:cNvPr id="5" name="Footer Placeholder 4">
            <a:extLst>
              <a:ext uri="{FF2B5EF4-FFF2-40B4-BE49-F238E27FC236}">
                <a16:creationId xmlns:a16="http://schemas.microsoft.com/office/drawing/2014/main" id="{5C277CB7-BDF8-4C22-9185-223E16DC35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BDCBC-FFB6-4508-9034-624A337F0848}"/>
              </a:ext>
            </a:extLst>
          </p:cNvPr>
          <p:cNvSpPr>
            <a:spLocks noGrp="1"/>
          </p:cNvSpPr>
          <p:nvPr>
            <p:ph type="sldNum" sz="quarter" idx="12"/>
          </p:nvPr>
        </p:nvSpPr>
        <p:spPr/>
        <p:txBody>
          <a:bodyPr/>
          <a:lstStyle/>
          <a:p>
            <a:fld id="{60B21CB8-3373-4BDF-9F8B-DD7875FB8FF6}" type="slidenum">
              <a:rPr lang="en-US" smtClean="0"/>
              <a:t>‹#›</a:t>
            </a:fld>
            <a:endParaRPr lang="en-US"/>
          </a:p>
        </p:txBody>
      </p:sp>
    </p:spTree>
    <p:extLst>
      <p:ext uri="{BB962C8B-B14F-4D97-AF65-F5344CB8AC3E}">
        <p14:creationId xmlns:p14="http://schemas.microsoft.com/office/powerpoint/2010/main" val="433691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307352-EAF0-46B8-96E4-7DB6C13504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24C79B-AA46-4485-8F4B-4C9CFC8BE3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69CE07-4E8D-4889-BBD1-405BA98E334B}"/>
              </a:ext>
            </a:extLst>
          </p:cNvPr>
          <p:cNvSpPr>
            <a:spLocks noGrp="1"/>
          </p:cNvSpPr>
          <p:nvPr>
            <p:ph type="dt" sz="half" idx="10"/>
          </p:nvPr>
        </p:nvSpPr>
        <p:spPr/>
        <p:txBody>
          <a:bodyPr/>
          <a:lstStyle/>
          <a:p>
            <a:fld id="{2BB8A8D4-38F8-4A60-819D-98015B23AC86}" type="datetimeFigureOut">
              <a:rPr lang="en-US" smtClean="0"/>
              <a:t>5/13/23</a:t>
            </a:fld>
            <a:endParaRPr lang="en-US"/>
          </a:p>
        </p:txBody>
      </p:sp>
      <p:sp>
        <p:nvSpPr>
          <p:cNvPr id="5" name="Footer Placeholder 4">
            <a:extLst>
              <a:ext uri="{FF2B5EF4-FFF2-40B4-BE49-F238E27FC236}">
                <a16:creationId xmlns:a16="http://schemas.microsoft.com/office/drawing/2014/main" id="{498EB814-588A-47CE-9AB1-7AD303D54B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6C1BB-6C7A-4960-AAEB-74124B96867A}"/>
              </a:ext>
            </a:extLst>
          </p:cNvPr>
          <p:cNvSpPr>
            <a:spLocks noGrp="1"/>
          </p:cNvSpPr>
          <p:nvPr>
            <p:ph type="sldNum" sz="quarter" idx="12"/>
          </p:nvPr>
        </p:nvSpPr>
        <p:spPr/>
        <p:txBody>
          <a:bodyPr/>
          <a:lstStyle/>
          <a:p>
            <a:fld id="{60B21CB8-3373-4BDF-9F8B-DD7875FB8FF6}" type="slidenum">
              <a:rPr lang="en-US" smtClean="0"/>
              <a:t>‹#›</a:t>
            </a:fld>
            <a:endParaRPr lang="en-US"/>
          </a:p>
        </p:txBody>
      </p:sp>
    </p:spTree>
    <p:extLst>
      <p:ext uri="{BB962C8B-B14F-4D97-AF65-F5344CB8AC3E}">
        <p14:creationId xmlns:p14="http://schemas.microsoft.com/office/powerpoint/2010/main" val="1441501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08_Content">
    <p:bg>
      <p:bgPr>
        <a:solidFill>
          <a:srgbClr val="00AEEF"/>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l="44662" r="25923"/>
          <a:stretch/>
        </p:blipFill>
        <p:spPr>
          <a:xfrm>
            <a:off x="8608906" y="0"/>
            <a:ext cx="3583095" cy="6858000"/>
          </a:xfrm>
          <a:prstGeom prst="rect">
            <a:avLst/>
          </a:prstGeom>
        </p:spPr>
      </p:pic>
      <p:sp>
        <p:nvSpPr>
          <p:cNvPr id="2" name="Date Placeholder 1"/>
          <p:cNvSpPr>
            <a:spLocks noGrp="1"/>
          </p:cNvSpPr>
          <p:nvPr>
            <p:ph type="dt" sz="half" idx="10"/>
          </p:nvPr>
        </p:nvSpPr>
        <p:spPr/>
        <p:txBody>
          <a:bodyPr/>
          <a:lstStyle>
            <a:lvl1pPr>
              <a:defRPr>
                <a:solidFill>
                  <a:schemeClr val="bg1"/>
                </a:solidFill>
              </a:defRPr>
            </a:lvl1pPr>
          </a:lstStyle>
          <a:p>
            <a:fld id="{04F6819D-3268-45FD-9759-8A78CF66BED8}" type="datetime1">
              <a:rPr lang="en-US" smtClean="0"/>
              <a:t>5/13/23</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2F40EABD-B1C5-4848-B023-412F428FF521}" type="slidenum">
              <a:rPr lang="en-US" smtClean="0"/>
              <a:pPr/>
              <a:t>‹#›</a:t>
            </a:fld>
            <a:endParaRPr lang="en-US"/>
          </a:p>
        </p:txBody>
      </p:sp>
      <p:sp>
        <p:nvSpPr>
          <p:cNvPr id="13" name="Title 1"/>
          <p:cNvSpPr>
            <a:spLocks noGrp="1"/>
          </p:cNvSpPr>
          <p:nvPr>
            <p:ph type="title"/>
          </p:nvPr>
        </p:nvSpPr>
        <p:spPr>
          <a:xfrm>
            <a:off x="355601" y="245596"/>
            <a:ext cx="7920775" cy="1325563"/>
          </a:xfrm>
        </p:spPr>
        <p:txBody>
          <a:bodyPr>
            <a:normAutofit/>
          </a:bodyPr>
          <a:lstStyle>
            <a:lvl1pPr>
              <a:defRPr sz="4267">
                <a:solidFill>
                  <a:schemeClr val="bg1"/>
                </a:solidFill>
              </a:defRPr>
            </a:lvl1pPr>
          </a:lstStyle>
          <a:p>
            <a:r>
              <a:rPr lang="en-US"/>
              <a:t>Click to edit Master title style</a:t>
            </a:r>
          </a:p>
        </p:txBody>
      </p:sp>
      <p:sp>
        <p:nvSpPr>
          <p:cNvPr id="14" name="Content Placeholder 2"/>
          <p:cNvSpPr>
            <a:spLocks noGrp="1"/>
          </p:cNvSpPr>
          <p:nvPr>
            <p:ph idx="1"/>
          </p:nvPr>
        </p:nvSpPr>
        <p:spPr>
          <a:xfrm>
            <a:off x="355600" y="1722032"/>
            <a:ext cx="7920776" cy="4501467"/>
          </a:xfrm>
        </p:spPr>
        <p:txBody>
          <a:bodyPr>
            <a:normAutofit/>
          </a:bodyPr>
          <a:lstStyle>
            <a:lvl1pPr>
              <a:defRPr sz="3200">
                <a:solidFill>
                  <a:schemeClr val="bg1"/>
                </a:solidFill>
              </a:defRPr>
            </a:lvl1pPr>
            <a:lvl2pPr>
              <a:defRPr sz="2400">
                <a:solidFill>
                  <a:schemeClr val="bg1"/>
                </a:solidFill>
              </a:defRPr>
            </a:lvl2pPr>
          </a:lstStyle>
          <a:p>
            <a:pPr lvl="0"/>
            <a:r>
              <a:rPr lang="en-US"/>
              <a:t>Edit Master text styles</a:t>
            </a:r>
          </a:p>
          <a:p>
            <a:pPr lvl="1"/>
            <a:r>
              <a:rPr lang="en-US"/>
              <a:t>Second level</a:t>
            </a:r>
          </a:p>
        </p:txBody>
      </p:sp>
      <p:pic>
        <p:nvPicPr>
          <p:cNvPr id="15" name="Picture 14"/>
          <p:cNvPicPr>
            <a:picLocks noChangeAspect="1"/>
          </p:cNvPicPr>
          <p:nvPr userDrawn="1"/>
        </p:nvPicPr>
        <p:blipFill>
          <a:blip r:embed="rId3"/>
          <a:stretch>
            <a:fillRect/>
          </a:stretch>
        </p:blipFill>
        <p:spPr>
          <a:xfrm>
            <a:off x="384490" y="6370479"/>
            <a:ext cx="2206311" cy="346952"/>
          </a:xfrm>
          <a:prstGeom prst="rect">
            <a:avLst/>
          </a:prstGeom>
        </p:spPr>
      </p:pic>
      <p:sp>
        <p:nvSpPr>
          <p:cNvPr id="5" name="Rectangle 4"/>
          <p:cNvSpPr/>
          <p:nvPr userDrawn="1"/>
        </p:nvSpPr>
        <p:spPr>
          <a:xfrm rot="16200000">
            <a:off x="10967574" y="5586608"/>
            <a:ext cx="2024913" cy="256545"/>
          </a:xfrm>
          <a:prstGeom prst="rect">
            <a:avLst/>
          </a:prstGeom>
        </p:spPr>
        <p:txBody>
          <a:bodyPr wrap="none">
            <a:spAutoFit/>
          </a:bodyPr>
          <a:lstStyle/>
          <a:p>
            <a:r>
              <a:rPr lang="en-US" sz="1067">
                <a:solidFill>
                  <a:schemeClr val="bg1"/>
                </a:solidFill>
                <a:latin typeface="Arial" panose="020B0604020202020204" pitchFamily="34" charset="0"/>
                <a:cs typeface="Arial" panose="020B0604020202020204" pitchFamily="34" charset="0"/>
              </a:rPr>
              <a:t>© UNICEF/UN069007/</a:t>
            </a:r>
            <a:r>
              <a:rPr lang="en-US" sz="1067" err="1">
                <a:solidFill>
                  <a:schemeClr val="bg1"/>
                </a:solidFill>
                <a:latin typeface="Arial" panose="020B0604020202020204" pitchFamily="34" charset="0"/>
                <a:cs typeface="Arial" panose="020B0604020202020204" pitchFamily="34" charset="0"/>
              </a:rPr>
              <a:t>Abimeri</a:t>
            </a:r>
            <a:endParaRPr lang="en-US" sz="1067">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6967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3F31-B936-6040-84F5-4981DFE3800F}"/>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FC79735D-4037-6B41-AEEA-4188A59508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7704F-73F5-4542-8B69-2B5C6EB044D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90A8280-11ED-C248-BB95-4C09DD47D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7FD09-12BF-0446-BC73-68CE403C9AC4}"/>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61134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UNICEF Photo slid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2084D1F1-25D7-1445-AC17-82787DDD157A}"/>
              </a:ext>
            </a:extLst>
          </p:cNvPr>
          <p:cNvSpPr>
            <a:spLocks noGrp="1"/>
          </p:cNvSpPr>
          <p:nvPr>
            <p:ph type="pic" sz="quarter" idx="11"/>
          </p:nvPr>
        </p:nvSpPr>
        <p:spPr>
          <a:xfrm>
            <a:off x="0" y="0"/>
            <a:ext cx="12192000" cy="6858000"/>
          </a:xfrm>
        </p:spPr>
        <p:txBody>
          <a:bodyPr/>
          <a:lstStyle>
            <a:lvl1pPr marL="0" indent="0" algn="ctr">
              <a:buNone/>
              <a:defRPr i="1">
                <a:solidFill>
                  <a:srgbClr val="D4D7D9"/>
                </a:solidFill>
              </a:defRPr>
            </a:lvl1pPr>
          </a:lstStyle>
          <a:p>
            <a:endParaRPr lang="en-US"/>
          </a:p>
          <a:p>
            <a:endParaRPr lang="en-US"/>
          </a:p>
          <a:p>
            <a:endParaRPr lang="en-US"/>
          </a:p>
          <a:p>
            <a:endParaRPr lang="en-US"/>
          </a:p>
          <a:p>
            <a:endParaRPr lang="en-US"/>
          </a:p>
          <a:p>
            <a:endParaRPr lang="en-US"/>
          </a:p>
          <a:p>
            <a:endParaRPr lang="en-US"/>
          </a:p>
          <a:p>
            <a:endParaRPr lang="en-US"/>
          </a:p>
          <a:p>
            <a:r>
              <a:rPr lang="en-US"/>
              <a:t>Photo here</a:t>
            </a:r>
          </a:p>
        </p:txBody>
      </p:sp>
    </p:spTree>
    <p:extLst>
      <p:ext uri="{BB962C8B-B14F-4D97-AF65-F5344CB8AC3E}">
        <p14:creationId xmlns:p14="http://schemas.microsoft.com/office/powerpoint/2010/main" val="2852893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Zoomed Map">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762006" y="1643063"/>
            <a:ext cx="10629900" cy="3986212"/>
          </a:xfrm>
          <a:solidFill>
            <a:schemeClr val="bg2"/>
          </a:solidFill>
        </p:spPr>
        <p:txBody>
          <a:bodyPr>
            <a:normAutofit/>
          </a:bodyPr>
          <a:lstStyle>
            <a:lvl1pPr marL="205747" indent="-205747" algn="l">
              <a:defRPr sz="1321" baseline="0">
                <a:latin typeface="Univers LT Std 55 Roman" charset="0"/>
              </a:defRPr>
            </a:lvl1pPr>
          </a:lstStyle>
          <a:p>
            <a:pPr marL="274318" marR="0" lvl="0" indent="-274318" algn="l" defTabSz="1097278" rtl="0" eaLnBrk="1" fontAlgn="auto" latinLnBrk="0" hangingPunct="1">
              <a:lnSpc>
                <a:spcPct val="90000"/>
              </a:lnSpc>
              <a:spcBef>
                <a:spcPts val="1202"/>
              </a:spcBef>
              <a:spcAft>
                <a:spcPts val="0"/>
              </a:spcAft>
              <a:buClrTx/>
              <a:buSzTx/>
              <a:tabLst/>
              <a:defRPr/>
            </a:pPr>
            <a:r>
              <a:rPr lang="en-US"/>
              <a:t>You can place a zoomed in view of your map here or place a graph. This slide is optional. </a:t>
            </a:r>
            <a:br>
              <a:rPr lang="en-US"/>
            </a:br>
            <a:r>
              <a:rPr lang="en-US"/>
              <a:t>Whatever best fits your requirement.</a:t>
            </a:r>
          </a:p>
        </p:txBody>
      </p:sp>
    </p:spTree>
    <p:extLst>
      <p:ext uri="{BB962C8B-B14F-4D97-AF65-F5344CB8AC3E}">
        <p14:creationId xmlns:p14="http://schemas.microsoft.com/office/powerpoint/2010/main" val="827083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549E0BE-84F6-094B-BBF2-726C47192BBA}"/>
              </a:ext>
            </a:extLst>
          </p:cNvPr>
          <p:cNvSpPr>
            <a:spLocks noGrp="1"/>
          </p:cNvSpPr>
          <p:nvPr>
            <p:ph sz="quarter" idx="11"/>
          </p:nvPr>
        </p:nvSpPr>
        <p:spPr>
          <a:xfrm>
            <a:off x="0" y="0"/>
            <a:ext cx="12192000" cy="6858000"/>
          </a:xfrm>
        </p:spPr>
        <p:txBody>
          <a:bodyPr/>
          <a:lstStyle>
            <a:lvl1pPr marL="0" indent="0" algn="ctr">
              <a:buNone/>
              <a:defRPr/>
            </a:lvl1pPr>
          </a:lstStyle>
          <a:p>
            <a:pPr lvl="0"/>
            <a:endParaRPr lang="en-US"/>
          </a:p>
          <a:p>
            <a:pPr lvl="0"/>
            <a:endParaRPr lang="en-US"/>
          </a:p>
          <a:p>
            <a:pPr lvl="0"/>
            <a:endParaRPr lang="en-US"/>
          </a:p>
          <a:p>
            <a:pPr lvl="0"/>
            <a:endParaRPr lang="en-US"/>
          </a:p>
          <a:p>
            <a:pPr lvl="0"/>
            <a:r>
              <a:rPr lang="en-US"/>
              <a:t>Graphics here</a:t>
            </a:r>
          </a:p>
        </p:txBody>
      </p:sp>
    </p:spTree>
    <p:extLst>
      <p:ext uri="{BB962C8B-B14F-4D97-AF65-F5344CB8AC3E}">
        <p14:creationId xmlns:p14="http://schemas.microsoft.com/office/powerpoint/2010/main" val="3840523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EAED2-BA4F-470A-AD2A-71D5D243DA8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AA3ECB1-E992-ADBB-CB56-8D10E5260E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3FD28E1-EEF8-9D9A-BD6A-E75EDC108AAB}"/>
              </a:ext>
            </a:extLst>
          </p:cNvPr>
          <p:cNvSpPr>
            <a:spLocks noGrp="1"/>
          </p:cNvSpPr>
          <p:nvPr>
            <p:ph type="dt" sz="half" idx="10"/>
          </p:nvPr>
        </p:nvSpPr>
        <p:spPr/>
        <p:txBody>
          <a:bodyPr/>
          <a:lstStyle/>
          <a:p>
            <a:fld id="{F72262FA-139C-284F-9A89-2B5AC9227F27}" type="datetimeFigureOut">
              <a:rPr lang="en-US" smtClean="0"/>
              <a:t>5/13/23</a:t>
            </a:fld>
            <a:endParaRPr lang="en-US"/>
          </a:p>
        </p:txBody>
      </p:sp>
      <p:sp>
        <p:nvSpPr>
          <p:cNvPr id="5" name="Footer Placeholder 4">
            <a:extLst>
              <a:ext uri="{FF2B5EF4-FFF2-40B4-BE49-F238E27FC236}">
                <a16:creationId xmlns:a16="http://schemas.microsoft.com/office/drawing/2014/main" id="{0BA2ADC7-D690-6A89-3BD5-F2DA22A434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19E3C-2E12-7B1E-FFDF-311CB3B55DCD}"/>
              </a:ext>
            </a:extLst>
          </p:cNvPr>
          <p:cNvSpPr>
            <a:spLocks noGrp="1"/>
          </p:cNvSpPr>
          <p:nvPr>
            <p:ph type="sldNum" sz="quarter" idx="12"/>
          </p:nvPr>
        </p:nvSpPr>
        <p:spPr/>
        <p:txBody>
          <a:bodyPr/>
          <a:lstStyle/>
          <a:p>
            <a:fld id="{89878409-C27F-984C-87A1-22F076DC9D53}" type="slidenum">
              <a:rPr lang="en-US" smtClean="0"/>
              <a:t>‹#›</a:t>
            </a:fld>
            <a:endParaRPr lang="en-US"/>
          </a:p>
        </p:txBody>
      </p:sp>
    </p:spTree>
    <p:extLst>
      <p:ext uri="{BB962C8B-B14F-4D97-AF65-F5344CB8AC3E}">
        <p14:creationId xmlns:p14="http://schemas.microsoft.com/office/powerpoint/2010/main" val="9689076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A0C0F-1BB3-5D09-730C-7F6A7045E66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3EF1326-4C9D-CD78-660C-E45860A242A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BD35CD-13DF-3510-384D-DF4369119A21}"/>
              </a:ext>
            </a:extLst>
          </p:cNvPr>
          <p:cNvSpPr>
            <a:spLocks noGrp="1"/>
          </p:cNvSpPr>
          <p:nvPr>
            <p:ph type="dt" sz="half" idx="10"/>
          </p:nvPr>
        </p:nvSpPr>
        <p:spPr/>
        <p:txBody>
          <a:bodyPr/>
          <a:lstStyle/>
          <a:p>
            <a:fld id="{F72262FA-139C-284F-9A89-2B5AC9227F27}" type="datetimeFigureOut">
              <a:rPr lang="en-US" smtClean="0"/>
              <a:t>5/13/23</a:t>
            </a:fld>
            <a:endParaRPr lang="en-US"/>
          </a:p>
        </p:txBody>
      </p:sp>
      <p:sp>
        <p:nvSpPr>
          <p:cNvPr id="5" name="Footer Placeholder 4">
            <a:extLst>
              <a:ext uri="{FF2B5EF4-FFF2-40B4-BE49-F238E27FC236}">
                <a16:creationId xmlns:a16="http://schemas.microsoft.com/office/drawing/2014/main" id="{9018BEB0-CB18-D8C4-2256-2CA61B0B0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B2313-6F81-951B-AE8F-7E847EA14B5D}"/>
              </a:ext>
            </a:extLst>
          </p:cNvPr>
          <p:cNvSpPr>
            <a:spLocks noGrp="1"/>
          </p:cNvSpPr>
          <p:nvPr>
            <p:ph type="sldNum" sz="quarter" idx="12"/>
          </p:nvPr>
        </p:nvSpPr>
        <p:spPr/>
        <p:txBody>
          <a:bodyPr/>
          <a:lstStyle/>
          <a:p>
            <a:fld id="{89878409-C27F-984C-87A1-22F076DC9D53}" type="slidenum">
              <a:rPr lang="en-US" smtClean="0"/>
              <a:t>‹#›</a:t>
            </a:fld>
            <a:endParaRPr lang="en-US"/>
          </a:p>
        </p:txBody>
      </p:sp>
    </p:spTree>
    <p:extLst>
      <p:ext uri="{BB962C8B-B14F-4D97-AF65-F5344CB8AC3E}">
        <p14:creationId xmlns:p14="http://schemas.microsoft.com/office/powerpoint/2010/main" val="467103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36E27-ACBD-9A48-5CD8-3ECB359BED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50EAF09-507A-2DCC-BCD9-5F81139BA9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D56009-566B-0840-7FBD-09B66351D895}"/>
              </a:ext>
            </a:extLst>
          </p:cNvPr>
          <p:cNvSpPr>
            <a:spLocks noGrp="1"/>
          </p:cNvSpPr>
          <p:nvPr>
            <p:ph type="dt" sz="half" idx="10"/>
          </p:nvPr>
        </p:nvSpPr>
        <p:spPr/>
        <p:txBody>
          <a:bodyPr/>
          <a:lstStyle/>
          <a:p>
            <a:fld id="{845CF9EF-03A2-DC4B-9593-F4EB8BE2924E}" type="datetimeFigureOut">
              <a:rPr lang="en-GB" smtClean="0"/>
              <a:t>13/05/2023</a:t>
            </a:fld>
            <a:endParaRPr lang="en-GB"/>
          </a:p>
        </p:txBody>
      </p:sp>
      <p:sp>
        <p:nvSpPr>
          <p:cNvPr id="5" name="Footer Placeholder 4">
            <a:extLst>
              <a:ext uri="{FF2B5EF4-FFF2-40B4-BE49-F238E27FC236}">
                <a16:creationId xmlns:a16="http://schemas.microsoft.com/office/drawing/2014/main" id="{26206F0E-0CAD-C340-8305-59669B66B6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DA94AE-D0C4-347F-6E5E-184B2C6C992B}"/>
              </a:ext>
            </a:extLst>
          </p:cNvPr>
          <p:cNvSpPr>
            <a:spLocks noGrp="1"/>
          </p:cNvSpPr>
          <p:nvPr>
            <p:ph type="sldNum" sz="quarter" idx="12"/>
          </p:nvPr>
        </p:nvSpPr>
        <p:spPr/>
        <p:txBody>
          <a:bodyPr/>
          <a:lstStyle/>
          <a:p>
            <a:fld id="{0FF45DEA-1515-D547-9917-1BF6D5BF2BF5}" type="slidenum">
              <a:rPr lang="en-GB" smtClean="0"/>
              <a:t>‹#›</a:t>
            </a:fld>
            <a:endParaRPr lang="en-GB"/>
          </a:p>
        </p:txBody>
      </p:sp>
    </p:spTree>
    <p:extLst>
      <p:ext uri="{BB962C8B-B14F-4D97-AF65-F5344CB8AC3E}">
        <p14:creationId xmlns:p14="http://schemas.microsoft.com/office/powerpoint/2010/main" val="2680923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15252-06E0-259B-E134-AA91D0DFCAB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D9DDA28-BA81-B0B7-2AAB-0A2AD274D5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62AA59-98E1-F67A-7EBF-9BA88A9A459F}"/>
              </a:ext>
            </a:extLst>
          </p:cNvPr>
          <p:cNvSpPr>
            <a:spLocks noGrp="1"/>
          </p:cNvSpPr>
          <p:nvPr>
            <p:ph type="dt" sz="half" idx="10"/>
          </p:nvPr>
        </p:nvSpPr>
        <p:spPr/>
        <p:txBody>
          <a:bodyPr/>
          <a:lstStyle/>
          <a:p>
            <a:fld id="{F72262FA-139C-284F-9A89-2B5AC9227F27}" type="datetimeFigureOut">
              <a:rPr lang="en-US" smtClean="0"/>
              <a:t>5/13/23</a:t>
            </a:fld>
            <a:endParaRPr lang="en-US"/>
          </a:p>
        </p:txBody>
      </p:sp>
      <p:sp>
        <p:nvSpPr>
          <p:cNvPr id="5" name="Footer Placeholder 4">
            <a:extLst>
              <a:ext uri="{FF2B5EF4-FFF2-40B4-BE49-F238E27FC236}">
                <a16:creationId xmlns:a16="http://schemas.microsoft.com/office/drawing/2014/main" id="{4FE9F22D-71D2-676C-C370-DD55BE04C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471ED-BD0C-D97A-13AB-0454F4BC58DF}"/>
              </a:ext>
            </a:extLst>
          </p:cNvPr>
          <p:cNvSpPr>
            <a:spLocks noGrp="1"/>
          </p:cNvSpPr>
          <p:nvPr>
            <p:ph type="sldNum" sz="quarter" idx="12"/>
          </p:nvPr>
        </p:nvSpPr>
        <p:spPr/>
        <p:txBody>
          <a:bodyPr/>
          <a:lstStyle/>
          <a:p>
            <a:fld id="{89878409-C27F-984C-87A1-22F076DC9D53}" type="slidenum">
              <a:rPr lang="en-US" smtClean="0"/>
              <a:t>‹#›</a:t>
            </a:fld>
            <a:endParaRPr lang="en-US"/>
          </a:p>
        </p:txBody>
      </p:sp>
    </p:spTree>
    <p:extLst>
      <p:ext uri="{BB962C8B-B14F-4D97-AF65-F5344CB8AC3E}">
        <p14:creationId xmlns:p14="http://schemas.microsoft.com/office/powerpoint/2010/main" val="1891368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227-44EF-DBDC-FEB4-91790EEBD66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D3B17B-64C7-1EE0-DA2E-CBB28F7F0D5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F11CB91-4A3D-EF7C-92EA-3513E1A5718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5BDB8B7-4B17-9979-135D-2C3B19C6EFD4}"/>
              </a:ext>
            </a:extLst>
          </p:cNvPr>
          <p:cNvSpPr>
            <a:spLocks noGrp="1"/>
          </p:cNvSpPr>
          <p:nvPr>
            <p:ph type="dt" sz="half" idx="10"/>
          </p:nvPr>
        </p:nvSpPr>
        <p:spPr/>
        <p:txBody>
          <a:bodyPr/>
          <a:lstStyle/>
          <a:p>
            <a:fld id="{F72262FA-139C-284F-9A89-2B5AC9227F27}" type="datetimeFigureOut">
              <a:rPr lang="en-US" smtClean="0"/>
              <a:t>5/13/23</a:t>
            </a:fld>
            <a:endParaRPr lang="en-US"/>
          </a:p>
        </p:txBody>
      </p:sp>
      <p:sp>
        <p:nvSpPr>
          <p:cNvPr id="6" name="Footer Placeholder 5">
            <a:extLst>
              <a:ext uri="{FF2B5EF4-FFF2-40B4-BE49-F238E27FC236}">
                <a16:creationId xmlns:a16="http://schemas.microsoft.com/office/drawing/2014/main" id="{8397D3CC-BB59-12EE-D24C-29BF590FF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AA7F47-14CB-173A-1BA7-1DA296750003}"/>
              </a:ext>
            </a:extLst>
          </p:cNvPr>
          <p:cNvSpPr>
            <a:spLocks noGrp="1"/>
          </p:cNvSpPr>
          <p:nvPr>
            <p:ph type="sldNum" sz="quarter" idx="12"/>
          </p:nvPr>
        </p:nvSpPr>
        <p:spPr/>
        <p:txBody>
          <a:bodyPr/>
          <a:lstStyle/>
          <a:p>
            <a:fld id="{89878409-C27F-984C-87A1-22F076DC9D53}" type="slidenum">
              <a:rPr lang="en-US" smtClean="0"/>
              <a:t>‹#›</a:t>
            </a:fld>
            <a:endParaRPr lang="en-US"/>
          </a:p>
        </p:txBody>
      </p:sp>
    </p:spTree>
    <p:extLst>
      <p:ext uri="{BB962C8B-B14F-4D97-AF65-F5344CB8AC3E}">
        <p14:creationId xmlns:p14="http://schemas.microsoft.com/office/powerpoint/2010/main" val="3123226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99DC0-A98C-6349-F86A-B9BD7D5506D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CC54A1D-02D7-3437-9A0C-23D2AFC19A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314145-1FA3-4882-8387-EBD457C4711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314632B-5FC5-2361-B8C2-103FD5BF45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D968411-0734-AE40-794A-B000AD42241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884974E-4A46-0249-567A-AC197F6D352B}"/>
              </a:ext>
            </a:extLst>
          </p:cNvPr>
          <p:cNvSpPr>
            <a:spLocks noGrp="1"/>
          </p:cNvSpPr>
          <p:nvPr>
            <p:ph type="dt" sz="half" idx="10"/>
          </p:nvPr>
        </p:nvSpPr>
        <p:spPr/>
        <p:txBody>
          <a:bodyPr/>
          <a:lstStyle/>
          <a:p>
            <a:fld id="{F72262FA-139C-284F-9A89-2B5AC9227F27}" type="datetimeFigureOut">
              <a:rPr lang="en-US" smtClean="0"/>
              <a:t>5/13/23</a:t>
            </a:fld>
            <a:endParaRPr lang="en-US"/>
          </a:p>
        </p:txBody>
      </p:sp>
      <p:sp>
        <p:nvSpPr>
          <p:cNvPr id="8" name="Footer Placeholder 7">
            <a:extLst>
              <a:ext uri="{FF2B5EF4-FFF2-40B4-BE49-F238E27FC236}">
                <a16:creationId xmlns:a16="http://schemas.microsoft.com/office/drawing/2014/main" id="{7BF5E409-5475-E4BF-03D7-983325C398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C20AFD-32F2-DB26-A67E-814BE9071358}"/>
              </a:ext>
            </a:extLst>
          </p:cNvPr>
          <p:cNvSpPr>
            <a:spLocks noGrp="1"/>
          </p:cNvSpPr>
          <p:nvPr>
            <p:ph type="sldNum" sz="quarter" idx="12"/>
          </p:nvPr>
        </p:nvSpPr>
        <p:spPr/>
        <p:txBody>
          <a:bodyPr/>
          <a:lstStyle/>
          <a:p>
            <a:fld id="{89878409-C27F-984C-87A1-22F076DC9D53}" type="slidenum">
              <a:rPr lang="en-US" smtClean="0"/>
              <a:t>‹#›</a:t>
            </a:fld>
            <a:endParaRPr lang="en-US"/>
          </a:p>
        </p:txBody>
      </p:sp>
    </p:spTree>
    <p:extLst>
      <p:ext uri="{BB962C8B-B14F-4D97-AF65-F5344CB8AC3E}">
        <p14:creationId xmlns:p14="http://schemas.microsoft.com/office/powerpoint/2010/main" val="2784497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1700-9C7A-164E-0BF4-34CCE41DE4E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389B6A2-6434-6ECF-21D2-7B1D71F5531B}"/>
              </a:ext>
            </a:extLst>
          </p:cNvPr>
          <p:cNvSpPr>
            <a:spLocks noGrp="1"/>
          </p:cNvSpPr>
          <p:nvPr>
            <p:ph type="dt" sz="half" idx="10"/>
          </p:nvPr>
        </p:nvSpPr>
        <p:spPr/>
        <p:txBody>
          <a:bodyPr/>
          <a:lstStyle/>
          <a:p>
            <a:fld id="{F72262FA-139C-284F-9A89-2B5AC9227F27}" type="datetimeFigureOut">
              <a:rPr lang="en-US" smtClean="0"/>
              <a:t>5/13/23</a:t>
            </a:fld>
            <a:endParaRPr lang="en-US"/>
          </a:p>
        </p:txBody>
      </p:sp>
      <p:sp>
        <p:nvSpPr>
          <p:cNvPr id="4" name="Footer Placeholder 3">
            <a:extLst>
              <a:ext uri="{FF2B5EF4-FFF2-40B4-BE49-F238E27FC236}">
                <a16:creationId xmlns:a16="http://schemas.microsoft.com/office/drawing/2014/main" id="{8055BCA9-EDE0-DB3C-1853-392B0F7779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D63802-5C77-FFF4-E375-9AADE4078779}"/>
              </a:ext>
            </a:extLst>
          </p:cNvPr>
          <p:cNvSpPr>
            <a:spLocks noGrp="1"/>
          </p:cNvSpPr>
          <p:nvPr>
            <p:ph type="sldNum" sz="quarter" idx="12"/>
          </p:nvPr>
        </p:nvSpPr>
        <p:spPr/>
        <p:txBody>
          <a:bodyPr/>
          <a:lstStyle/>
          <a:p>
            <a:fld id="{89878409-C27F-984C-87A1-22F076DC9D53}" type="slidenum">
              <a:rPr lang="en-US" smtClean="0"/>
              <a:t>‹#›</a:t>
            </a:fld>
            <a:endParaRPr lang="en-US"/>
          </a:p>
        </p:txBody>
      </p:sp>
    </p:spTree>
    <p:extLst>
      <p:ext uri="{BB962C8B-B14F-4D97-AF65-F5344CB8AC3E}">
        <p14:creationId xmlns:p14="http://schemas.microsoft.com/office/powerpoint/2010/main" val="2290483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9F70BE-6E1A-1571-6E60-768C211335EB}"/>
              </a:ext>
            </a:extLst>
          </p:cNvPr>
          <p:cNvSpPr>
            <a:spLocks noGrp="1"/>
          </p:cNvSpPr>
          <p:nvPr>
            <p:ph type="dt" sz="half" idx="10"/>
          </p:nvPr>
        </p:nvSpPr>
        <p:spPr/>
        <p:txBody>
          <a:bodyPr/>
          <a:lstStyle/>
          <a:p>
            <a:fld id="{F72262FA-139C-284F-9A89-2B5AC9227F27}" type="datetimeFigureOut">
              <a:rPr lang="en-US" smtClean="0"/>
              <a:t>5/13/23</a:t>
            </a:fld>
            <a:endParaRPr lang="en-US"/>
          </a:p>
        </p:txBody>
      </p:sp>
      <p:sp>
        <p:nvSpPr>
          <p:cNvPr id="3" name="Footer Placeholder 2">
            <a:extLst>
              <a:ext uri="{FF2B5EF4-FFF2-40B4-BE49-F238E27FC236}">
                <a16:creationId xmlns:a16="http://schemas.microsoft.com/office/drawing/2014/main" id="{13FA7E50-C3B2-C55E-BBB9-5A3382AACC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46825B-8BCF-FFA5-0CAA-206F1C0A6BA9}"/>
              </a:ext>
            </a:extLst>
          </p:cNvPr>
          <p:cNvSpPr>
            <a:spLocks noGrp="1"/>
          </p:cNvSpPr>
          <p:nvPr>
            <p:ph type="sldNum" sz="quarter" idx="12"/>
          </p:nvPr>
        </p:nvSpPr>
        <p:spPr/>
        <p:txBody>
          <a:bodyPr/>
          <a:lstStyle/>
          <a:p>
            <a:fld id="{89878409-C27F-984C-87A1-22F076DC9D53}" type="slidenum">
              <a:rPr lang="en-US" smtClean="0"/>
              <a:t>‹#›</a:t>
            </a:fld>
            <a:endParaRPr lang="en-US"/>
          </a:p>
        </p:txBody>
      </p:sp>
    </p:spTree>
    <p:extLst>
      <p:ext uri="{BB962C8B-B14F-4D97-AF65-F5344CB8AC3E}">
        <p14:creationId xmlns:p14="http://schemas.microsoft.com/office/powerpoint/2010/main" val="2459514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BD93-9527-2294-3CA9-193AAFEB338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CA64E8E-0FBB-3B55-9129-F85EE08899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22C6473-3C44-78A3-A327-FA8B9A35CF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1F39B90-210C-7B13-208D-8E2034C5DCF6}"/>
              </a:ext>
            </a:extLst>
          </p:cNvPr>
          <p:cNvSpPr>
            <a:spLocks noGrp="1"/>
          </p:cNvSpPr>
          <p:nvPr>
            <p:ph type="dt" sz="half" idx="10"/>
          </p:nvPr>
        </p:nvSpPr>
        <p:spPr/>
        <p:txBody>
          <a:bodyPr/>
          <a:lstStyle/>
          <a:p>
            <a:fld id="{F72262FA-139C-284F-9A89-2B5AC9227F27}" type="datetimeFigureOut">
              <a:rPr lang="en-US" smtClean="0"/>
              <a:t>5/13/23</a:t>
            </a:fld>
            <a:endParaRPr lang="en-US"/>
          </a:p>
        </p:txBody>
      </p:sp>
      <p:sp>
        <p:nvSpPr>
          <p:cNvPr id="6" name="Footer Placeholder 5">
            <a:extLst>
              <a:ext uri="{FF2B5EF4-FFF2-40B4-BE49-F238E27FC236}">
                <a16:creationId xmlns:a16="http://schemas.microsoft.com/office/drawing/2014/main" id="{14C4AA41-E573-E907-F9B6-B189A27CB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387E99-8EAC-FBDA-5B61-168C4DEB38BE}"/>
              </a:ext>
            </a:extLst>
          </p:cNvPr>
          <p:cNvSpPr>
            <a:spLocks noGrp="1"/>
          </p:cNvSpPr>
          <p:nvPr>
            <p:ph type="sldNum" sz="quarter" idx="12"/>
          </p:nvPr>
        </p:nvSpPr>
        <p:spPr/>
        <p:txBody>
          <a:bodyPr/>
          <a:lstStyle/>
          <a:p>
            <a:fld id="{89878409-C27F-984C-87A1-22F076DC9D53}" type="slidenum">
              <a:rPr lang="en-US" smtClean="0"/>
              <a:t>‹#›</a:t>
            </a:fld>
            <a:endParaRPr lang="en-US"/>
          </a:p>
        </p:txBody>
      </p:sp>
    </p:spTree>
    <p:extLst>
      <p:ext uri="{BB962C8B-B14F-4D97-AF65-F5344CB8AC3E}">
        <p14:creationId xmlns:p14="http://schemas.microsoft.com/office/powerpoint/2010/main" val="3097318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B419A-9FC5-1FDC-046D-417A539A666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206CBCD-5FD7-02EB-ACB7-17B9ED9D95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D631D8-9A99-4563-E96A-FDA89EB8E6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E07EA59-DA44-D6A2-7C8D-501E0F533234}"/>
              </a:ext>
            </a:extLst>
          </p:cNvPr>
          <p:cNvSpPr>
            <a:spLocks noGrp="1"/>
          </p:cNvSpPr>
          <p:nvPr>
            <p:ph type="dt" sz="half" idx="10"/>
          </p:nvPr>
        </p:nvSpPr>
        <p:spPr/>
        <p:txBody>
          <a:bodyPr/>
          <a:lstStyle/>
          <a:p>
            <a:fld id="{F72262FA-139C-284F-9A89-2B5AC9227F27}" type="datetimeFigureOut">
              <a:rPr lang="en-US" smtClean="0"/>
              <a:t>5/13/23</a:t>
            </a:fld>
            <a:endParaRPr lang="en-US"/>
          </a:p>
        </p:txBody>
      </p:sp>
      <p:sp>
        <p:nvSpPr>
          <p:cNvPr id="6" name="Footer Placeholder 5">
            <a:extLst>
              <a:ext uri="{FF2B5EF4-FFF2-40B4-BE49-F238E27FC236}">
                <a16:creationId xmlns:a16="http://schemas.microsoft.com/office/drawing/2014/main" id="{1EC3A631-B6B2-0C76-F4C4-FF01AB131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2A1FDB-566A-CCFC-705D-B8E429B5E2DB}"/>
              </a:ext>
            </a:extLst>
          </p:cNvPr>
          <p:cNvSpPr>
            <a:spLocks noGrp="1"/>
          </p:cNvSpPr>
          <p:nvPr>
            <p:ph type="sldNum" sz="quarter" idx="12"/>
          </p:nvPr>
        </p:nvSpPr>
        <p:spPr/>
        <p:txBody>
          <a:bodyPr/>
          <a:lstStyle/>
          <a:p>
            <a:fld id="{89878409-C27F-984C-87A1-22F076DC9D53}" type="slidenum">
              <a:rPr lang="en-US" smtClean="0"/>
              <a:t>‹#›</a:t>
            </a:fld>
            <a:endParaRPr lang="en-US"/>
          </a:p>
        </p:txBody>
      </p:sp>
    </p:spTree>
    <p:extLst>
      <p:ext uri="{BB962C8B-B14F-4D97-AF65-F5344CB8AC3E}">
        <p14:creationId xmlns:p14="http://schemas.microsoft.com/office/powerpoint/2010/main" val="1735451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CB0B-A8DF-1245-6B4E-E80B25B6D64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9FA3BC-34EE-58B6-19CD-A54C34BAA1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38F9B1-DC23-BD5C-948C-500C05EAA559}"/>
              </a:ext>
            </a:extLst>
          </p:cNvPr>
          <p:cNvSpPr>
            <a:spLocks noGrp="1"/>
          </p:cNvSpPr>
          <p:nvPr>
            <p:ph type="dt" sz="half" idx="10"/>
          </p:nvPr>
        </p:nvSpPr>
        <p:spPr/>
        <p:txBody>
          <a:bodyPr/>
          <a:lstStyle/>
          <a:p>
            <a:fld id="{F72262FA-139C-284F-9A89-2B5AC9227F27}" type="datetimeFigureOut">
              <a:rPr lang="en-US" smtClean="0"/>
              <a:t>5/13/23</a:t>
            </a:fld>
            <a:endParaRPr lang="en-US"/>
          </a:p>
        </p:txBody>
      </p:sp>
      <p:sp>
        <p:nvSpPr>
          <p:cNvPr id="5" name="Footer Placeholder 4">
            <a:extLst>
              <a:ext uri="{FF2B5EF4-FFF2-40B4-BE49-F238E27FC236}">
                <a16:creationId xmlns:a16="http://schemas.microsoft.com/office/drawing/2014/main" id="{69136DB5-329A-34A4-BFF8-2746481FB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E650C-AFF8-8BCA-6607-B6A688D2C419}"/>
              </a:ext>
            </a:extLst>
          </p:cNvPr>
          <p:cNvSpPr>
            <a:spLocks noGrp="1"/>
          </p:cNvSpPr>
          <p:nvPr>
            <p:ph type="sldNum" sz="quarter" idx="12"/>
          </p:nvPr>
        </p:nvSpPr>
        <p:spPr/>
        <p:txBody>
          <a:bodyPr/>
          <a:lstStyle/>
          <a:p>
            <a:fld id="{89878409-C27F-984C-87A1-22F076DC9D53}" type="slidenum">
              <a:rPr lang="en-US" smtClean="0"/>
              <a:t>‹#›</a:t>
            </a:fld>
            <a:endParaRPr lang="en-US"/>
          </a:p>
        </p:txBody>
      </p:sp>
    </p:spTree>
    <p:extLst>
      <p:ext uri="{BB962C8B-B14F-4D97-AF65-F5344CB8AC3E}">
        <p14:creationId xmlns:p14="http://schemas.microsoft.com/office/powerpoint/2010/main" val="3381839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AFD03F-3C02-45BF-4CC7-5AD08FD4FA0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B01BE7C-19DA-5762-88C7-39382509751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A48D36-4B48-036F-9F77-E3DF91E740D4}"/>
              </a:ext>
            </a:extLst>
          </p:cNvPr>
          <p:cNvSpPr>
            <a:spLocks noGrp="1"/>
          </p:cNvSpPr>
          <p:nvPr>
            <p:ph type="dt" sz="half" idx="10"/>
          </p:nvPr>
        </p:nvSpPr>
        <p:spPr/>
        <p:txBody>
          <a:bodyPr/>
          <a:lstStyle/>
          <a:p>
            <a:fld id="{F72262FA-139C-284F-9A89-2B5AC9227F27}" type="datetimeFigureOut">
              <a:rPr lang="en-US" smtClean="0"/>
              <a:t>5/13/23</a:t>
            </a:fld>
            <a:endParaRPr lang="en-US"/>
          </a:p>
        </p:txBody>
      </p:sp>
      <p:sp>
        <p:nvSpPr>
          <p:cNvPr id="5" name="Footer Placeholder 4">
            <a:extLst>
              <a:ext uri="{FF2B5EF4-FFF2-40B4-BE49-F238E27FC236}">
                <a16:creationId xmlns:a16="http://schemas.microsoft.com/office/drawing/2014/main" id="{16D76D2F-FE7F-75A7-A48F-4226C96087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3DFF8-D9D9-2AB0-A872-1432FA3D37BA}"/>
              </a:ext>
            </a:extLst>
          </p:cNvPr>
          <p:cNvSpPr>
            <a:spLocks noGrp="1"/>
          </p:cNvSpPr>
          <p:nvPr>
            <p:ph type="sldNum" sz="quarter" idx="12"/>
          </p:nvPr>
        </p:nvSpPr>
        <p:spPr/>
        <p:txBody>
          <a:bodyPr/>
          <a:lstStyle/>
          <a:p>
            <a:fld id="{89878409-C27F-984C-87A1-22F076DC9D53}" type="slidenum">
              <a:rPr lang="en-US" smtClean="0"/>
              <a:t>‹#›</a:t>
            </a:fld>
            <a:endParaRPr lang="en-US"/>
          </a:p>
        </p:txBody>
      </p:sp>
    </p:spTree>
    <p:extLst>
      <p:ext uri="{BB962C8B-B14F-4D97-AF65-F5344CB8AC3E}">
        <p14:creationId xmlns:p14="http://schemas.microsoft.com/office/powerpoint/2010/main" val="1532295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88DB2-31F8-6FE1-164A-5C5756D5D8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18B35EE-1426-2FD6-EFF6-E55F44F3D2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C663716-525D-0D6F-F15D-22B5AEA6BF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30EB68-A2C2-BCC0-2B3F-733662AA6223}"/>
              </a:ext>
            </a:extLst>
          </p:cNvPr>
          <p:cNvSpPr>
            <a:spLocks noGrp="1"/>
          </p:cNvSpPr>
          <p:nvPr>
            <p:ph type="dt" sz="half" idx="10"/>
          </p:nvPr>
        </p:nvSpPr>
        <p:spPr/>
        <p:txBody>
          <a:bodyPr/>
          <a:lstStyle/>
          <a:p>
            <a:fld id="{845CF9EF-03A2-DC4B-9593-F4EB8BE2924E}" type="datetimeFigureOut">
              <a:rPr lang="en-GB" smtClean="0"/>
              <a:t>13/05/2023</a:t>
            </a:fld>
            <a:endParaRPr lang="en-GB"/>
          </a:p>
        </p:txBody>
      </p:sp>
      <p:sp>
        <p:nvSpPr>
          <p:cNvPr id="6" name="Footer Placeholder 5">
            <a:extLst>
              <a:ext uri="{FF2B5EF4-FFF2-40B4-BE49-F238E27FC236}">
                <a16:creationId xmlns:a16="http://schemas.microsoft.com/office/drawing/2014/main" id="{F4359690-5598-C267-EC1D-84A890DBC4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8917A3-BB1E-830A-24B5-255235CC5CC5}"/>
              </a:ext>
            </a:extLst>
          </p:cNvPr>
          <p:cNvSpPr>
            <a:spLocks noGrp="1"/>
          </p:cNvSpPr>
          <p:nvPr>
            <p:ph type="sldNum" sz="quarter" idx="12"/>
          </p:nvPr>
        </p:nvSpPr>
        <p:spPr/>
        <p:txBody>
          <a:bodyPr/>
          <a:lstStyle/>
          <a:p>
            <a:fld id="{0FF45DEA-1515-D547-9917-1BF6D5BF2BF5}" type="slidenum">
              <a:rPr lang="en-GB" smtClean="0"/>
              <a:t>‹#›</a:t>
            </a:fld>
            <a:endParaRPr lang="en-GB"/>
          </a:p>
        </p:txBody>
      </p:sp>
    </p:spTree>
    <p:extLst>
      <p:ext uri="{BB962C8B-B14F-4D97-AF65-F5344CB8AC3E}">
        <p14:creationId xmlns:p14="http://schemas.microsoft.com/office/powerpoint/2010/main" val="2590948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40AD-3AF8-07BC-AF03-C13CFE8722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54AFCE1-B8B4-BEA5-0079-69F7B13FFA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E52C04-1626-7781-B210-DAF83DA029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3FCB35-E771-AE9B-F697-7750A43DA3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E5BEC2-9E8A-C09E-F80D-8F6B73F12C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A787AEF-27F4-3D09-3CD2-23EC2FD440B6}"/>
              </a:ext>
            </a:extLst>
          </p:cNvPr>
          <p:cNvSpPr>
            <a:spLocks noGrp="1"/>
          </p:cNvSpPr>
          <p:nvPr>
            <p:ph type="dt" sz="half" idx="10"/>
          </p:nvPr>
        </p:nvSpPr>
        <p:spPr/>
        <p:txBody>
          <a:bodyPr/>
          <a:lstStyle/>
          <a:p>
            <a:fld id="{845CF9EF-03A2-DC4B-9593-F4EB8BE2924E}" type="datetimeFigureOut">
              <a:rPr lang="en-GB" smtClean="0"/>
              <a:t>13/05/2023</a:t>
            </a:fld>
            <a:endParaRPr lang="en-GB"/>
          </a:p>
        </p:txBody>
      </p:sp>
      <p:sp>
        <p:nvSpPr>
          <p:cNvPr id="8" name="Footer Placeholder 7">
            <a:extLst>
              <a:ext uri="{FF2B5EF4-FFF2-40B4-BE49-F238E27FC236}">
                <a16:creationId xmlns:a16="http://schemas.microsoft.com/office/drawing/2014/main" id="{8D8B37C7-C21F-199C-7544-129DD6781F9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F027D1-B703-194B-E191-E84390E157B2}"/>
              </a:ext>
            </a:extLst>
          </p:cNvPr>
          <p:cNvSpPr>
            <a:spLocks noGrp="1"/>
          </p:cNvSpPr>
          <p:nvPr>
            <p:ph type="sldNum" sz="quarter" idx="12"/>
          </p:nvPr>
        </p:nvSpPr>
        <p:spPr/>
        <p:txBody>
          <a:bodyPr/>
          <a:lstStyle/>
          <a:p>
            <a:fld id="{0FF45DEA-1515-D547-9917-1BF6D5BF2BF5}" type="slidenum">
              <a:rPr lang="en-GB" smtClean="0"/>
              <a:t>‹#›</a:t>
            </a:fld>
            <a:endParaRPr lang="en-GB"/>
          </a:p>
        </p:txBody>
      </p:sp>
    </p:spTree>
    <p:extLst>
      <p:ext uri="{BB962C8B-B14F-4D97-AF65-F5344CB8AC3E}">
        <p14:creationId xmlns:p14="http://schemas.microsoft.com/office/powerpoint/2010/main" val="3408533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01B52-6CCA-8FE7-6F40-A24BB3260F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34BD0E-2AA7-C323-26C1-F732325EADA3}"/>
              </a:ext>
            </a:extLst>
          </p:cNvPr>
          <p:cNvSpPr>
            <a:spLocks noGrp="1"/>
          </p:cNvSpPr>
          <p:nvPr>
            <p:ph type="dt" sz="half" idx="10"/>
          </p:nvPr>
        </p:nvSpPr>
        <p:spPr/>
        <p:txBody>
          <a:bodyPr/>
          <a:lstStyle/>
          <a:p>
            <a:fld id="{845CF9EF-03A2-DC4B-9593-F4EB8BE2924E}" type="datetimeFigureOut">
              <a:rPr lang="en-GB" smtClean="0"/>
              <a:t>13/05/2023</a:t>
            </a:fld>
            <a:endParaRPr lang="en-GB"/>
          </a:p>
        </p:txBody>
      </p:sp>
      <p:sp>
        <p:nvSpPr>
          <p:cNvPr id="4" name="Footer Placeholder 3">
            <a:extLst>
              <a:ext uri="{FF2B5EF4-FFF2-40B4-BE49-F238E27FC236}">
                <a16:creationId xmlns:a16="http://schemas.microsoft.com/office/drawing/2014/main" id="{69F411D8-8A69-362D-56F1-82820890C7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78FE9C0-F4A4-E77E-82F2-70D82056EED0}"/>
              </a:ext>
            </a:extLst>
          </p:cNvPr>
          <p:cNvSpPr>
            <a:spLocks noGrp="1"/>
          </p:cNvSpPr>
          <p:nvPr>
            <p:ph type="sldNum" sz="quarter" idx="12"/>
          </p:nvPr>
        </p:nvSpPr>
        <p:spPr/>
        <p:txBody>
          <a:bodyPr/>
          <a:lstStyle/>
          <a:p>
            <a:fld id="{0FF45DEA-1515-D547-9917-1BF6D5BF2BF5}" type="slidenum">
              <a:rPr lang="en-GB" smtClean="0"/>
              <a:t>‹#›</a:t>
            </a:fld>
            <a:endParaRPr lang="en-GB"/>
          </a:p>
        </p:txBody>
      </p:sp>
    </p:spTree>
    <p:extLst>
      <p:ext uri="{BB962C8B-B14F-4D97-AF65-F5344CB8AC3E}">
        <p14:creationId xmlns:p14="http://schemas.microsoft.com/office/powerpoint/2010/main" val="347829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3997-FB9D-2518-8E92-6085C2CAF7F7}"/>
              </a:ext>
            </a:extLst>
          </p:cNvPr>
          <p:cNvSpPr>
            <a:spLocks noGrp="1"/>
          </p:cNvSpPr>
          <p:nvPr>
            <p:ph type="dt" sz="half" idx="10"/>
          </p:nvPr>
        </p:nvSpPr>
        <p:spPr/>
        <p:txBody>
          <a:bodyPr/>
          <a:lstStyle/>
          <a:p>
            <a:fld id="{845CF9EF-03A2-DC4B-9593-F4EB8BE2924E}" type="datetimeFigureOut">
              <a:rPr lang="en-GB" smtClean="0"/>
              <a:t>13/05/2023</a:t>
            </a:fld>
            <a:endParaRPr lang="en-GB"/>
          </a:p>
        </p:txBody>
      </p:sp>
      <p:sp>
        <p:nvSpPr>
          <p:cNvPr id="3" name="Footer Placeholder 2">
            <a:extLst>
              <a:ext uri="{FF2B5EF4-FFF2-40B4-BE49-F238E27FC236}">
                <a16:creationId xmlns:a16="http://schemas.microsoft.com/office/drawing/2014/main" id="{015BB5F6-0430-97B8-8A81-06D19F287C1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17CD160-ABF5-3BD5-5F5D-3D35A8E00FC0}"/>
              </a:ext>
            </a:extLst>
          </p:cNvPr>
          <p:cNvSpPr>
            <a:spLocks noGrp="1"/>
          </p:cNvSpPr>
          <p:nvPr>
            <p:ph type="sldNum" sz="quarter" idx="12"/>
          </p:nvPr>
        </p:nvSpPr>
        <p:spPr/>
        <p:txBody>
          <a:bodyPr/>
          <a:lstStyle/>
          <a:p>
            <a:fld id="{0FF45DEA-1515-D547-9917-1BF6D5BF2BF5}" type="slidenum">
              <a:rPr lang="en-GB" smtClean="0"/>
              <a:t>‹#›</a:t>
            </a:fld>
            <a:endParaRPr lang="en-GB"/>
          </a:p>
        </p:txBody>
      </p:sp>
    </p:spTree>
    <p:extLst>
      <p:ext uri="{BB962C8B-B14F-4D97-AF65-F5344CB8AC3E}">
        <p14:creationId xmlns:p14="http://schemas.microsoft.com/office/powerpoint/2010/main" val="4122683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4AF6-2B2D-4FA5-0088-C62885D215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8FAF0E-C1BA-C079-522D-A098C9F930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A438D3-BC1D-76AF-EE81-179265B14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C81F28-CCA3-727A-74D4-9A77ADBA66BB}"/>
              </a:ext>
            </a:extLst>
          </p:cNvPr>
          <p:cNvSpPr>
            <a:spLocks noGrp="1"/>
          </p:cNvSpPr>
          <p:nvPr>
            <p:ph type="dt" sz="half" idx="10"/>
          </p:nvPr>
        </p:nvSpPr>
        <p:spPr/>
        <p:txBody>
          <a:bodyPr/>
          <a:lstStyle/>
          <a:p>
            <a:fld id="{845CF9EF-03A2-DC4B-9593-F4EB8BE2924E}" type="datetimeFigureOut">
              <a:rPr lang="en-GB" smtClean="0"/>
              <a:t>13/05/2023</a:t>
            </a:fld>
            <a:endParaRPr lang="en-GB"/>
          </a:p>
        </p:txBody>
      </p:sp>
      <p:sp>
        <p:nvSpPr>
          <p:cNvPr id="6" name="Footer Placeholder 5">
            <a:extLst>
              <a:ext uri="{FF2B5EF4-FFF2-40B4-BE49-F238E27FC236}">
                <a16:creationId xmlns:a16="http://schemas.microsoft.com/office/drawing/2014/main" id="{E22AE56F-B3E1-C105-6A48-5206CFD40C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78B2E5-03E1-8B3D-880B-1A47058CA7C8}"/>
              </a:ext>
            </a:extLst>
          </p:cNvPr>
          <p:cNvSpPr>
            <a:spLocks noGrp="1"/>
          </p:cNvSpPr>
          <p:nvPr>
            <p:ph type="sldNum" sz="quarter" idx="12"/>
          </p:nvPr>
        </p:nvSpPr>
        <p:spPr/>
        <p:txBody>
          <a:bodyPr/>
          <a:lstStyle/>
          <a:p>
            <a:fld id="{0FF45DEA-1515-D547-9917-1BF6D5BF2BF5}" type="slidenum">
              <a:rPr lang="en-GB" smtClean="0"/>
              <a:t>‹#›</a:t>
            </a:fld>
            <a:endParaRPr lang="en-GB"/>
          </a:p>
        </p:txBody>
      </p:sp>
    </p:spTree>
    <p:extLst>
      <p:ext uri="{BB962C8B-B14F-4D97-AF65-F5344CB8AC3E}">
        <p14:creationId xmlns:p14="http://schemas.microsoft.com/office/powerpoint/2010/main" val="15568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ACD54-69A6-09BA-052C-69186CDEF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970066-5FE2-EFC0-2F63-F22D9F387C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D65D053-0704-1572-3440-F71B00D2A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D2AF4C-7E07-04BB-C2E8-1CCF2E339F95}"/>
              </a:ext>
            </a:extLst>
          </p:cNvPr>
          <p:cNvSpPr>
            <a:spLocks noGrp="1"/>
          </p:cNvSpPr>
          <p:nvPr>
            <p:ph type="dt" sz="half" idx="10"/>
          </p:nvPr>
        </p:nvSpPr>
        <p:spPr/>
        <p:txBody>
          <a:bodyPr/>
          <a:lstStyle/>
          <a:p>
            <a:fld id="{845CF9EF-03A2-DC4B-9593-F4EB8BE2924E}" type="datetimeFigureOut">
              <a:rPr lang="en-GB" smtClean="0"/>
              <a:t>13/05/2023</a:t>
            </a:fld>
            <a:endParaRPr lang="en-GB"/>
          </a:p>
        </p:txBody>
      </p:sp>
      <p:sp>
        <p:nvSpPr>
          <p:cNvPr id="6" name="Footer Placeholder 5">
            <a:extLst>
              <a:ext uri="{FF2B5EF4-FFF2-40B4-BE49-F238E27FC236}">
                <a16:creationId xmlns:a16="http://schemas.microsoft.com/office/drawing/2014/main" id="{C1EDE83B-BA0E-4E56-9638-7B56366C0C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C1E8A8-81ED-62BC-3C4C-65A78E64B00A}"/>
              </a:ext>
            </a:extLst>
          </p:cNvPr>
          <p:cNvSpPr>
            <a:spLocks noGrp="1"/>
          </p:cNvSpPr>
          <p:nvPr>
            <p:ph type="sldNum" sz="quarter" idx="12"/>
          </p:nvPr>
        </p:nvSpPr>
        <p:spPr/>
        <p:txBody>
          <a:bodyPr/>
          <a:lstStyle/>
          <a:p>
            <a:fld id="{0FF45DEA-1515-D547-9917-1BF6D5BF2BF5}" type="slidenum">
              <a:rPr lang="en-GB" smtClean="0"/>
              <a:t>‹#›</a:t>
            </a:fld>
            <a:endParaRPr lang="en-GB"/>
          </a:p>
        </p:txBody>
      </p:sp>
    </p:spTree>
    <p:extLst>
      <p:ext uri="{BB962C8B-B14F-4D97-AF65-F5344CB8AC3E}">
        <p14:creationId xmlns:p14="http://schemas.microsoft.com/office/powerpoint/2010/main" val="3041766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9B4793-BDE0-37B2-E485-E6B6F16EFB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1F77E2-D791-85BC-A2EC-5D31FD9D8C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366A4E-2B5D-F09C-04F6-28B9E0182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5CF9EF-03A2-DC4B-9593-F4EB8BE2924E}" type="datetimeFigureOut">
              <a:rPr lang="en-GB" smtClean="0"/>
              <a:t>13/05/2023</a:t>
            </a:fld>
            <a:endParaRPr lang="en-GB"/>
          </a:p>
        </p:txBody>
      </p:sp>
      <p:sp>
        <p:nvSpPr>
          <p:cNvPr id="5" name="Footer Placeholder 4">
            <a:extLst>
              <a:ext uri="{FF2B5EF4-FFF2-40B4-BE49-F238E27FC236}">
                <a16:creationId xmlns:a16="http://schemas.microsoft.com/office/drawing/2014/main" id="{3C81494B-4F03-7AAF-29CB-A9E46E2537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CF34BA4-9B2F-D7E5-8C5D-DAF32BDA11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45DEA-1515-D547-9917-1BF6D5BF2BF5}" type="slidenum">
              <a:rPr lang="en-GB" smtClean="0"/>
              <a:t>‹#›</a:t>
            </a:fld>
            <a:endParaRPr lang="en-GB"/>
          </a:p>
        </p:txBody>
      </p:sp>
    </p:spTree>
    <p:extLst>
      <p:ext uri="{BB962C8B-B14F-4D97-AF65-F5344CB8AC3E}">
        <p14:creationId xmlns:p14="http://schemas.microsoft.com/office/powerpoint/2010/main" val="3416356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C5E8A9-84C6-4677-AE69-908566C263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44F8C1-6775-43B5-896F-E7D63E9137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33320-D442-4279-99AE-9BAF963B18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8A8D4-38F8-4A60-819D-98015B23AC86}" type="datetimeFigureOut">
              <a:rPr lang="en-US" smtClean="0"/>
              <a:t>5/13/23</a:t>
            </a:fld>
            <a:endParaRPr lang="en-US"/>
          </a:p>
        </p:txBody>
      </p:sp>
      <p:sp>
        <p:nvSpPr>
          <p:cNvPr id="5" name="Footer Placeholder 4">
            <a:extLst>
              <a:ext uri="{FF2B5EF4-FFF2-40B4-BE49-F238E27FC236}">
                <a16:creationId xmlns:a16="http://schemas.microsoft.com/office/drawing/2014/main" id="{EFE27904-F792-431E-A287-B79569138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A9762A-1177-4F40-80E0-E698EA8E44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21CB8-3373-4BDF-9F8B-DD7875FB8FF6}" type="slidenum">
              <a:rPr lang="en-US" smtClean="0"/>
              <a:t>‹#›</a:t>
            </a:fld>
            <a:endParaRPr lang="en-US"/>
          </a:p>
        </p:txBody>
      </p:sp>
    </p:spTree>
    <p:extLst>
      <p:ext uri="{BB962C8B-B14F-4D97-AF65-F5344CB8AC3E}">
        <p14:creationId xmlns:p14="http://schemas.microsoft.com/office/powerpoint/2010/main" val="2689828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DD30F6-7EFB-5EDE-2A95-C48683857A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6DE0D3B-F1C8-BF59-9652-164BD8AC59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AB06F2-1FE1-72F3-BB07-7B1E0885C7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2262FA-139C-284F-9A89-2B5AC9227F27}" type="datetimeFigureOut">
              <a:rPr lang="en-US" smtClean="0"/>
              <a:t>5/13/23</a:t>
            </a:fld>
            <a:endParaRPr lang="en-US"/>
          </a:p>
        </p:txBody>
      </p:sp>
      <p:sp>
        <p:nvSpPr>
          <p:cNvPr id="5" name="Footer Placeholder 4">
            <a:extLst>
              <a:ext uri="{FF2B5EF4-FFF2-40B4-BE49-F238E27FC236}">
                <a16:creationId xmlns:a16="http://schemas.microsoft.com/office/drawing/2014/main" id="{A2BBC180-C95C-5965-6C27-0069F11303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DB7982-882A-2C6E-2FB3-B46EAF7FB4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878409-C27F-984C-87A1-22F076DC9D53}" type="slidenum">
              <a:rPr lang="en-US" smtClean="0"/>
              <a:t>‹#›</a:t>
            </a:fld>
            <a:endParaRPr lang="en-US"/>
          </a:p>
        </p:txBody>
      </p:sp>
    </p:spTree>
    <p:extLst>
      <p:ext uri="{BB962C8B-B14F-4D97-AF65-F5344CB8AC3E}">
        <p14:creationId xmlns:p14="http://schemas.microsoft.com/office/powerpoint/2010/main" val="221839979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slide" Target="slide16.xml"/><Relationship Id="rId4" Type="http://schemas.openxmlformats.org/officeDocument/2006/relationships/slide" Target="slide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slide" Target="slide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slide" Target="slide4.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hyperlink" Target="https://www.ece-accelerator.org/toolkit/section-1/tool-1-1" TargetMode="External"/><Relationship Id="rId7" Type="http://schemas.openxmlformats.org/officeDocument/2006/relationships/hyperlink" Target="https://www.ece-accelerator.org/toolkit/section-2/tool-2-2"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s://www.ece-accelerator.org/toolkit/section-1/tool-1-4" TargetMode="External"/><Relationship Id="rId5" Type="http://schemas.openxmlformats.org/officeDocument/2006/relationships/hyperlink" Target="https://www.ece-accelerator.org/toolkit/section-1/tool-1-3" TargetMode="External"/><Relationship Id="rId4" Type="http://schemas.openxmlformats.org/officeDocument/2006/relationships/hyperlink" Target="https://www.ece-accelerator.org/toolkit/section-1/tool-1-2"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inee.org/resources/creating-change-advocacy-toolkit-education-emergencies" TargetMode="External"/><Relationship Id="rId3" Type="http://schemas.openxmlformats.org/officeDocument/2006/relationships/hyperlink" Target="https://r4d.org/projects/developing-global-advocacy-strategy-support-early-learning/" TargetMode="External"/><Relationship Id="rId7" Type="http://schemas.openxmlformats.org/officeDocument/2006/relationships/hyperlink" Target="https://static1.squarespace.com/static/5e49ea5f94c2c44a94262103/t/5e717474eb2c831e97409adb/1585871018471/Art_of_Advocacy.pdf" TargetMode="External"/><Relationship Id="rId12" Type="http://schemas.openxmlformats.org/officeDocument/2006/relationships/hyperlink" Target="https://www.ece-accelerator.org/resources/supporting-resources-consultative-workshop"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s://static1.squarespace.com/static/5e49ea5f94c2c44a94262103/t/61b6b5893abfad17365ee272/1639363977981/The+Art+of+Advocacy+Strategy+Read.pdf" TargetMode="External"/><Relationship Id="rId11" Type="http://schemas.openxmlformats.org/officeDocument/2006/relationships/hyperlink" Target="https://www.unicef.org/media/57931/file/A-world-ready-to-learn-advocacy-brief-2019.pdf" TargetMode="External"/><Relationship Id="rId5" Type="http://schemas.openxmlformats.org/officeDocument/2006/relationships/hyperlink" Target="https://resources.peopleinneed.net/documents/22-unicef-advocacy-toolkit-companion.pdf" TargetMode="External"/><Relationship Id="rId10" Type="http://schemas.openxmlformats.org/officeDocument/2006/relationships/hyperlink" Target="https://www.ece-accelerator.org/resources/unicef-global-resource-guide-public-finance-children-ecd" TargetMode="External"/><Relationship Id="rId4" Type="http://schemas.openxmlformats.org/officeDocument/2006/relationships/hyperlink" Target="https://www.unicef.org/wca/media/6451/file/UNICEF-KRC3-KRC4-Toolkit.pdf" TargetMode="External"/><Relationship Id="rId9" Type="http://schemas.openxmlformats.org/officeDocument/2006/relationships/hyperlink" Target="https://www.ece-accelerator.org/resources/add-today-multiply-tomorrow-building-investment-case-early-childhood-education"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watch?v=F65hOlfjNBQ" TargetMode="External"/><Relationship Id="rId3" Type="http://schemas.openxmlformats.org/officeDocument/2006/relationships/hyperlink" Target="https://www.unicef.org/montenegro/en/preschool-all-implemented-2015-2016" TargetMode="External"/><Relationship Id="rId7" Type="http://schemas.openxmlformats.org/officeDocument/2006/relationships/hyperlink" Target="https://static1.squarespace.com/static/5e49ea5f94c2c44a94262103/t/5e71851855248a32971da2b3/1584497944673/Thailand+Case+Study.pdf"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www.ece-accelerator.org/resources/using-data-advocate-children-how-save-childrens-open-access-assessment-tool-helped-expand-pre-school-rwanda" TargetMode="External"/><Relationship Id="rId11" Type="http://schemas.openxmlformats.org/officeDocument/2006/relationships/hyperlink" Target="https://inee.org/resources/eie-advocacy-using-human-rights-approaches" TargetMode="External"/><Relationship Id="rId5" Type="http://schemas.openxmlformats.org/officeDocument/2006/relationships/hyperlink" Target="https://www.ece-accelerator.org/resources/case-study-kyrgyzstan-sets-foundations-learning-through-ece-subsector-strategies" TargetMode="External"/><Relationship Id="rId10" Type="http://schemas.openxmlformats.org/officeDocument/2006/relationships/hyperlink" Target="https://inee.org/resources/advocacy-education-emergencies" TargetMode="External"/><Relationship Id="rId4" Type="http://schemas.openxmlformats.org/officeDocument/2006/relationships/hyperlink" Target="https://www.gpekix.org/knowledge-repository/ece-accelerator-toolkit-advancing-pre-primary-education-sierra-leone" TargetMode="External"/><Relationship Id="rId9" Type="http://schemas.openxmlformats.org/officeDocument/2006/relationships/hyperlink" Target="https://www.youtube.com/watch?v=wI_p0_xQfo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www.ece-accelerator.org/toolkit/section-2/tool-2-2"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slide" Target="slide12.xml"/><Relationship Id="rId5" Type="http://schemas.openxmlformats.org/officeDocument/2006/relationships/slide" Target="slide11.xml"/><Relationship Id="rId4" Type="http://schemas.openxmlformats.org/officeDocument/2006/relationships/slide" Target="slide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8" name="Picture 7" descr="A young child standing in front of a window&#10;&#10;Description automatically generated with low confidence">
            <a:extLst>
              <a:ext uri="{FF2B5EF4-FFF2-40B4-BE49-F238E27FC236}">
                <a16:creationId xmlns:a16="http://schemas.microsoft.com/office/drawing/2014/main" id="{1C62CD66-212B-5041-930A-EE217CB1A5EA}"/>
              </a:ext>
            </a:extLst>
          </p:cNvPr>
          <p:cNvPicPr>
            <a:picLocks noChangeAspect="1"/>
          </p:cNvPicPr>
          <p:nvPr/>
        </p:nvPicPr>
        <p:blipFill rotWithShape="1">
          <a:blip r:embed="rId2"/>
          <a:srcRect l="21440" t="9545" r="-1" b="24193"/>
          <a:stretch/>
        </p:blipFill>
        <p:spPr>
          <a:xfrm flipH="1">
            <a:off x="0" y="0"/>
            <a:ext cx="12192000" cy="6858000"/>
          </a:xfrm>
          <a:prstGeom prst="rect">
            <a:avLst/>
          </a:prstGeom>
        </p:spPr>
      </p:pic>
      <p:sp>
        <p:nvSpPr>
          <p:cNvPr id="13" name="TextBox 12">
            <a:extLst>
              <a:ext uri="{FF2B5EF4-FFF2-40B4-BE49-F238E27FC236}">
                <a16:creationId xmlns:a16="http://schemas.microsoft.com/office/drawing/2014/main" id="{E43E0AC7-A13A-2A18-06C7-AE596F4A36C2}"/>
              </a:ext>
            </a:extLst>
          </p:cNvPr>
          <p:cNvSpPr txBox="1"/>
          <p:nvPr/>
        </p:nvSpPr>
        <p:spPr>
          <a:xfrm>
            <a:off x="607119" y="1120676"/>
            <a:ext cx="5488881" cy="3908762"/>
          </a:xfrm>
          <a:prstGeom prst="rect">
            <a:avLst/>
          </a:prstGeom>
          <a:noFill/>
        </p:spPr>
        <p:txBody>
          <a:bodyPr wrap="square" rtlCol="0">
            <a:spAutoFit/>
          </a:bodyPr>
          <a:lstStyle/>
          <a:p>
            <a:r>
              <a:rPr lang="en-US" sz="3200" b="1" spc="10" dirty="0">
                <a:solidFill>
                  <a:srgbClr val="FFFFFF"/>
                </a:solidFill>
                <a:latin typeface=""/>
              </a:rPr>
              <a:t>ADVOCACY WORKBOOK </a:t>
            </a:r>
            <a:r>
              <a:rPr lang="en-US" sz="3200" i="0" spc="10" dirty="0">
                <a:solidFill>
                  <a:srgbClr val="FBC128"/>
                </a:solidFill>
                <a:effectLst/>
                <a:latin typeface=""/>
              </a:rPr>
              <a:t>Tool 1.1 Companion </a:t>
            </a:r>
          </a:p>
          <a:p>
            <a:endParaRPr lang="en-US" sz="4800" b="1" i="0" spc="10" dirty="0">
              <a:solidFill>
                <a:srgbClr val="FFFFFF"/>
              </a:solidFill>
              <a:effectLst/>
              <a:latin typeface=""/>
            </a:endParaRPr>
          </a:p>
          <a:p>
            <a:r>
              <a:rPr lang="en-US" sz="2400" b="1" i="0" spc="10" dirty="0">
                <a:solidFill>
                  <a:schemeClr val="bg1"/>
                </a:solidFill>
                <a:effectLst/>
                <a:latin typeface=""/>
              </a:rPr>
              <a:t>TOOLS AND TEMPLATES</a:t>
            </a:r>
          </a:p>
          <a:p>
            <a:r>
              <a:rPr lang="en-US" sz="2400" i="0" spc="10" dirty="0">
                <a:solidFill>
                  <a:schemeClr val="bg1"/>
                </a:solidFill>
                <a:effectLst/>
                <a:latin typeface=""/>
              </a:rPr>
              <a:t>for ECE Advocacy Strategy </a:t>
            </a:r>
          </a:p>
          <a:p>
            <a:r>
              <a:rPr lang="en-US" sz="2400" i="0" spc="10" dirty="0">
                <a:solidFill>
                  <a:schemeClr val="bg1"/>
                </a:solidFill>
                <a:effectLst/>
                <a:latin typeface=""/>
              </a:rPr>
              <a:t>Planning and Development</a:t>
            </a:r>
            <a:endParaRPr lang="en-US" sz="2400" spc="10" dirty="0">
              <a:solidFill>
                <a:schemeClr val="bg1"/>
              </a:solidFill>
              <a:latin typeface=""/>
            </a:endParaRPr>
          </a:p>
          <a:p>
            <a:endParaRPr lang="en-US" sz="3200" i="0" dirty="0">
              <a:solidFill>
                <a:srgbClr val="FFFFFF"/>
              </a:solidFill>
              <a:effectLst/>
              <a:latin typeface=""/>
            </a:endParaRPr>
          </a:p>
          <a:p>
            <a:endParaRPr lang="en-US" sz="3200" b="1" dirty="0">
              <a:solidFill>
                <a:srgbClr val="FFFFFF"/>
              </a:solidFill>
              <a:latin typeface=""/>
            </a:endParaRPr>
          </a:p>
        </p:txBody>
      </p:sp>
      <p:pic>
        <p:nvPicPr>
          <p:cNvPr id="26" name="Picture 25" descr="A picture containing object&#10;&#10;Description generated with very high confidence">
            <a:extLst>
              <a:ext uri="{FF2B5EF4-FFF2-40B4-BE49-F238E27FC236}">
                <a16:creationId xmlns:a16="http://schemas.microsoft.com/office/drawing/2014/main" id="{1A629222-3F5F-4E9C-6DE4-EEC4582589F4}"/>
              </a:ext>
            </a:extLst>
          </p:cNvPr>
          <p:cNvPicPr>
            <a:picLocks noChangeAspect="1"/>
          </p:cNvPicPr>
          <p:nvPr/>
        </p:nvPicPr>
        <p:blipFill>
          <a:blip r:embed="rId3" cstate="print">
            <a:biLevel thresh="50000"/>
            <a:extLst>
              <a:ext uri="{28A0092B-C50C-407E-A947-70E740481C1C}">
                <a14:useLocalDpi xmlns:a14="http://schemas.microsoft.com/office/drawing/2010/main"/>
              </a:ext>
            </a:extLst>
          </a:blip>
          <a:stretch>
            <a:fillRect/>
          </a:stretch>
        </p:blipFill>
        <p:spPr>
          <a:xfrm>
            <a:off x="607119" y="6024326"/>
            <a:ext cx="3141920" cy="391692"/>
          </a:xfrm>
          <a:prstGeom prst="rect">
            <a:avLst/>
          </a:prstGeom>
        </p:spPr>
      </p:pic>
      <p:sp>
        <p:nvSpPr>
          <p:cNvPr id="5" name="TextBox 4">
            <a:extLst>
              <a:ext uri="{FF2B5EF4-FFF2-40B4-BE49-F238E27FC236}">
                <a16:creationId xmlns:a16="http://schemas.microsoft.com/office/drawing/2014/main" id="{E6570C17-78B7-1299-6F59-811C3F2CF46B}"/>
              </a:ext>
            </a:extLst>
          </p:cNvPr>
          <p:cNvSpPr txBox="1"/>
          <p:nvPr/>
        </p:nvSpPr>
        <p:spPr>
          <a:xfrm rot="5400000">
            <a:off x="10906762" y="5439799"/>
            <a:ext cx="1706217" cy="246221"/>
          </a:xfrm>
          <a:prstGeom prst="rect">
            <a:avLst/>
          </a:prstGeom>
          <a:noFill/>
        </p:spPr>
        <p:txBody>
          <a:bodyPr wrap="square">
            <a:spAutoFit/>
          </a:bodyPr>
          <a:lstStyle/>
          <a:p>
            <a:r>
              <a:rPr lang="en-GB" sz="1000" dirty="0">
                <a:solidFill>
                  <a:schemeClr val="tx1">
                    <a:lumMod val="65000"/>
                    <a:lumOff val="35000"/>
                  </a:schemeClr>
                </a:solidFill>
              </a:rPr>
              <a:t>© UNICEF/Domino /2012</a:t>
            </a:r>
          </a:p>
        </p:txBody>
      </p:sp>
    </p:spTree>
    <p:extLst>
      <p:ext uri="{BB962C8B-B14F-4D97-AF65-F5344CB8AC3E}">
        <p14:creationId xmlns:p14="http://schemas.microsoft.com/office/powerpoint/2010/main" val="1018414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a:extLst>
              <a:ext uri="{FF2B5EF4-FFF2-40B4-BE49-F238E27FC236}">
                <a16:creationId xmlns:a16="http://schemas.microsoft.com/office/drawing/2014/main" id="{9A1DB503-5FB2-B753-BE4D-79C3B824A850}"/>
              </a:ext>
            </a:extLst>
          </p:cNvPr>
          <p:cNvCxnSpPr>
            <a:cxnSpLocks/>
          </p:cNvCxnSpPr>
          <p:nvPr/>
        </p:nvCxnSpPr>
        <p:spPr>
          <a:xfrm>
            <a:off x="5903495" y="314325"/>
            <a:ext cx="0" cy="6215063"/>
          </a:xfrm>
          <a:prstGeom prst="straightConnector1">
            <a:avLst/>
          </a:prstGeom>
          <a:ln w="3810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2" name="Straight Arrow Connector 21">
            <a:extLst>
              <a:ext uri="{FF2B5EF4-FFF2-40B4-BE49-F238E27FC236}">
                <a16:creationId xmlns:a16="http://schemas.microsoft.com/office/drawing/2014/main" id="{0A7251E3-B543-74C2-5463-DA94FC209B25}"/>
              </a:ext>
            </a:extLst>
          </p:cNvPr>
          <p:cNvCxnSpPr>
            <a:cxnSpLocks/>
          </p:cNvCxnSpPr>
          <p:nvPr/>
        </p:nvCxnSpPr>
        <p:spPr>
          <a:xfrm flipH="1">
            <a:off x="242888" y="3597125"/>
            <a:ext cx="11587162" cy="12668"/>
          </a:xfrm>
          <a:prstGeom prst="straightConnector1">
            <a:avLst/>
          </a:prstGeom>
          <a:ln w="38100">
            <a:headEnd type="triangle"/>
            <a:tailEnd type="triangle"/>
          </a:ln>
        </p:spPr>
        <p:style>
          <a:lnRef idx="1">
            <a:schemeClr val="accent4"/>
          </a:lnRef>
          <a:fillRef idx="0">
            <a:schemeClr val="accent4"/>
          </a:fillRef>
          <a:effectRef idx="0">
            <a:schemeClr val="accent4"/>
          </a:effectRef>
          <a:fontRef idx="minor">
            <a:schemeClr val="tx1"/>
          </a:fontRef>
        </p:style>
      </p:cxnSp>
      <p:sp>
        <p:nvSpPr>
          <p:cNvPr id="27" name="TextBox 26">
            <a:extLst>
              <a:ext uri="{FF2B5EF4-FFF2-40B4-BE49-F238E27FC236}">
                <a16:creationId xmlns:a16="http://schemas.microsoft.com/office/drawing/2014/main" id="{E6FDD59C-01BD-5BF4-97BF-7C269AAC3301}"/>
              </a:ext>
            </a:extLst>
          </p:cNvPr>
          <p:cNvSpPr txBox="1"/>
          <p:nvPr/>
        </p:nvSpPr>
        <p:spPr>
          <a:xfrm>
            <a:off x="5993494" y="385142"/>
            <a:ext cx="152399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rPr>
              <a:t>Very powerful</a:t>
            </a:r>
            <a:endParaRPr kumimoji="0"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B0440BA6-2CAF-561B-96F9-F2F0E7A87812}"/>
              </a:ext>
            </a:extLst>
          </p:cNvPr>
          <p:cNvSpPr txBox="1"/>
          <p:nvPr/>
        </p:nvSpPr>
        <p:spPr>
          <a:xfrm>
            <a:off x="5929177" y="5727625"/>
            <a:ext cx="14574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rPr>
              <a:t>Not very powerful</a:t>
            </a:r>
            <a:endParaRPr kumimoji="0"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7F97068-06CF-A6AB-2438-E0BCA261CCF9}"/>
              </a:ext>
            </a:extLst>
          </p:cNvPr>
          <p:cNvSpPr txBox="1"/>
          <p:nvPr/>
        </p:nvSpPr>
        <p:spPr>
          <a:xfrm>
            <a:off x="361950" y="3258571"/>
            <a:ext cx="18620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rPr>
              <a:t>Very opposed</a:t>
            </a:r>
            <a:endParaRPr kumimoji="0"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06860B3B-534B-D6C0-50C7-180A7EBAAA53}"/>
              </a:ext>
            </a:extLst>
          </p:cNvPr>
          <p:cNvSpPr txBox="1"/>
          <p:nvPr/>
        </p:nvSpPr>
        <p:spPr>
          <a:xfrm>
            <a:off x="9886453" y="3256951"/>
            <a:ext cx="254843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rPr>
              <a:t>Very supportive</a:t>
            </a:r>
            <a:endParaRPr kumimoji="0"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34975506-E3E9-EEBA-8FDE-58841EC678B2}"/>
              </a:ext>
            </a:extLst>
          </p:cNvPr>
          <p:cNvSpPr txBox="1"/>
          <p:nvPr/>
        </p:nvSpPr>
        <p:spPr>
          <a:xfrm>
            <a:off x="4795824" y="3202753"/>
            <a:ext cx="18620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rPr>
              <a:t>Interest</a:t>
            </a:r>
            <a:endParaRPr kumimoji="0"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C34C861-AE43-1DC6-1498-C462A6ABE018}"/>
              </a:ext>
            </a:extLst>
          </p:cNvPr>
          <p:cNvSpPr txBox="1"/>
          <p:nvPr/>
        </p:nvSpPr>
        <p:spPr>
          <a:xfrm rot="16200000">
            <a:off x="5141730" y="2423251"/>
            <a:ext cx="18620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rPr>
              <a:t>Power</a:t>
            </a:r>
            <a:endParaRPr kumimoji="0"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 name="Frame 2">
            <a:extLst>
              <a:ext uri="{FF2B5EF4-FFF2-40B4-BE49-F238E27FC236}">
                <a16:creationId xmlns:a16="http://schemas.microsoft.com/office/drawing/2014/main" id="{0CF509D9-CF08-E023-0AEC-61AA1FBC305C}"/>
              </a:ext>
            </a:extLst>
          </p:cNvPr>
          <p:cNvSpPr/>
          <p:nvPr/>
        </p:nvSpPr>
        <p:spPr>
          <a:xfrm>
            <a:off x="0" y="0"/>
            <a:ext cx="12192000" cy="6858000"/>
          </a:xfrm>
          <a:prstGeom prst="frame">
            <a:avLst>
              <a:gd name="adj1" fmla="val 110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2" name="Google Shape;261;p43">
            <a:extLst>
              <a:ext uri="{FF2B5EF4-FFF2-40B4-BE49-F238E27FC236}">
                <a16:creationId xmlns:a16="http://schemas.microsoft.com/office/drawing/2014/main" id="{9C778016-2789-5434-6093-CFE001238AA1}"/>
              </a:ext>
            </a:extLst>
          </p:cNvPr>
          <p:cNvSpPr/>
          <p:nvPr/>
        </p:nvSpPr>
        <p:spPr>
          <a:xfrm>
            <a:off x="520160" y="433739"/>
            <a:ext cx="1478800" cy="1414000"/>
          </a:xfrm>
          <a:prstGeom prst="ellipse">
            <a:avLst/>
          </a:prstGeom>
          <a:noFill/>
          <a:ln w="7620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srgbClr val="FBC128"/>
              </a:solidFill>
              <a:effectLst/>
              <a:uLnTx/>
              <a:uFillTx/>
              <a:latin typeface="Arial" panose="020B0604020202020204" pitchFamily="34" charset="0"/>
              <a:cs typeface="Arial" panose="020B0604020202020204" pitchFamily="34" charset="0"/>
            </a:endParaRPr>
          </a:p>
        </p:txBody>
      </p:sp>
      <p:sp>
        <p:nvSpPr>
          <p:cNvPr id="4" name="Google Shape;262;p43">
            <a:extLst>
              <a:ext uri="{FF2B5EF4-FFF2-40B4-BE49-F238E27FC236}">
                <a16:creationId xmlns:a16="http://schemas.microsoft.com/office/drawing/2014/main" id="{9F9C8F82-D904-73F2-3611-A11B0F1528F5}"/>
              </a:ext>
            </a:extLst>
          </p:cNvPr>
          <p:cNvSpPr txBox="1"/>
          <p:nvPr/>
        </p:nvSpPr>
        <p:spPr>
          <a:xfrm>
            <a:off x="520160" y="572110"/>
            <a:ext cx="1433801" cy="1077178"/>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b="1" dirty="0">
                <a:solidFill>
                  <a:prstClr val="black"/>
                </a:solidFill>
                <a:latin typeface="Arial" panose="020B0604020202020204" pitchFamily="34" charset="0"/>
                <a:ea typeface="Calibri"/>
                <a:cs typeface="Arial" panose="020B0604020202020204" pitchFamily="34" charset="0"/>
                <a:sym typeface="Calibri"/>
              </a:rPr>
              <a:t>K</a:t>
            </a:r>
            <a:r>
              <a:rPr kumimoji="0" lang="en" b="1"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sym typeface="Calibri"/>
              </a:rPr>
              <a:t>ey</a:t>
            </a:r>
            <a:r>
              <a:rPr kumimoji="0" lang="en"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 </a:t>
            </a:r>
            <a:r>
              <a:rPr lang="en" b="1" dirty="0">
                <a:solidFill>
                  <a:prstClr val="black"/>
                </a:solidFill>
                <a:latin typeface="Arial" panose="020B0604020202020204" pitchFamily="34" charset="0"/>
                <a:ea typeface="Calibri"/>
                <a:cs typeface="Arial" panose="020B0604020202020204" pitchFamily="34" charset="0"/>
                <a:sym typeface="Calibri"/>
              </a:rPr>
              <a:t>A</a:t>
            </a:r>
            <a:r>
              <a:rPr kumimoji="0" lang="en" b="1"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sym typeface="Calibri"/>
              </a:rPr>
              <a:t>dvocacy</a:t>
            </a:r>
            <a:r>
              <a:rPr kumimoji="0" lang="en"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 </a:t>
            </a:r>
            <a:r>
              <a:rPr lang="en" b="1" dirty="0">
                <a:solidFill>
                  <a:prstClr val="black"/>
                </a:solidFill>
                <a:latin typeface="Arial" panose="020B0604020202020204" pitchFamily="34" charset="0"/>
                <a:ea typeface="Calibri"/>
                <a:cs typeface="Arial" panose="020B0604020202020204" pitchFamily="34" charset="0"/>
                <a:sym typeface="Calibri"/>
              </a:rPr>
              <a:t>T</a:t>
            </a:r>
            <a:r>
              <a:rPr kumimoji="0" lang="en" b="1"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sym typeface="Calibri"/>
              </a:rPr>
              <a:t>arget</a:t>
            </a:r>
            <a:endParaRPr kumimoji="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3779138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65DAE9A-42B3-0317-8916-2F0B587992EE}"/>
              </a:ext>
            </a:extLst>
          </p:cNvPr>
          <p:cNvGraphicFramePr>
            <a:graphicFrameLocks noGrp="1"/>
          </p:cNvGraphicFramePr>
          <p:nvPr>
            <p:extLst>
              <p:ext uri="{D42A27DB-BD31-4B8C-83A1-F6EECF244321}">
                <p14:modId xmlns:p14="http://schemas.microsoft.com/office/powerpoint/2010/main" val="4074489047"/>
              </p:ext>
            </p:extLst>
          </p:nvPr>
        </p:nvGraphicFramePr>
        <p:xfrm>
          <a:off x="0" y="0"/>
          <a:ext cx="12192000" cy="6857999"/>
        </p:xfrm>
        <a:graphic>
          <a:graphicData uri="http://schemas.openxmlformats.org/drawingml/2006/table">
            <a:tbl>
              <a:tblPr firstRow="1" firstCol="1" bandRow="1">
                <a:tableStyleId>{00A15C55-8517-42AA-B614-E9B94910E393}</a:tableStyleId>
              </a:tblPr>
              <a:tblGrid>
                <a:gridCol w="2667000">
                  <a:extLst>
                    <a:ext uri="{9D8B030D-6E8A-4147-A177-3AD203B41FA5}">
                      <a16:colId xmlns:a16="http://schemas.microsoft.com/office/drawing/2014/main" val="3992461059"/>
                    </a:ext>
                  </a:extLst>
                </a:gridCol>
                <a:gridCol w="2438400">
                  <a:extLst>
                    <a:ext uri="{9D8B030D-6E8A-4147-A177-3AD203B41FA5}">
                      <a16:colId xmlns:a16="http://schemas.microsoft.com/office/drawing/2014/main" val="935839312"/>
                    </a:ext>
                  </a:extLst>
                </a:gridCol>
                <a:gridCol w="1619250">
                  <a:extLst>
                    <a:ext uri="{9D8B030D-6E8A-4147-A177-3AD203B41FA5}">
                      <a16:colId xmlns:a16="http://schemas.microsoft.com/office/drawing/2014/main" val="3605533353"/>
                    </a:ext>
                  </a:extLst>
                </a:gridCol>
                <a:gridCol w="1638300">
                  <a:extLst>
                    <a:ext uri="{9D8B030D-6E8A-4147-A177-3AD203B41FA5}">
                      <a16:colId xmlns:a16="http://schemas.microsoft.com/office/drawing/2014/main" val="80284388"/>
                    </a:ext>
                  </a:extLst>
                </a:gridCol>
                <a:gridCol w="1847850">
                  <a:extLst>
                    <a:ext uri="{9D8B030D-6E8A-4147-A177-3AD203B41FA5}">
                      <a16:colId xmlns:a16="http://schemas.microsoft.com/office/drawing/2014/main" val="921412825"/>
                    </a:ext>
                  </a:extLst>
                </a:gridCol>
                <a:gridCol w="1981200">
                  <a:extLst>
                    <a:ext uri="{9D8B030D-6E8A-4147-A177-3AD203B41FA5}">
                      <a16:colId xmlns:a16="http://schemas.microsoft.com/office/drawing/2014/main" val="1330484981"/>
                    </a:ext>
                  </a:extLst>
                </a:gridCol>
              </a:tblGrid>
              <a:tr h="764381">
                <a:tc>
                  <a:txBody>
                    <a:bodyPr/>
                    <a:lstStyle/>
                    <a:p>
                      <a:pPr marL="0" marR="0">
                        <a:lnSpc>
                          <a:spcPts val="1680"/>
                        </a:lnSpc>
                        <a:spcBef>
                          <a:spcPts val="0"/>
                        </a:spcBef>
                        <a:spcAft>
                          <a:spcPts val="0"/>
                        </a:spcAft>
                      </a:pPr>
                      <a:r>
                        <a:rPr lang="en-US" sz="1800" kern="100" dirty="0">
                          <a:solidFill>
                            <a:schemeClr val="tx1">
                              <a:lumMod val="75000"/>
                              <a:lumOff val="25000"/>
                            </a:schemeClr>
                          </a:solidFill>
                          <a:effectLst/>
                          <a:latin typeface="Arial" panose="020B0604020202020204" pitchFamily="34" charset="0"/>
                          <a:cs typeface="Arial" panose="020B0604020202020204" pitchFamily="34" charset="0"/>
                        </a:rPr>
                        <a:t>STAKEHOLDER </a:t>
                      </a:r>
                    </a:p>
                    <a:p>
                      <a:pPr marL="0" marR="0">
                        <a:lnSpc>
                          <a:spcPts val="1680"/>
                        </a:lnSpc>
                        <a:spcBef>
                          <a:spcPts val="0"/>
                        </a:spcBef>
                        <a:spcAft>
                          <a:spcPts val="0"/>
                        </a:spcAft>
                      </a:pPr>
                      <a:r>
                        <a:rPr lang="en-US" sz="1800" kern="1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ASSESSMENT TOOL</a:t>
                      </a:r>
                    </a:p>
                  </a:txBody>
                  <a:tcPr marL="106207" marR="212414" marT="106207" marB="106207" anchor="ctr"/>
                </a:tc>
                <a:tc>
                  <a:txBody>
                    <a:bodyPr/>
                    <a:lstStyle/>
                    <a:p>
                      <a:pPr marL="0" marR="0">
                        <a:lnSpc>
                          <a:spcPts val="1680"/>
                        </a:lnSpc>
                        <a:spcBef>
                          <a:spcPts val="0"/>
                        </a:spcBef>
                        <a:spcAft>
                          <a:spcPts val="0"/>
                        </a:spcAft>
                      </a:pPr>
                      <a:r>
                        <a:rPr lang="en-US" sz="1600" kern="100" dirty="0">
                          <a:effectLst/>
                          <a:latin typeface="Arial" panose="020B0604020202020204" pitchFamily="34" charset="0"/>
                          <a:cs typeface="Arial" panose="020B0604020202020204" pitchFamily="34" charset="0"/>
                        </a:rPr>
                        <a:t>  </a:t>
                      </a:r>
                      <a:endParaRPr lang="en-US" sz="1600" kern="1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dirty="0">
                          <a:effectLst/>
                          <a:latin typeface="Arial" panose="020B0604020202020204" pitchFamily="34" charset="0"/>
                          <a:cs typeface="Arial" panose="020B0604020202020204" pitchFamily="34" charset="0"/>
                        </a:rPr>
                        <a:t>  </a:t>
                      </a:r>
                      <a:endParaRPr lang="en-US" sz="1600" kern="1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extLst>
                  <a:ext uri="{0D108BD9-81ED-4DB2-BD59-A6C34878D82A}">
                    <a16:rowId xmlns:a16="http://schemas.microsoft.com/office/drawing/2014/main" val="2478876302"/>
                  </a:ext>
                </a:extLst>
              </a:tr>
              <a:tr h="1631836">
                <a:tc>
                  <a:txBody>
                    <a:bodyPr/>
                    <a:lstStyle/>
                    <a:p>
                      <a:pPr marL="0" marR="0">
                        <a:lnSpc>
                          <a:spcPts val="1680"/>
                        </a:lnSpc>
                        <a:spcBef>
                          <a:spcPts val="0"/>
                        </a:spcBef>
                        <a:spcAft>
                          <a:spcPts val="0"/>
                        </a:spcAft>
                      </a:pPr>
                      <a:r>
                        <a:rPr lang="en-US" sz="1600" kern="100" dirty="0">
                          <a:effectLst/>
                          <a:latin typeface="Arial" panose="020B0604020202020204" pitchFamily="34" charset="0"/>
                          <a:cs typeface="Arial" panose="020B0604020202020204" pitchFamily="34" charset="0"/>
                        </a:rPr>
                        <a:t>TAKING ACTION  </a:t>
                      </a:r>
                      <a:endParaRPr lang="en-US" sz="1600" kern="1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1680"/>
                        </a:spcAft>
                      </a:pPr>
                      <a:r>
                        <a:rPr lang="en-US" sz="1600" kern="100" dirty="0">
                          <a:effectLst/>
                          <a:latin typeface="Arial" panose="020B0604020202020204" pitchFamily="34" charset="0"/>
                          <a:cs typeface="Arial" panose="020B0604020202020204" pitchFamily="34" charset="0"/>
                        </a:rPr>
                        <a:t>  </a:t>
                      </a:r>
                    </a:p>
                    <a:p>
                      <a:pPr marL="0" marR="0">
                        <a:lnSpc>
                          <a:spcPts val="1680"/>
                        </a:lnSpc>
                        <a:spcBef>
                          <a:spcPts val="0"/>
                        </a:spcBef>
                        <a:spcAft>
                          <a:spcPts val="0"/>
                        </a:spcAft>
                      </a:pPr>
                      <a:r>
                        <a:rPr lang="en-US" sz="1600" kern="100" dirty="0">
                          <a:effectLst/>
                          <a:latin typeface="Arial" panose="020B0604020202020204" pitchFamily="34" charset="0"/>
                          <a:cs typeface="Arial" panose="020B0604020202020204" pitchFamily="34" charset="0"/>
                        </a:rPr>
                        <a:t>  </a:t>
                      </a:r>
                      <a:endParaRPr lang="en-US" sz="1600" kern="1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extLst>
                  <a:ext uri="{0D108BD9-81ED-4DB2-BD59-A6C34878D82A}">
                    <a16:rowId xmlns:a16="http://schemas.microsoft.com/office/drawing/2014/main" val="1184102615"/>
                  </a:ext>
                </a:extLst>
              </a:tr>
              <a:tr h="1631836">
                <a:tc>
                  <a:txBody>
                    <a:bodyPr/>
                    <a:lstStyle/>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WILLING TO TAKE ACTION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1680"/>
                        </a:spcAft>
                      </a:pPr>
                      <a:r>
                        <a:rPr lang="en-US" sz="1600" kern="100" dirty="0">
                          <a:effectLst/>
                          <a:latin typeface="Arial" panose="020B0604020202020204" pitchFamily="34" charset="0"/>
                          <a:cs typeface="Arial" panose="020B0604020202020204" pitchFamily="34" charset="0"/>
                        </a:rPr>
                        <a:t>  </a:t>
                      </a:r>
                    </a:p>
                    <a:p>
                      <a:pPr marL="0" marR="0">
                        <a:lnSpc>
                          <a:spcPts val="1680"/>
                        </a:lnSpc>
                        <a:spcBef>
                          <a:spcPts val="0"/>
                        </a:spcBef>
                        <a:spcAft>
                          <a:spcPts val="0"/>
                        </a:spcAft>
                      </a:pPr>
                      <a:r>
                        <a:rPr lang="en-US" sz="1600" kern="100" dirty="0">
                          <a:effectLst/>
                          <a:latin typeface="Arial" panose="020B0604020202020204" pitchFamily="34" charset="0"/>
                          <a:cs typeface="Arial" panose="020B0604020202020204" pitchFamily="34" charset="0"/>
                        </a:rPr>
                        <a:t>  </a:t>
                      </a:r>
                      <a:endParaRPr lang="en-US" sz="1600" kern="1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extLst>
                  <a:ext uri="{0D108BD9-81ED-4DB2-BD59-A6C34878D82A}">
                    <a16:rowId xmlns:a16="http://schemas.microsoft.com/office/drawing/2014/main" val="4055606466"/>
                  </a:ext>
                </a:extLst>
              </a:tr>
              <a:tr h="1631836">
                <a:tc>
                  <a:txBody>
                    <a:bodyPr/>
                    <a:lstStyle/>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AWARE OF YOUR ADVOCACY EFFORT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1680"/>
                        </a:spcAft>
                      </a:pPr>
                      <a:r>
                        <a:rPr lang="en-US" sz="1600" kern="100">
                          <a:effectLst/>
                          <a:latin typeface="Arial" panose="020B0604020202020204" pitchFamily="34" charset="0"/>
                          <a:cs typeface="Arial" panose="020B0604020202020204" pitchFamily="34" charset="0"/>
                        </a:rPr>
                        <a:t>  </a:t>
                      </a:r>
                    </a:p>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a:effectLst/>
                          <a:latin typeface="Arial" panose="020B0604020202020204" pitchFamily="34" charset="0"/>
                          <a:cs typeface="Arial" panose="020B0604020202020204" pitchFamily="34" charset="0"/>
                        </a:rPr>
                        <a:t>  </a:t>
                      </a:r>
                      <a:endParaRPr lang="en-US" sz="1600" kern="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extLst>
                  <a:ext uri="{0D108BD9-81ED-4DB2-BD59-A6C34878D82A}">
                    <a16:rowId xmlns:a16="http://schemas.microsoft.com/office/drawing/2014/main" val="1599005128"/>
                  </a:ext>
                </a:extLst>
              </a:tr>
              <a:tr h="1198110">
                <a:tc>
                  <a:txBody>
                    <a:bodyPr/>
                    <a:lstStyle/>
                    <a:p>
                      <a:pPr marL="0" marR="0">
                        <a:lnSpc>
                          <a:spcPts val="1680"/>
                        </a:lnSpc>
                        <a:spcBef>
                          <a:spcPts val="0"/>
                        </a:spcBef>
                        <a:spcAft>
                          <a:spcPts val="0"/>
                        </a:spcAft>
                      </a:pPr>
                      <a:r>
                        <a:rPr lang="en-US" sz="1600" kern="100" dirty="0">
                          <a:effectLst/>
                          <a:latin typeface="Arial" panose="020B0604020202020204" pitchFamily="34" charset="0"/>
                          <a:cs typeface="Arial" panose="020B0604020202020204" pitchFamily="34" charset="0"/>
                        </a:rPr>
                        <a:t>UNAWARE OF YOUR ADVOCACY EFFORT  </a:t>
                      </a:r>
                      <a:endParaRPr lang="en-US" sz="1600" kern="1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dirty="0">
                          <a:solidFill>
                            <a:schemeClr val="tx1"/>
                          </a:solidFill>
                          <a:effectLst/>
                          <a:latin typeface="Arial" panose="020B0604020202020204" pitchFamily="34" charset="0"/>
                          <a:cs typeface="Arial" panose="020B0604020202020204" pitchFamily="34" charset="0"/>
                        </a:rPr>
                        <a:t>DECISION MAKERS  </a:t>
                      </a:r>
                      <a:endParaRPr lang="en-US" sz="16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dirty="0">
                          <a:solidFill>
                            <a:schemeClr val="tx1"/>
                          </a:solidFill>
                          <a:effectLst/>
                          <a:latin typeface="Arial" panose="020B0604020202020204" pitchFamily="34" charset="0"/>
                          <a:cs typeface="Arial" panose="020B0604020202020204" pitchFamily="34" charset="0"/>
                        </a:rPr>
                        <a:t>PUBLIC  </a:t>
                      </a:r>
                      <a:endParaRPr lang="en-US" sz="16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dirty="0">
                          <a:solidFill>
                            <a:schemeClr val="tx1"/>
                          </a:solidFill>
                          <a:effectLst/>
                          <a:latin typeface="Arial" panose="020B0604020202020204" pitchFamily="34" charset="0"/>
                          <a:cs typeface="Arial" panose="020B0604020202020204" pitchFamily="34" charset="0"/>
                        </a:rPr>
                        <a:t>PARTNERS  </a:t>
                      </a:r>
                      <a:endParaRPr lang="en-US" sz="16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dirty="0">
                          <a:solidFill>
                            <a:schemeClr val="tx1"/>
                          </a:solidFill>
                          <a:effectLst/>
                          <a:latin typeface="Arial" panose="020B0604020202020204" pitchFamily="34" charset="0"/>
                          <a:cs typeface="Arial" panose="020B0604020202020204" pitchFamily="34" charset="0"/>
                        </a:rPr>
                        <a:t>INFLUENCERS  </a:t>
                      </a:r>
                      <a:endParaRPr lang="en-US" sz="16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tc>
                  <a:txBody>
                    <a:bodyPr/>
                    <a:lstStyle/>
                    <a:p>
                      <a:pPr marL="0" marR="0">
                        <a:lnSpc>
                          <a:spcPts val="1680"/>
                        </a:lnSpc>
                        <a:spcBef>
                          <a:spcPts val="0"/>
                        </a:spcBef>
                        <a:spcAft>
                          <a:spcPts val="0"/>
                        </a:spcAft>
                      </a:pPr>
                      <a:r>
                        <a:rPr lang="en-US" sz="1600" kern="100" dirty="0">
                          <a:solidFill>
                            <a:schemeClr val="tx1"/>
                          </a:solidFill>
                          <a:effectLst/>
                          <a:latin typeface="Arial" panose="020B0604020202020204" pitchFamily="34" charset="0"/>
                          <a:cs typeface="Arial" panose="020B0604020202020204" pitchFamily="34" charset="0"/>
                        </a:rPr>
                        <a:t>OPPONENTS  </a:t>
                      </a:r>
                      <a:endParaRPr lang="en-US" sz="16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06207" marR="212414" marT="106207" marB="106207"/>
                </a:tc>
                <a:extLst>
                  <a:ext uri="{0D108BD9-81ED-4DB2-BD59-A6C34878D82A}">
                    <a16:rowId xmlns:a16="http://schemas.microsoft.com/office/drawing/2014/main" val="3751520486"/>
                  </a:ext>
                </a:extLst>
              </a:tr>
            </a:tbl>
          </a:graphicData>
        </a:graphic>
      </p:graphicFrame>
    </p:spTree>
    <p:extLst>
      <p:ext uri="{BB962C8B-B14F-4D97-AF65-F5344CB8AC3E}">
        <p14:creationId xmlns:p14="http://schemas.microsoft.com/office/powerpoint/2010/main" val="3285219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6B065451-81A5-4AE4-B673-C19859BFA8AF}"/>
              </a:ext>
            </a:extLst>
          </p:cNvPr>
          <p:cNvGraphicFramePr>
            <a:graphicFrameLocks noGrp="1"/>
          </p:cNvGraphicFramePr>
          <p:nvPr>
            <p:extLst>
              <p:ext uri="{D42A27DB-BD31-4B8C-83A1-F6EECF244321}">
                <p14:modId xmlns:p14="http://schemas.microsoft.com/office/powerpoint/2010/main" val="4219742177"/>
              </p:ext>
            </p:extLst>
          </p:nvPr>
        </p:nvGraphicFramePr>
        <p:xfrm>
          <a:off x="0" y="0"/>
          <a:ext cx="12191999" cy="6857999"/>
        </p:xfrm>
        <a:graphic>
          <a:graphicData uri="http://schemas.openxmlformats.org/drawingml/2006/table">
            <a:tbl>
              <a:tblPr firstRow="1" bandRow="1">
                <a:tableStyleId>{00A15C55-8517-42AA-B614-E9B94910E393}</a:tableStyleId>
              </a:tblPr>
              <a:tblGrid>
                <a:gridCol w="2114939">
                  <a:extLst>
                    <a:ext uri="{9D8B030D-6E8A-4147-A177-3AD203B41FA5}">
                      <a16:colId xmlns:a16="http://schemas.microsoft.com/office/drawing/2014/main" val="20000"/>
                    </a:ext>
                  </a:extLst>
                </a:gridCol>
                <a:gridCol w="5038530">
                  <a:extLst>
                    <a:ext uri="{9D8B030D-6E8A-4147-A177-3AD203B41FA5}">
                      <a16:colId xmlns:a16="http://schemas.microsoft.com/office/drawing/2014/main" val="20001"/>
                    </a:ext>
                  </a:extLst>
                </a:gridCol>
                <a:gridCol w="5038530">
                  <a:extLst>
                    <a:ext uri="{9D8B030D-6E8A-4147-A177-3AD203B41FA5}">
                      <a16:colId xmlns:a16="http://schemas.microsoft.com/office/drawing/2014/main" val="20002"/>
                    </a:ext>
                  </a:extLst>
                </a:gridCol>
              </a:tblGrid>
              <a:tr h="1435395">
                <a:tc>
                  <a:txBody>
                    <a:bodyPr/>
                    <a:lstStyle/>
                    <a:p>
                      <a:r>
                        <a:rPr lang="en-GB" sz="1800" dirty="0">
                          <a:solidFill>
                            <a:schemeClr val="tx1">
                              <a:lumMod val="75000"/>
                              <a:lumOff val="25000"/>
                            </a:schemeClr>
                          </a:solidFill>
                          <a:latin typeface="Arial" panose="020B0604020202020204" pitchFamily="34" charset="0"/>
                          <a:cs typeface="Arial" panose="020B0604020202020204" pitchFamily="34" charset="0"/>
                        </a:rPr>
                        <a:t>EMPATHY PROFILE TOOL</a:t>
                      </a:r>
                    </a:p>
                  </a:txBody>
                  <a:tcPr anchor="ctr"/>
                </a:tc>
                <a:tc>
                  <a:txBody>
                    <a:bodyPr/>
                    <a:lstStyle/>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Current</a:t>
                      </a:r>
                    </a:p>
                  </a:txBody>
                  <a:tcPr/>
                </a:tc>
                <a:tc>
                  <a:txBody>
                    <a:bodyPr/>
                    <a:lstStyle/>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Future</a:t>
                      </a:r>
                    </a:p>
                  </a:txBody>
                  <a:tcPr/>
                </a:tc>
                <a:extLst>
                  <a:ext uri="{0D108BD9-81ED-4DB2-BD59-A6C34878D82A}">
                    <a16:rowId xmlns:a16="http://schemas.microsoft.com/office/drawing/2014/main" val="10000"/>
                  </a:ext>
                </a:extLst>
              </a:tr>
              <a:tr h="2711302">
                <a:tc>
                  <a:txBody>
                    <a:bodyPr/>
                    <a:lstStyle/>
                    <a:p>
                      <a:r>
                        <a:rPr lang="en-GB" sz="2000" b="1" dirty="0">
                          <a:latin typeface="Arial" panose="020B0604020202020204" pitchFamily="34" charset="0"/>
                          <a:cs typeface="Arial" panose="020B0604020202020204" pitchFamily="34" charset="0"/>
                        </a:rPr>
                        <a:t>Belief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latin typeface="Arial" panose="020B0604020202020204" pitchFamily="34" charset="0"/>
                          <a:cs typeface="Arial" panose="020B0604020202020204" pitchFamily="34" charset="0"/>
                        </a:rPr>
                        <a:t>What does your target currently believe?</a:t>
                      </a:r>
                      <a:endParaRPr lang="en-GB" sz="2000" dirty="0">
                        <a:latin typeface="Arial" panose="020B0604020202020204" pitchFamily="34" charset="0"/>
                        <a:cs typeface="Arial" panose="020B0604020202020204" pitchFamily="34" charset="0"/>
                      </a:endParaRPr>
                    </a:p>
                  </a:txBody>
                  <a:tcPr/>
                </a:tc>
                <a:tc>
                  <a:txBody>
                    <a:bodyPr/>
                    <a:lstStyle/>
                    <a:p>
                      <a:r>
                        <a:rPr lang="en-US" sz="2000" dirty="0">
                          <a:effectLst/>
                          <a:latin typeface="Arial" panose="020B0604020202020204" pitchFamily="34" charset="0"/>
                          <a:cs typeface="Arial" panose="020B0604020202020204" pitchFamily="34" charset="0"/>
                        </a:rPr>
                        <a:t>What do you want to make them believe? </a:t>
                      </a:r>
                      <a:endParaRPr lang="en-GB"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711302">
                <a:tc>
                  <a:txBody>
                    <a:bodyPr/>
                    <a:lstStyle/>
                    <a:p>
                      <a:r>
                        <a:rPr lang="en-GB" sz="2000" b="1">
                          <a:latin typeface="Arial" panose="020B0604020202020204" pitchFamily="34" charset="0"/>
                          <a:cs typeface="Arial" panose="020B0604020202020204" pitchFamily="34" charset="0"/>
                        </a:rPr>
                        <a:t>Behaviour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latin typeface="Arial" panose="020B0604020202020204" pitchFamily="34" charset="0"/>
                          <a:cs typeface="Arial" panose="020B0604020202020204" pitchFamily="34" charset="0"/>
                        </a:rPr>
                        <a:t>How does this make them behave?</a:t>
                      </a:r>
                    </a:p>
                    <a:p>
                      <a:endParaRPr lang="en-GB" sz="2000" dirty="0">
                        <a:latin typeface="Arial" panose="020B0604020202020204" pitchFamily="34" charset="0"/>
                        <a:cs typeface="Arial" panose="020B0604020202020204" pitchFamily="34" charset="0"/>
                      </a:endParaRPr>
                    </a:p>
                  </a:txBody>
                  <a:tcPr/>
                </a:tc>
                <a:tc>
                  <a:txBody>
                    <a:bodyPr/>
                    <a:lstStyle/>
                    <a:p>
                      <a:r>
                        <a:rPr lang="en-US" sz="2000" dirty="0">
                          <a:effectLst/>
                          <a:latin typeface="Arial" panose="020B0604020202020204" pitchFamily="34" charset="0"/>
                          <a:cs typeface="Arial" panose="020B0604020202020204" pitchFamily="34" charset="0"/>
                        </a:rPr>
                        <a:t>How will this influence their behavior?</a:t>
                      </a:r>
                      <a:endParaRPr lang="en-GB"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35719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4" name="Parallelogram 3">
            <a:extLst>
              <a:ext uri="{FF2B5EF4-FFF2-40B4-BE49-F238E27FC236}">
                <a16:creationId xmlns:a16="http://schemas.microsoft.com/office/drawing/2014/main" id="{BC750837-CB87-0865-444A-A5DDB17D4DA1}"/>
              </a:ext>
            </a:extLst>
          </p:cNvPr>
          <p:cNvSpPr/>
          <p:nvPr/>
        </p:nvSpPr>
        <p:spPr>
          <a:xfrm>
            <a:off x="1775460" y="406793"/>
            <a:ext cx="8641080" cy="1217252"/>
          </a:xfrm>
          <a:prstGeom prst="parallelogram">
            <a:avLst>
              <a:gd name="adj" fmla="val 11486"/>
            </a:avLst>
          </a:prstGeom>
          <a:solidFill>
            <a:srgbClr val="FB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latin typeface="Arial" panose="020B0604020202020204" pitchFamily="34" charset="0"/>
                <a:cs typeface="Arial" panose="020B0604020202020204" pitchFamily="34" charset="0"/>
              </a:rPr>
              <a:t>Worksheets #5 &amp; #6</a:t>
            </a:r>
          </a:p>
        </p:txBody>
      </p:sp>
      <p:sp>
        <p:nvSpPr>
          <p:cNvPr id="7" name="TextBox 6">
            <a:extLst>
              <a:ext uri="{FF2B5EF4-FFF2-40B4-BE49-F238E27FC236}">
                <a16:creationId xmlns:a16="http://schemas.microsoft.com/office/drawing/2014/main" id="{D53EBC98-0CCA-10B4-32DB-38274AA399DE}"/>
              </a:ext>
            </a:extLst>
          </p:cNvPr>
          <p:cNvSpPr txBox="1"/>
          <p:nvPr/>
        </p:nvSpPr>
        <p:spPr>
          <a:xfrm>
            <a:off x="883920" y="2161972"/>
            <a:ext cx="10424160" cy="4247317"/>
          </a:xfrm>
          <a:prstGeom prst="rect">
            <a:avLst/>
          </a:prstGeom>
          <a:noFill/>
        </p:spPr>
        <p:txBody>
          <a:bodyPr wrap="square" rtlCol="0">
            <a:spAutoFit/>
          </a:bodyPr>
          <a:lstStyle/>
          <a:p>
            <a:r>
              <a:rPr lang="en-US" dirty="0">
                <a:solidFill>
                  <a:srgbClr val="333333"/>
                </a:solidFill>
                <a:effectLst/>
                <a:latin typeface="Arial" panose="020B0604020202020204" pitchFamily="34" charset="0"/>
                <a:cs typeface="Arial" panose="020B0604020202020204" pitchFamily="34" charset="0"/>
              </a:rPr>
              <a:t>Use the templates to identify and plan your advocacy tactics and key messages.</a:t>
            </a:r>
          </a:p>
          <a:p>
            <a:endParaRPr lang="en-US" dirty="0">
              <a:solidFill>
                <a:srgbClr val="333333"/>
              </a:solidFill>
              <a:effectLst/>
              <a:latin typeface="Arial" panose="020B0604020202020204" pitchFamily="34" charset="0"/>
              <a:cs typeface="Arial" panose="020B0604020202020204" pitchFamily="34" charset="0"/>
            </a:endParaRPr>
          </a:p>
          <a:p>
            <a:r>
              <a:rPr lang="en-US" b="1" dirty="0">
                <a:solidFill>
                  <a:srgbClr val="7030A0"/>
                </a:solidFill>
                <a:effectLst/>
                <a:latin typeface="Arial" panose="020B0604020202020204" pitchFamily="34" charset="0"/>
                <a:cs typeface="Arial" panose="020B0604020202020204" pitchFamily="34" charset="0"/>
              </a:rPr>
              <a:t>Step 1: </a:t>
            </a:r>
            <a:r>
              <a:rPr lang="en-US" dirty="0">
                <a:solidFill>
                  <a:srgbClr val="333333"/>
                </a:solidFill>
                <a:effectLst/>
                <a:latin typeface="Arial" panose="020B0604020202020204" pitchFamily="34" charset="0"/>
                <a:cs typeface="Arial" panose="020B0604020202020204" pitchFamily="34" charset="0"/>
              </a:rPr>
              <a:t>Based on your advocacy target, consider the three most relevant or effective advocacy tactics you could employ in your strategy – review tactics in the Advocacy Workbook pages 26-27. The selection of your tactics should relate to: your understanding of the background of the target and their current beliefs, why the target hasn’t acted yet, who or what inﬂuences the target, the barriers you might face in inﬂuencing the target, and your capacity and resources to deliver these tactics.</a:t>
            </a:r>
          </a:p>
          <a:p>
            <a:endParaRPr lang="en-US" dirty="0">
              <a:solidFill>
                <a:srgbClr val="333333"/>
              </a:solidFill>
              <a:effectLst/>
              <a:latin typeface="Arial" panose="020B0604020202020204" pitchFamily="34" charset="0"/>
              <a:cs typeface="Arial" panose="020B0604020202020204" pitchFamily="34" charset="0"/>
            </a:endParaRPr>
          </a:p>
          <a:p>
            <a:r>
              <a:rPr lang="en-US" b="1" dirty="0">
                <a:solidFill>
                  <a:srgbClr val="7030A0"/>
                </a:solidFill>
                <a:effectLst/>
                <a:latin typeface="Arial" panose="020B0604020202020204" pitchFamily="34" charset="0"/>
                <a:cs typeface="Arial" panose="020B0604020202020204" pitchFamily="34" charset="0"/>
              </a:rPr>
              <a:t>Step 2: </a:t>
            </a:r>
            <a:r>
              <a:rPr lang="en-US" dirty="0">
                <a:solidFill>
                  <a:srgbClr val="333333"/>
                </a:solidFill>
                <a:effectLst/>
                <a:latin typeface="Arial" panose="020B0604020202020204" pitchFamily="34" charset="0"/>
                <a:cs typeface="Arial" panose="020B0604020202020204" pitchFamily="34" charset="0"/>
              </a:rPr>
              <a:t>Use the </a:t>
            </a:r>
            <a:r>
              <a:rPr lang="en-US" dirty="0">
                <a:solidFill>
                  <a:srgbClr val="333333"/>
                </a:solidFill>
                <a:effectLst/>
                <a:latin typeface="Arial" panose="020B0604020202020204" pitchFamily="34" charset="0"/>
                <a:cs typeface="Arial" panose="020B0604020202020204" pitchFamily="34" charset="0"/>
                <a:hlinkClick r:id="rId3" action="ppaction://hlinksldjump"/>
              </a:rPr>
              <a:t>Advocacy Tactic template on Slide 14</a:t>
            </a:r>
            <a:r>
              <a:rPr lang="en-US" dirty="0">
                <a:solidFill>
                  <a:srgbClr val="333333"/>
                </a:solidFill>
                <a:effectLst/>
                <a:latin typeface="Arial" panose="020B0604020202020204" pitchFamily="34" charset="0"/>
                <a:cs typeface="Arial" panose="020B0604020202020204" pitchFamily="34" charset="0"/>
              </a:rPr>
              <a:t> to document the 3 key tactics you will employ in your advocacy to inﬂuence your target. </a:t>
            </a:r>
          </a:p>
          <a:p>
            <a:endParaRPr lang="en-US" dirty="0">
              <a:solidFill>
                <a:srgbClr val="333333"/>
              </a:solidFill>
              <a:effectLst/>
              <a:latin typeface="Arial" panose="020B0604020202020204" pitchFamily="34" charset="0"/>
              <a:cs typeface="Arial" panose="020B0604020202020204" pitchFamily="34" charset="0"/>
            </a:endParaRPr>
          </a:p>
          <a:p>
            <a:r>
              <a:rPr lang="en-US" b="1" dirty="0">
                <a:solidFill>
                  <a:srgbClr val="7030A0"/>
                </a:solidFill>
                <a:effectLst/>
                <a:latin typeface="Arial" panose="020B0604020202020204" pitchFamily="34" charset="0"/>
                <a:cs typeface="Arial" panose="020B0604020202020204" pitchFamily="34" charset="0"/>
              </a:rPr>
              <a:t>Step 3: </a:t>
            </a:r>
            <a:r>
              <a:rPr lang="en-US" dirty="0">
                <a:latin typeface="Arial" panose="020B0604020202020204" pitchFamily="34" charset="0"/>
                <a:cs typeface="Arial" panose="020B0604020202020204" pitchFamily="34" charset="0"/>
              </a:rPr>
              <a:t>Consider the </a:t>
            </a:r>
            <a:r>
              <a:rPr lang="en-US" dirty="0">
                <a:latin typeface="Arial" panose="020B0604020202020204" pitchFamily="34" charset="0"/>
                <a:cs typeface="Arial" panose="020B0604020202020204" pitchFamily="34" charset="0"/>
                <a:hlinkClick r:id="rId4" action="ppaction://hlinksldjump"/>
              </a:rPr>
              <a:t>Key Messages example on Slide 15</a:t>
            </a:r>
            <a:r>
              <a:rPr lang="en-US" b="1" dirty="0">
                <a:solidFill>
                  <a:srgbClr val="7030A0"/>
                </a:solidFill>
                <a:latin typeface="Arial" panose="020B0604020202020204" pitchFamily="34" charset="0"/>
                <a:cs typeface="Arial" panose="020B0604020202020204" pitchFamily="34" charset="0"/>
              </a:rPr>
              <a:t>. </a:t>
            </a:r>
            <a:r>
              <a:rPr lang="en-US" dirty="0">
                <a:solidFill>
                  <a:srgbClr val="333333"/>
                </a:solidFill>
                <a:effectLst/>
                <a:latin typeface="Arial" panose="020B0604020202020204" pitchFamily="34" charset="0"/>
                <a:cs typeface="Arial" panose="020B0604020202020204" pitchFamily="34" charset="0"/>
              </a:rPr>
              <a:t>Use the </a:t>
            </a:r>
            <a:r>
              <a:rPr lang="en-US" dirty="0">
                <a:solidFill>
                  <a:srgbClr val="333333"/>
                </a:solidFill>
                <a:effectLst/>
                <a:latin typeface="Arial" panose="020B0604020202020204" pitchFamily="34" charset="0"/>
                <a:cs typeface="Arial" panose="020B0604020202020204" pitchFamily="34" charset="0"/>
                <a:hlinkClick r:id="rId5" action="ppaction://hlinksldjump"/>
              </a:rPr>
              <a:t>Key Messages template on Slide 16</a:t>
            </a:r>
            <a:r>
              <a:rPr lang="en-US" dirty="0">
                <a:solidFill>
                  <a:srgbClr val="333333"/>
                </a:solidFill>
                <a:effectLst/>
                <a:latin typeface="Arial" panose="020B0604020202020204" pitchFamily="34" charset="0"/>
                <a:cs typeface="Arial" panose="020B0604020202020204" pitchFamily="34" charset="0"/>
              </a:rPr>
              <a:t> to deﬁne and document the messaging you will use to inﬂuence your target. The messaging must be short and sharp. You must attract the attention of the decision-makers with very little time and many other issues diverting their attention. It is the equivalent of a 5-minute elevator pitch. </a:t>
            </a:r>
          </a:p>
        </p:txBody>
      </p:sp>
      <p:sp>
        <p:nvSpPr>
          <p:cNvPr id="9" name="TextBox 8">
            <a:extLst>
              <a:ext uri="{FF2B5EF4-FFF2-40B4-BE49-F238E27FC236}">
                <a16:creationId xmlns:a16="http://schemas.microsoft.com/office/drawing/2014/main" id="{4294D35F-8427-0E22-1E92-6804BD18C624}"/>
              </a:ext>
            </a:extLst>
          </p:cNvPr>
          <p:cNvSpPr txBox="1"/>
          <p:nvPr/>
        </p:nvSpPr>
        <p:spPr>
          <a:xfrm>
            <a:off x="3108960" y="1739461"/>
            <a:ext cx="5974080" cy="461665"/>
          </a:xfrm>
          <a:prstGeom prst="rect">
            <a:avLst/>
          </a:prstGeom>
          <a:noFill/>
        </p:spPr>
        <p:txBody>
          <a:bodyPr wrap="square">
            <a:spAutoFit/>
          </a:bodyPr>
          <a:lstStyle/>
          <a:p>
            <a:pPr algn="ctr"/>
            <a:r>
              <a:rPr lang="en-US" sz="2400" b="1" dirty="0">
                <a:solidFill>
                  <a:srgbClr val="7E57C3"/>
                </a:solidFill>
                <a:effectLst/>
                <a:latin typeface="Arial" panose="020B0604020202020204" pitchFamily="34" charset="0"/>
                <a:cs typeface="Arial" panose="020B0604020202020204" pitchFamily="34" charset="0"/>
              </a:rPr>
              <a:t>Tactics and Key Messaging</a:t>
            </a:r>
          </a:p>
        </p:txBody>
      </p:sp>
    </p:spTree>
    <p:extLst>
      <p:ext uri="{BB962C8B-B14F-4D97-AF65-F5344CB8AC3E}">
        <p14:creationId xmlns:p14="http://schemas.microsoft.com/office/powerpoint/2010/main" val="1081327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E994DBA2-2972-3FA5-4FBF-1D34EC46DC43}"/>
              </a:ext>
            </a:extLst>
          </p:cNvPr>
          <p:cNvGraphicFramePr>
            <a:graphicFrameLocks noGrp="1"/>
          </p:cNvGraphicFramePr>
          <p:nvPr>
            <p:extLst>
              <p:ext uri="{D42A27DB-BD31-4B8C-83A1-F6EECF244321}">
                <p14:modId xmlns:p14="http://schemas.microsoft.com/office/powerpoint/2010/main" val="653546996"/>
              </p:ext>
            </p:extLst>
          </p:nvPr>
        </p:nvGraphicFramePr>
        <p:xfrm>
          <a:off x="0" y="0"/>
          <a:ext cx="12188951" cy="6858000"/>
        </p:xfrm>
        <a:graphic>
          <a:graphicData uri="http://schemas.openxmlformats.org/drawingml/2006/table">
            <a:tbl>
              <a:tblPr firstRow="1" bandRow="1">
                <a:tableStyleId>{00A15C55-8517-42AA-B614-E9B94910E393}</a:tableStyleId>
              </a:tblPr>
              <a:tblGrid>
                <a:gridCol w="3710756">
                  <a:extLst>
                    <a:ext uri="{9D8B030D-6E8A-4147-A177-3AD203B41FA5}">
                      <a16:colId xmlns:a16="http://schemas.microsoft.com/office/drawing/2014/main" val="3249488789"/>
                    </a:ext>
                  </a:extLst>
                </a:gridCol>
                <a:gridCol w="3566066">
                  <a:extLst>
                    <a:ext uri="{9D8B030D-6E8A-4147-A177-3AD203B41FA5}">
                      <a16:colId xmlns:a16="http://schemas.microsoft.com/office/drawing/2014/main" val="471813447"/>
                    </a:ext>
                  </a:extLst>
                </a:gridCol>
                <a:gridCol w="4912129">
                  <a:extLst>
                    <a:ext uri="{9D8B030D-6E8A-4147-A177-3AD203B41FA5}">
                      <a16:colId xmlns:a16="http://schemas.microsoft.com/office/drawing/2014/main" val="1613970040"/>
                    </a:ext>
                  </a:extLst>
                </a:gridCol>
              </a:tblGrid>
              <a:tr h="1326591">
                <a:tc>
                  <a:txBody>
                    <a:bodyPr/>
                    <a:lstStyle/>
                    <a:p>
                      <a:pPr marL="139700" marR="139700" algn="ctr" rtl="0" fontAlgn="t">
                        <a:spcBef>
                          <a:spcPts val="1200"/>
                        </a:spcBef>
                        <a:spcAft>
                          <a:spcPts val="1200"/>
                        </a:spcAft>
                      </a:pPr>
                      <a:r>
                        <a:rPr lang="en-US" sz="1800" b="1" u="none" strike="noStrike" dirty="0">
                          <a:solidFill>
                            <a:schemeClr val="tx1"/>
                          </a:solidFill>
                          <a:effectLst/>
                          <a:latin typeface="Arial" panose="020B0604020202020204" pitchFamily="34" charset="0"/>
                          <a:cs typeface="Arial" panose="020B0604020202020204" pitchFamily="34" charset="0"/>
                        </a:rPr>
                        <a:t>ADVOCACY OUTCOME​</a:t>
                      </a:r>
                      <a:endParaRPr lang="en-US" sz="1800" dirty="0">
                        <a:solidFill>
                          <a:schemeClr val="tx1"/>
                        </a:solidFill>
                        <a:effectLst/>
                        <a:latin typeface="Arial" panose="020B0604020202020204" pitchFamily="34" charset="0"/>
                        <a:cs typeface="Arial" panose="020B0604020202020204" pitchFamily="34" charset="0"/>
                      </a:endParaRPr>
                    </a:p>
                  </a:txBody>
                  <a:tcPr marL="152599" marR="152599" marT="152599" marB="152599"/>
                </a:tc>
                <a:tc>
                  <a:txBody>
                    <a:bodyPr/>
                    <a:lstStyle/>
                    <a:p>
                      <a:pPr marL="139700" marR="139700" algn="ctr" rtl="0" fontAlgn="t">
                        <a:spcBef>
                          <a:spcPts val="1200"/>
                        </a:spcBef>
                        <a:spcAft>
                          <a:spcPts val="1200"/>
                        </a:spcAft>
                      </a:pPr>
                      <a:r>
                        <a:rPr lang="en-US" sz="1800" b="1" dirty="0">
                          <a:solidFill>
                            <a:schemeClr val="tx1"/>
                          </a:solidFill>
                          <a:effectLst/>
                          <a:latin typeface="Arial" panose="020B0604020202020204" pitchFamily="34" charset="0"/>
                          <a:cs typeface="Arial" panose="020B0604020202020204" pitchFamily="34" charset="0"/>
                        </a:rPr>
                        <a:t>TARGET</a:t>
                      </a:r>
                    </a:p>
                  </a:txBody>
                  <a:tcPr marL="152599" marR="152599" marT="152599" marB="152599"/>
                </a:tc>
                <a:tc>
                  <a:txBody>
                    <a:bodyPr/>
                    <a:lstStyle/>
                    <a:p>
                      <a:pPr marL="139700" marR="139700" algn="ctr" rtl="0" fontAlgn="t">
                        <a:spcBef>
                          <a:spcPts val="1200"/>
                        </a:spcBef>
                        <a:spcAft>
                          <a:spcPts val="1200"/>
                        </a:spcAft>
                      </a:pPr>
                      <a:r>
                        <a:rPr lang="en-US" sz="1800" b="1" u="none" strike="noStrike" dirty="0">
                          <a:solidFill>
                            <a:schemeClr val="tx1"/>
                          </a:solidFill>
                          <a:effectLst/>
                          <a:latin typeface="Arial" panose="020B0604020202020204" pitchFamily="34" charset="0"/>
                          <a:cs typeface="Arial" panose="020B0604020202020204" pitchFamily="34" charset="0"/>
                        </a:rPr>
                        <a:t>TACTICS​</a:t>
                      </a:r>
                      <a:endParaRPr lang="en-US" sz="1800" dirty="0">
                        <a:solidFill>
                          <a:schemeClr val="tx1"/>
                        </a:solidFill>
                        <a:effectLst/>
                        <a:latin typeface="Arial" panose="020B0604020202020204" pitchFamily="34" charset="0"/>
                        <a:cs typeface="Arial" panose="020B0604020202020204" pitchFamily="34" charset="0"/>
                      </a:endParaRPr>
                    </a:p>
                  </a:txBody>
                  <a:tcPr marL="152599" marR="152599" marT="152599" marB="152599"/>
                </a:tc>
                <a:extLst>
                  <a:ext uri="{0D108BD9-81ED-4DB2-BD59-A6C34878D82A}">
                    <a16:rowId xmlns:a16="http://schemas.microsoft.com/office/drawing/2014/main" val="4119348143"/>
                  </a:ext>
                </a:extLst>
              </a:tr>
              <a:tr h="2188589">
                <a:tc rowSpan="3">
                  <a:txBody>
                    <a:bodyPr/>
                    <a:lstStyle/>
                    <a:p>
                      <a:pPr algn="l" rtl="0" fontAlgn="t">
                        <a:spcBef>
                          <a:spcPts val="800"/>
                        </a:spcBef>
                        <a:spcAft>
                          <a:spcPts val="0"/>
                        </a:spcAft>
                      </a:pPr>
                      <a:r>
                        <a:rPr lang="en-US" sz="1800" i="1" dirty="0">
                          <a:solidFill>
                            <a:schemeClr val="tx1"/>
                          </a:solidFill>
                          <a:effectLst/>
                          <a:latin typeface="Arial" panose="020B0604020202020204" pitchFamily="34" charset="0"/>
                          <a:cs typeface="Arial" panose="020B0604020202020204" pitchFamily="34" charset="0"/>
                        </a:rPr>
                        <a:t>(Write your advocacy outcome here)</a:t>
                      </a:r>
                    </a:p>
                    <a:p>
                      <a:pPr marR="76200" algn="l" rtl="0" fontAlgn="t">
                        <a:spcBef>
                          <a:spcPts val="0"/>
                        </a:spcBef>
                        <a:spcAft>
                          <a:spcPts val="0"/>
                        </a:spcAft>
                      </a:pPr>
                      <a:r>
                        <a:rPr kumimoji="0" lang="en-US" sz="18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a:t>
                      </a:r>
                      <a:endParaRPr lang="en-US" sz="1800" b="1" dirty="0">
                        <a:solidFill>
                          <a:schemeClr val="tx1"/>
                        </a:solidFill>
                        <a:effectLst/>
                        <a:latin typeface="Arial" panose="020B0604020202020204" pitchFamily="34" charset="0"/>
                        <a:cs typeface="Arial" panose="020B0604020202020204" pitchFamily="34" charset="0"/>
                      </a:endParaRPr>
                    </a:p>
                  </a:txBody>
                  <a:tcPr marL="152599" marR="152599" marT="152599" marB="152599"/>
                </a:tc>
                <a:tc rowSpan="3">
                  <a:txBody>
                    <a:bodyPr/>
                    <a:lstStyle/>
                    <a:p>
                      <a:pPr marL="0" marR="0" lvl="0" indent="0" algn="l" defTabSz="914400" rtl="0" eaLnBrk="1" fontAlgn="t" latinLnBrk="0" hangingPunct="1">
                        <a:lnSpc>
                          <a:spcPct val="100000"/>
                        </a:lnSpc>
                        <a:spcBef>
                          <a:spcPts val="800"/>
                        </a:spcBef>
                        <a:spcAft>
                          <a:spcPts val="0"/>
                        </a:spcAft>
                        <a:buClrTx/>
                        <a:buSzTx/>
                        <a:buFontTx/>
                        <a:buNone/>
                        <a:tabLst/>
                        <a:defRPr/>
                      </a:pPr>
                      <a:r>
                        <a:rPr kumimoji="0" lang="en-US" sz="18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(Write the name of your advocacy target here)</a:t>
                      </a:r>
                    </a:p>
                    <a:p>
                      <a:pPr marR="76200" algn="l" rtl="0" fontAlgn="t">
                        <a:spcBef>
                          <a:spcPts val="0"/>
                        </a:spcBef>
                        <a:spcAft>
                          <a:spcPts val="0"/>
                        </a:spcAft>
                      </a:pPr>
                      <a:r>
                        <a:rPr kumimoji="0" lang="en-US" sz="18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__________________________________________________</a:t>
                      </a:r>
                      <a:endParaRPr lang="en-US" sz="1800" b="1" dirty="0">
                        <a:solidFill>
                          <a:schemeClr val="tx1"/>
                        </a:solidFill>
                        <a:effectLst/>
                        <a:latin typeface="Arial" panose="020B0604020202020204" pitchFamily="34" charset="0"/>
                        <a:cs typeface="Arial" panose="020B0604020202020204" pitchFamily="34" charset="0"/>
                      </a:endParaRPr>
                    </a:p>
                  </a:txBody>
                  <a:tcPr marL="152599" marR="152599" marT="152599" marB="152599"/>
                </a:tc>
                <a:tc>
                  <a:txBody>
                    <a:bodyPr/>
                    <a:lstStyle/>
                    <a:p>
                      <a:pPr marR="76200" algn="l" rtl="0" fontAlgn="t">
                        <a:spcBef>
                          <a:spcPts val="0"/>
                        </a:spcBef>
                        <a:spcAft>
                          <a:spcPts val="0"/>
                        </a:spcAft>
                      </a:pPr>
                      <a:r>
                        <a:rPr lang="en-US" sz="1800" b="1" dirty="0">
                          <a:solidFill>
                            <a:schemeClr val="tx1"/>
                          </a:solidFill>
                          <a:effectLst/>
                          <a:latin typeface="Arial" panose="020B0604020202020204" pitchFamily="34" charset="0"/>
                          <a:cs typeface="Arial" panose="020B0604020202020204" pitchFamily="34" charset="0"/>
                        </a:rPr>
                        <a:t>Tactic 1: </a:t>
                      </a:r>
                    </a:p>
                    <a:p>
                      <a:pPr marR="76200" algn="l" rtl="0" fontAlgn="t">
                        <a:spcBef>
                          <a:spcPts val="0"/>
                        </a:spcBef>
                        <a:spcAft>
                          <a:spcPts val="0"/>
                        </a:spcAft>
                      </a:pPr>
                      <a:endParaRPr lang="en-US" sz="1800" b="1" dirty="0">
                        <a:solidFill>
                          <a:schemeClr val="tx1"/>
                        </a:solidFill>
                        <a:effectLst/>
                        <a:latin typeface="Arial" panose="020B0604020202020204" pitchFamily="34" charset="0"/>
                        <a:cs typeface="Arial" panose="020B0604020202020204" pitchFamily="34" charset="0"/>
                      </a:endParaRPr>
                    </a:p>
                    <a:p>
                      <a:pPr marR="76200" algn="l" rtl="0" fontAlgn="t">
                        <a:spcBef>
                          <a:spcPts val="0"/>
                        </a:spcBef>
                        <a:spcAft>
                          <a:spcPts val="0"/>
                        </a:spcAft>
                      </a:pPr>
                      <a:r>
                        <a:rPr kumimoji="0" lang="en-US" sz="18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a:t>
                      </a:r>
                      <a:endParaRPr lang="en-US" sz="1800" b="1" dirty="0">
                        <a:solidFill>
                          <a:schemeClr val="tx1"/>
                        </a:solidFill>
                        <a:effectLst/>
                        <a:latin typeface="Arial" panose="020B0604020202020204" pitchFamily="34" charset="0"/>
                        <a:cs typeface="Arial" panose="020B0604020202020204" pitchFamily="34" charset="0"/>
                      </a:endParaRPr>
                    </a:p>
                    <a:p>
                      <a:pPr marR="76200" algn="l" rtl="0" fontAlgn="t">
                        <a:spcBef>
                          <a:spcPts val="0"/>
                        </a:spcBef>
                        <a:spcAft>
                          <a:spcPts val="0"/>
                        </a:spcAft>
                      </a:pPr>
                      <a:endParaRPr lang="en-US" sz="1800" b="1" dirty="0">
                        <a:solidFill>
                          <a:schemeClr val="tx1"/>
                        </a:solidFill>
                        <a:effectLst/>
                        <a:latin typeface="Arial" panose="020B0604020202020204" pitchFamily="34" charset="0"/>
                        <a:cs typeface="Arial" panose="020B0604020202020204" pitchFamily="34" charset="0"/>
                      </a:endParaRPr>
                    </a:p>
                  </a:txBody>
                  <a:tcPr marL="152599" marR="152599" marT="152599" marB="152599"/>
                </a:tc>
                <a:extLst>
                  <a:ext uri="{0D108BD9-81ED-4DB2-BD59-A6C34878D82A}">
                    <a16:rowId xmlns:a16="http://schemas.microsoft.com/office/drawing/2014/main" val="610685619"/>
                  </a:ext>
                </a:extLst>
              </a:tr>
              <a:tr h="1671410">
                <a:tc vMerge="1">
                  <a:txBody>
                    <a:bodyPr/>
                    <a:lstStyle/>
                    <a:p>
                      <a:endParaRPr lang="en-GB"/>
                    </a:p>
                  </a:txBody>
                  <a:tcPr/>
                </a:tc>
                <a:tc vMerge="1">
                  <a:txBody>
                    <a:bodyPr/>
                    <a:lstStyle/>
                    <a:p>
                      <a:pPr marR="139700" rtl="0" fontAlgn="t">
                        <a:spcBef>
                          <a:spcPts val="1200"/>
                        </a:spcBef>
                        <a:spcAft>
                          <a:spcPts val="1200"/>
                        </a:spcAft>
                      </a:pPr>
                      <a:endParaRPr lang="en-US" sz="2900" dirty="0">
                        <a:effectLst/>
                      </a:endParaRPr>
                    </a:p>
                  </a:txBody>
                  <a:tcPr marL="152599" marR="152599" marT="152599" marB="15259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DF4"/>
                    </a:solidFill>
                  </a:tcPr>
                </a:tc>
                <a:tc>
                  <a:txBody>
                    <a:bodyPr/>
                    <a:lstStyle/>
                    <a:p>
                      <a:pPr marL="0" marR="139700" lvl="0" indent="0" algn="l" defTabSz="914400" rtl="0" eaLnBrk="1" fontAlgn="t" latinLnBrk="0" hangingPunct="1">
                        <a:lnSpc>
                          <a:spcPct val="100000"/>
                        </a:lnSpc>
                        <a:spcBef>
                          <a:spcPts val="1200"/>
                        </a:spcBef>
                        <a:spcAft>
                          <a:spcPts val="1200"/>
                        </a:spcAft>
                        <a:buClrTx/>
                        <a:buSzTx/>
                        <a:buFontTx/>
                        <a:buNone/>
                        <a:tabLst/>
                        <a:defRPr/>
                      </a:pPr>
                      <a:r>
                        <a:rPr lang="en-US" sz="1800" b="1" u="none" strike="noStrike" dirty="0">
                          <a:solidFill>
                            <a:schemeClr val="tx1"/>
                          </a:solidFill>
                          <a:effectLst/>
                          <a:latin typeface="Arial" panose="020B0604020202020204" pitchFamily="34" charset="0"/>
                          <a:cs typeface="Arial" panose="020B0604020202020204" pitchFamily="34" charset="0"/>
                        </a:rPr>
                        <a:t>​</a:t>
                      </a:r>
                      <a:r>
                        <a:rPr lang="en-US" sz="1800" b="1" dirty="0">
                          <a:solidFill>
                            <a:schemeClr val="tx1"/>
                          </a:solidFill>
                          <a:effectLst/>
                          <a:latin typeface="Arial" panose="020B0604020202020204" pitchFamily="34" charset="0"/>
                          <a:cs typeface="Arial" panose="020B0604020202020204" pitchFamily="34" charset="0"/>
                        </a:rPr>
                        <a:t>Tactic 2:</a:t>
                      </a:r>
                    </a:p>
                    <a:p>
                      <a:pPr marR="76200" algn="l" rtl="0" fontAlgn="t">
                        <a:spcBef>
                          <a:spcPts val="0"/>
                        </a:spcBef>
                        <a:spcAft>
                          <a:spcPts val="0"/>
                        </a:spcAft>
                      </a:pPr>
                      <a:r>
                        <a:rPr kumimoji="0" lang="en-US" sz="18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a:t>
                      </a:r>
                      <a:endParaRPr lang="en-US" sz="1800" b="1" dirty="0">
                        <a:solidFill>
                          <a:schemeClr val="tx1"/>
                        </a:solidFill>
                        <a:effectLst/>
                        <a:latin typeface="Arial" panose="020B0604020202020204" pitchFamily="34" charset="0"/>
                        <a:cs typeface="Arial" panose="020B0604020202020204" pitchFamily="34" charset="0"/>
                      </a:endParaRPr>
                    </a:p>
                  </a:txBody>
                  <a:tcPr marL="152599" marR="152599" marT="152599" marB="152599"/>
                </a:tc>
                <a:extLst>
                  <a:ext uri="{0D108BD9-81ED-4DB2-BD59-A6C34878D82A}">
                    <a16:rowId xmlns:a16="http://schemas.microsoft.com/office/drawing/2014/main" val="1970090331"/>
                  </a:ext>
                </a:extLst>
              </a:tr>
              <a:tr h="1671410">
                <a:tc vMerge="1">
                  <a:txBody>
                    <a:bodyPr/>
                    <a:lstStyle/>
                    <a:p>
                      <a:endParaRPr lang="en-GB"/>
                    </a:p>
                  </a:txBody>
                  <a:tcPr/>
                </a:tc>
                <a:tc vMerge="1">
                  <a:txBody>
                    <a:bodyPr/>
                    <a:lstStyle/>
                    <a:p>
                      <a:pPr marR="139700" rtl="0" fontAlgn="t">
                        <a:spcBef>
                          <a:spcPts val="1200"/>
                        </a:spcBef>
                        <a:spcAft>
                          <a:spcPts val="1200"/>
                        </a:spcAft>
                      </a:pPr>
                      <a:endParaRPr lang="en-US" sz="2900" dirty="0">
                        <a:effectLst/>
                      </a:endParaRPr>
                    </a:p>
                  </a:txBody>
                  <a:tcPr marL="152599" marR="152599" marT="152599" marB="15259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8E8"/>
                    </a:solidFill>
                  </a:tcPr>
                </a:tc>
                <a:tc>
                  <a:txBody>
                    <a:bodyPr/>
                    <a:lstStyle/>
                    <a:p>
                      <a:pPr marL="0" marR="139700" lvl="0" indent="0" algn="l" defTabSz="914400" rtl="0" eaLnBrk="1" fontAlgn="t" latinLnBrk="0" hangingPunct="1">
                        <a:lnSpc>
                          <a:spcPct val="100000"/>
                        </a:lnSpc>
                        <a:spcBef>
                          <a:spcPts val="1200"/>
                        </a:spcBef>
                        <a:spcAft>
                          <a:spcPts val="1200"/>
                        </a:spcAft>
                        <a:buClrTx/>
                        <a:buSzTx/>
                        <a:buFontTx/>
                        <a:buNone/>
                        <a:tabLst/>
                        <a:defRPr/>
                      </a:pPr>
                      <a:r>
                        <a:rPr lang="en-US" sz="1800" b="1" u="none" strike="noStrike" dirty="0">
                          <a:solidFill>
                            <a:schemeClr val="tx1"/>
                          </a:solidFill>
                          <a:effectLst/>
                          <a:latin typeface="Arial" panose="020B0604020202020204" pitchFamily="34" charset="0"/>
                          <a:cs typeface="Arial" panose="020B0604020202020204" pitchFamily="34" charset="0"/>
                        </a:rPr>
                        <a:t>​</a:t>
                      </a:r>
                      <a:r>
                        <a:rPr lang="en-US" sz="1800" b="1" dirty="0">
                          <a:solidFill>
                            <a:schemeClr val="tx1"/>
                          </a:solidFill>
                          <a:effectLst/>
                          <a:latin typeface="Arial" panose="020B0604020202020204" pitchFamily="34" charset="0"/>
                          <a:cs typeface="Arial" panose="020B0604020202020204" pitchFamily="34" charset="0"/>
                        </a:rPr>
                        <a:t>Tactic 3:</a:t>
                      </a:r>
                    </a:p>
                    <a:p>
                      <a:pPr marR="76200" algn="l" rtl="0" fontAlgn="t">
                        <a:spcBef>
                          <a:spcPts val="0"/>
                        </a:spcBef>
                        <a:spcAft>
                          <a:spcPts val="0"/>
                        </a:spcAft>
                      </a:pPr>
                      <a:r>
                        <a:rPr kumimoji="0" lang="en-US" sz="18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a:t>
                      </a:r>
                      <a:endParaRPr lang="en-US" sz="1800" b="1" dirty="0">
                        <a:solidFill>
                          <a:schemeClr val="tx1"/>
                        </a:solidFill>
                        <a:effectLst/>
                        <a:latin typeface="Arial" panose="020B0604020202020204" pitchFamily="34" charset="0"/>
                        <a:cs typeface="Arial" panose="020B0604020202020204" pitchFamily="34" charset="0"/>
                      </a:endParaRPr>
                    </a:p>
                  </a:txBody>
                  <a:tcPr marL="152599" marR="152599" marT="152599" marB="152599"/>
                </a:tc>
                <a:extLst>
                  <a:ext uri="{0D108BD9-81ED-4DB2-BD59-A6C34878D82A}">
                    <a16:rowId xmlns:a16="http://schemas.microsoft.com/office/drawing/2014/main" val="2234705861"/>
                  </a:ext>
                </a:extLst>
              </a:tr>
            </a:tbl>
          </a:graphicData>
        </a:graphic>
      </p:graphicFrame>
    </p:spTree>
    <p:extLst>
      <p:ext uri="{BB962C8B-B14F-4D97-AF65-F5344CB8AC3E}">
        <p14:creationId xmlns:p14="http://schemas.microsoft.com/office/powerpoint/2010/main" val="2619595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4F9F427-E529-46C1-A9EF-5860735708D7}"/>
              </a:ext>
            </a:extLst>
          </p:cNvPr>
          <p:cNvGraphicFramePr>
            <a:graphicFrameLocks noGrp="1"/>
          </p:cNvGraphicFramePr>
          <p:nvPr>
            <p:ph idx="1"/>
            <p:extLst>
              <p:ext uri="{D42A27DB-BD31-4B8C-83A1-F6EECF244321}">
                <p14:modId xmlns:p14="http://schemas.microsoft.com/office/powerpoint/2010/main" val="106626171"/>
              </p:ext>
            </p:extLst>
          </p:nvPr>
        </p:nvGraphicFramePr>
        <p:xfrm>
          <a:off x="0" y="1"/>
          <a:ext cx="12192000" cy="6857999"/>
        </p:xfrm>
        <a:graphic>
          <a:graphicData uri="http://schemas.openxmlformats.org/drawingml/2006/table">
            <a:tbl>
              <a:tblPr firstRow="1" bandRow="1">
                <a:tableStyleId>{00A15C55-8517-42AA-B614-E9B94910E393}</a:tableStyleId>
              </a:tblPr>
              <a:tblGrid>
                <a:gridCol w="4409328">
                  <a:extLst>
                    <a:ext uri="{9D8B030D-6E8A-4147-A177-3AD203B41FA5}">
                      <a16:colId xmlns:a16="http://schemas.microsoft.com/office/drawing/2014/main" val="2723019189"/>
                    </a:ext>
                  </a:extLst>
                </a:gridCol>
                <a:gridCol w="7782672">
                  <a:extLst>
                    <a:ext uri="{9D8B030D-6E8A-4147-A177-3AD203B41FA5}">
                      <a16:colId xmlns:a16="http://schemas.microsoft.com/office/drawing/2014/main" val="3687208670"/>
                    </a:ext>
                  </a:extLst>
                </a:gridCol>
              </a:tblGrid>
              <a:tr h="876253">
                <a:tc>
                  <a:txBody>
                    <a:bodyPr/>
                    <a:lstStyle/>
                    <a:p>
                      <a:pPr algn="ctr">
                        <a:spcAft>
                          <a:spcPts val="0"/>
                        </a:spcAft>
                      </a:pPr>
                      <a:r>
                        <a:rPr lang="en-US" sz="2000" dirty="0">
                          <a:effectLst/>
                          <a:latin typeface="Arial" panose="020B0604020202020204" pitchFamily="34" charset="0"/>
                          <a:cs typeface="Arial" panose="020B0604020202020204" pitchFamily="34" charset="0"/>
                        </a:rPr>
                        <a:t>Advocacy Messaging </a:t>
                      </a:r>
                    </a:p>
                    <a:p>
                      <a:pPr algn="ctr">
                        <a:spcAft>
                          <a:spcPts val="0"/>
                        </a:spcAft>
                      </a:pPr>
                      <a:r>
                        <a:rPr lang="en-US" sz="2000" dirty="0">
                          <a:effectLst/>
                          <a:latin typeface="Arial" panose="020B0604020202020204" pitchFamily="34" charset="0"/>
                          <a:cs typeface="Arial" panose="020B0604020202020204" pitchFamily="34" charset="0"/>
                        </a:rPr>
                        <a:t>Guiding Questions</a:t>
                      </a:r>
                    </a:p>
                  </a:txBody>
                  <a:tcPr marL="68580" marR="68580" marT="0" marB="0" anchor="ctr"/>
                </a:tc>
                <a:tc>
                  <a:txBody>
                    <a:bodyPr/>
                    <a:lstStyle/>
                    <a:p>
                      <a:pPr algn="ctr">
                        <a:spcAft>
                          <a:spcPts val="0"/>
                        </a:spcAft>
                      </a:pPr>
                      <a:r>
                        <a:rPr lang="en-US" sz="2000" dirty="0">
                          <a:effectLst/>
                          <a:latin typeface="Arial" panose="020B0604020202020204" pitchFamily="34" charset="0"/>
                          <a:cs typeface="Arial" panose="020B0604020202020204" pitchFamily="34" charset="0"/>
                        </a:rPr>
                        <a:t>Example Key Messages</a:t>
                      </a:r>
                    </a:p>
                  </a:txBody>
                  <a:tcPr marL="68580" marR="68580" marT="0" marB="0" anchor="ctr"/>
                </a:tc>
                <a:extLst>
                  <a:ext uri="{0D108BD9-81ED-4DB2-BD59-A6C34878D82A}">
                    <a16:rowId xmlns:a16="http://schemas.microsoft.com/office/drawing/2014/main" val="3335833043"/>
                  </a:ext>
                </a:extLst>
              </a:tr>
              <a:tr h="1359488">
                <a:tc>
                  <a:txBody>
                    <a:bodyPr/>
                    <a:lstStyle/>
                    <a:p>
                      <a:pPr marL="0" indent="0" algn="l">
                        <a:buFontTx/>
                        <a:buNone/>
                      </a:pPr>
                      <a:r>
                        <a:rPr lang="en-US" sz="1600" b="1" kern="1200" dirty="0">
                          <a:solidFill>
                            <a:schemeClr val="dk1"/>
                          </a:solidFill>
                          <a:effectLst/>
                          <a:latin typeface="Arial" panose="020B0604020202020204" pitchFamily="34" charset="0"/>
                          <a:cs typeface="Arial" panose="020B0604020202020204" pitchFamily="34" charset="0"/>
                        </a:rPr>
                        <a:t>1. What is the problem and why is it urgent? </a:t>
                      </a:r>
                      <a:endParaRPr lang="en-US" sz="1600" b="1" i="0" dirty="0">
                        <a:effectLst/>
                        <a:latin typeface="Arial" panose="020B0604020202020204" pitchFamily="34" charset="0"/>
                        <a:cs typeface="Arial" panose="020B0604020202020204" pitchFamily="34" charset="0"/>
                      </a:endParaRPr>
                    </a:p>
                  </a:txBody>
                  <a:tcPr marL="68580" marR="68580" marT="0" marB="0" anchor="ctr"/>
                </a:tc>
                <a:tc>
                  <a:txBody>
                    <a:bodyPr/>
                    <a:lstStyle/>
                    <a:p>
                      <a:pPr>
                        <a:spcAft>
                          <a:spcPts val="0"/>
                        </a:spcAft>
                      </a:pPr>
                      <a:endParaRPr lang="en-US" sz="1600" i="1" dirty="0">
                        <a:latin typeface="Arial" panose="020B0604020202020204" pitchFamily="34" charset="0"/>
                        <a:cs typeface="Arial" panose="020B0604020202020204" pitchFamily="34" charset="0"/>
                      </a:endParaRPr>
                    </a:p>
                    <a:p>
                      <a:pPr>
                        <a:spcAft>
                          <a:spcPts val="0"/>
                        </a:spcAft>
                      </a:pPr>
                      <a:r>
                        <a:rPr lang="en-US" sz="1600" i="1" dirty="0">
                          <a:latin typeface="Arial" panose="020B0604020202020204" pitchFamily="34" charset="0"/>
                          <a:cs typeface="Arial" panose="020B0604020202020204" pitchFamily="34" charset="0"/>
                        </a:rPr>
                        <a:t>The loss of children’s learning as a result of COVID-19 school closures requires urgent action to mitigate the lifelong impacts of learning loss for children, communities, and countries. </a:t>
                      </a:r>
                    </a:p>
                    <a:p>
                      <a:pPr>
                        <a:spcAft>
                          <a:spcPts val="0"/>
                        </a:spcAft>
                      </a:pPr>
                      <a:endParaRPr lang="en-US" sz="1600" i="1" dirty="0">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91180476"/>
                  </a:ext>
                </a:extLst>
              </a:tr>
              <a:tr h="1359488">
                <a:tc>
                  <a:txBody>
                    <a:bodyPr/>
                    <a:lstStyle/>
                    <a:p>
                      <a:pPr marL="0" indent="0" algn="l">
                        <a:buFontTx/>
                        <a:buNone/>
                      </a:pPr>
                      <a:r>
                        <a:rPr lang="en-US" sz="1600" b="1" kern="1200" dirty="0">
                          <a:solidFill>
                            <a:schemeClr val="dk1"/>
                          </a:solidFill>
                          <a:effectLst/>
                          <a:latin typeface="Arial" panose="020B0604020202020204" pitchFamily="34" charset="0"/>
                          <a:cs typeface="Arial" panose="020B0604020202020204" pitchFamily="34" charset="0"/>
                        </a:rPr>
                        <a:t>2. What is the collateral damage from not addressing the issue? Describe the long-term impact and irreversible damage on children and the country’s economy etc.  </a:t>
                      </a:r>
                      <a:endParaRPr lang="en-US" sz="1600" b="1" i="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spcAft>
                          <a:spcPts val="0"/>
                        </a:spcAft>
                      </a:pPr>
                      <a:endParaRPr lang="en-US" sz="1600" i="1" dirty="0">
                        <a:effectLst/>
                        <a:latin typeface="Arial" panose="020B0604020202020204" pitchFamily="34" charset="0"/>
                        <a:cs typeface="Arial" panose="020B0604020202020204" pitchFamily="34" charset="0"/>
                      </a:endParaRPr>
                    </a:p>
                    <a:p>
                      <a:pPr>
                        <a:spcAft>
                          <a:spcPts val="0"/>
                        </a:spcAft>
                      </a:pPr>
                      <a:r>
                        <a:rPr lang="en-US" sz="1600" i="1" dirty="0">
                          <a:effectLst/>
                          <a:latin typeface="Arial" panose="020B0604020202020204" pitchFamily="34" charset="0"/>
                          <a:cs typeface="Arial" panose="020B0604020202020204" pitchFamily="34" charset="0"/>
                        </a:rPr>
                        <a:t>In addition to learning loss, school closures have affected children’s mental health and wellbeing, reduced access to a regular sources of nutrition obtained through school meals programmes and increased their risk of abuse.</a:t>
                      </a:r>
                    </a:p>
                    <a:p>
                      <a:pPr>
                        <a:spcAft>
                          <a:spcPts val="0"/>
                        </a:spcAft>
                      </a:pPr>
                      <a:endParaRPr lang="en-US" sz="1600" i="1"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76925572"/>
                  </a:ext>
                </a:extLst>
              </a:tr>
              <a:tr h="1631385">
                <a:tc>
                  <a:txBody>
                    <a:bodyPr/>
                    <a:lstStyle/>
                    <a:p>
                      <a:pPr marL="0" indent="0" algn="l">
                        <a:buFontTx/>
                        <a:buNone/>
                      </a:pPr>
                      <a:r>
                        <a:rPr lang="en-US" sz="1600" b="1" kern="1200" dirty="0">
                          <a:solidFill>
                            <a:schemeClr val="dk1"/>
                          </a:solidFill>
                          <a:effectLst/>
                          <a:latin typeface="Arial" panose="020B0604020202020204" pitchFamily="34" charset="0"/>
                          <a:cs typeface="Arial" panose="020B0604020202020204" pitchFamily="34" charset="0"/>
                        </a:rPr>
                        <a:t>3. What is the proposed solution? What do you want the advocacy target to do to drive that solution? </a:t>
                      </a:r>
                      <a:endParaRPr lang="en-US" sz="1600" b="1" i="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latin typeface="Arial" panose="020B0604020202020204" pitchFamily="34" charset="0"/>
                          <a:cs typeface="Arial" panose="020B0604020202020204" pitchFamily="34" charset="0"/>
                        </a:rPr>
                        <a:t>While disruptions to learning must end, simply reopening schools is not enough. Students need intensive support to recover lost learning. Schools must also go beyond places of learning to rebuild children’s mental and physical health, social development and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4025368"/>
                  </a:ext>
                </a:extLst>
              </a:tr>
              <a:tr h="1631385">
                <a:tc>
                  <a:txBody>
                    <a:bodyPr/>
                    <a:lstStyle/>
                    <a:p>
                      <a:pPr marL="0" indent="0" algn="l">
                        <a:buFontTx/>
                        <a:buNone/>
                      </a:pPr>
                      <a:r>
                        <a:rPr lang="en-US" sz="1600" b="1" kern="1200" dirty="0">
                          <a:solidFill>
                            <a:schemeClr val="dk1"/>
                          </a:solidFill>
                          <a:effectLst/>
                          <a:latin typeface="Arial" panose="020B0604020202020204" pitchFamily="34" charset="0"/>
                          <a:cs typeface="Arial" panose="020B0604020202020204" pitchFamily="34" charset="0"/>
                        </a:rPr>
                        <a:t>4. What is the benefit of the proposed solution vis a vis the cost of inaction? </a:t>
                      </a:r>
                      <a:endParaRPr lang="en-US" sz="1600" b="1" i="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latin typeface="Arial" panose="020B0604020202020204" pitchFamily="34" charset="0"/>
                          <a:cs typeface="Arial" panose="020B0604020202020204" pitchFamily="34" charset="0"/>
                        </a:rPr>
                        <a:t>The pandemic has highlighted that digital innovation within education is both necessary and possible. With a strong learning recovery programme – one that benefits from these innovations and takes equity seriously – countries can truly begin to rebuild.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latin typeface="Arial" panose="020B0604020202020204" pitchFamily="34" charset="0"/>
                          <a:cs typeface="Arial" panose="020B0604020202020204" pitchFamily="34" charset="0"/>
                        </a:rPr>
                        <a:t> </a:t>
                      </a:r>
                    </a:p>
                  </a:txBody>
                  <a:tcPr marL="68580" marR="68580" marT="0" marB="0" anchor="ctr"/>
                </a:tc>
                <a:extLst>
                  <a:ext uri="{0D108BD9-81ED-4DB2-BD59-A6C34878D82A}">
                    <a16:rowId xmlns:a16="http://schemas.microsoft.com/office/drawing/2014/main" val="1364844563"/>
                  </a:ext>
                </a:extLst>
              </a:tr>
            </a:tbl>
          </a:graphicData>
        </a:graphic>
      </p:graphicFrame>
    </p:spTree>
    <p:extLst>
      <p:ext uri="{BB962C8B-B14F-4D97-AF65-F5344CB8AC3E}">
        <p14:creationId xmlns:p14="http://schemas.microsoft.com/office/powerpoint/2010/main" val="366259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4F9F427-E529-46C1-A9EF-5860735708D7}"/>
              </a:ext>
            </a:extLst>
          </p:cNvPr>
          <p:cNvGraphicFramePr>
            <a:graphicFrameLocks noGrp="1"/>
          </p:cNvGraphicFramePr>
          <p:nvPr>
            <p:ph idx="1"/>
            <p:extLst>
              <p:ext uri="{D42A27DB-BD31-4B8C-83A1-F6EECF244321}">
                <p14:modId xmlns:p14="http://schemas.microsoft.com/office/powerpoint/2010/main" val="3669038842"/>
              </p:ext>
            </p:extLst>
          </p:nvPr>
        </p:nvGraphicFramePr>
        <p:xfrm>
          <a:off x="0" y="0"/>
          <a:ext cx="12192000" cy="6857999"/>
        </p:xfrm>
        <a:graphic>
          <a:graphicData uri="http://schemas.openxmlformats.org/drawingml/2006/table">
            <a:tbl>
              <a:tblPr firstRow="1" bandRow="1">
                <a:tableStyleId>{00A15C55-8517-42AA-B614-E9B94910E393}</a:tableStyleId>
              </a:tblPr>
              <a:tblGrid>
                <a:gridCol w="4193498">
                  <a:extLst>
                    <a:ext uri="{9D8B030D-6E8A-4147-A177-3AD203B41FA5}">
                      <a16:colId xmlns:a16="http://schemas.microsoft.com/office/drawing/2014/main" val="2723019189"/>
                    </a:ext>
                  </a:extLst>
                </a:gridCol>
                <a:gridCol w="7998502">
                  <a:extLst>
                    <a:ext uri="{9D8B030D-6E8A-4147-A177-3AD203B41FA5}">
                      <a16:colId xmlns:a16="http://schemas.microsoft.com/office/drawing/2014/main" val="3687208670"/>
                    </a:ext>
                  </a:extLst>
                </a:gridCol>
              </a:tblGrid>
              <a:tr h="1013984">
                <a:tc>
                  <a:txBody>
                    <a:bodyPr/>
                    <a:lstStyle/>
                    <a:p>
                      <a:pPr algn="ctr">
                        <a:spcAft>
                          <a:spcPts val="0"/>
                        </a:spcAft>
                      </a:pPr>
                      <a:r>
                        <a:rPr lang="en-US" sz="2000" dirty="0">
                          <a:effectLst/>
                          <a:latin typeface="Arial" panose="020B0604020202020204" pitchFamily="34" charset="0"/>
                          <a:cs typeface="Arial" panose="020B0604020202020204" pitchFamily="34" charset="0"/>
                        </a:rPr>
                        <a:t>Advocacy Messaging </a:t>
                      </a:r>
                    </a:p>
                    <a:p>
                      <a:pPr algn="ctr">
                        <a:spcAft>
                          <a:spcPts val="0"/>
                        </a:spcAft>
                      </a:pPr>
                      <a:r>
                        <a:rPr lang="en-US" sz="2000" dirty="0">
                          <a:effectLst/>
                          <a:latin typeface="Arial" panose="020B0604020202020204" pitchFamily="34" charset="0"/>
                          <a:cs typeface="Arial" panose="020B0604020202020204" pitchFamily="34" charset="0"/>
                        </a:rPr>
                        <a:t>Guiding Questions</a:t>
                      </a:r>
                    </a:p>
                  </a:txBody>
                  <a:tcPr marL="68580" marR="68580" marT="0" marB="0" anchor="ctr"/>
                </a:tc>
                <a:tc>
                  <a:txBody>
                    <a:bodyPr/>
                    <a:lstStyle/>
                    <a:p>
                      <a:pPr algn="ctr">
                        <a:spcAft>
                          <a:spcPts val="0"/>
                        </a:spcAft>
                      </a:pPr>
                      <a:r>
                        <a:rPr lang="en-US" sz="2000" dirty="0">
                          <a:effectLst/>
                          <a:latin typeface="Arial" panose="020B0604020202020204" pitchFamily="34" charset="0"/>
                          <a:cs typeface="Arial" panose="020B0604020202020204" pitchFamily="34" charset="0"/>
                        </a:rPr>
                        <a:t>Your Key Messages</a:t>
                      </a:r>
                    </a:p>
                  </a:txBody>
                  <a:tcPr marL="68580" marR="68580" marT="0" marB="0" anchor="ctr"/>
                </a:tc>
                <a:extLst>
                  <a:ext uri="{0D108BD9-81ED-4DB2-BD59-A6C34878D82A}">
                    <a16:rowId xmlns:a16="http://schemas.microsoft.com/office/drawing/2014/main" val="3335833043"/>
                  </a:ext>
                </a:extLst>
              </a:tr>
              <a:tr h="1224647">
                <a:tc>
                  <a:txBody>
                    <a:bodyPr/>
                    <a:lstStyle/>
                    <a:p>
                      <a:pPr marL="0" indent="0" algn="l">
                        <a:buFontTx/>
                        <a:buNone/>
                      </a:pPr>
                      <a:r>
                        <a:rPr lang="en-US" sz="1800" b="0" i="0" kern="1200" dirty="0">
                          <a:solidFill>
                            <a:schemeClr val="dk1"/>
                          </a:solidFill>
                          <a:effectLst/>
                          <a:latin typeface="Arial" panose="020B0604020202020204" pitchFamily="34" charset="0"/>
                          <a:ea typeface="+mn-ea"/>
                          <a:cs typeface="Arial" panose="020B0604020202020204" pitchFamily="34" charset="0"/>
                        </a:rPr>
                        <a:t>1. What is the problem and why is it urgent? </a:t>
                      </a:r>
                      <a:endParaRPr lang="en-US" sz="1800" i="0" dirty="0">
                        <a:effectLst/>
                        <a:latin typeface="Arial" panose="020B0604020202020204" pitchFamily="34" charset="0"/>
                        <a:cs typeface="Arial" panose="020B0604020202020204" pitchFamily="34" charset="0"/>
                      </a:endParaRPr>
                    </a:p>
                  </a:txBody>
                  <a:tcPr marL="68580" marR="68580" marT="0" marB="0" anchor="ctr"/>
                </a:tc>
                <a:tc>
                  <a:txBody>
                    <a:bodyPr/>
                    <a:lstStyle/>
                    <a:p>
                      <a:pPr>
                        <a:spcAft>
                          <a:spcPts val="0"/>
                        </a:spcAft>
                      </a:pPr>
                      <a:r>
                        <a:rPr lang="en-US" sz="2000" dirty="0">
                          <a:latin typeface="Arial" panose="020B0604020202020204" pitchFamily="34" charset="0"/>
                          <a:cs typeface="Arial" panose="020B0604020202020204" pitchFamily="34" charset="0"/>
                        </a:rPr>
                        <a:t>1.____________________________________________________________________________________________________________________________________________________________________</a:t>
                      </a:r>
                    </a:p>
                  </a:txBody>
                  <a:tcPr marL="68580" marR="68580" marT="0" marB="0" anchor="ctr"/>
                </a:tc>
                <a:extLst>
                  <a:ext uri="{0D108BD9-81ED-4DB2-BD59-A6C34878D82A}">
                    <a16:rowId xmlns:a16="http://schemas.microsoft.com/office/drawing/2014/main" val="1091180476"/>
                  </a:ext>
                </a:extLst>
              </a:tr>
              <a:tr h="1769821">
                <a:tc>
                  <a:txBody>
                    <a:bodyPr/>
                    <a:lstStyle/>
                    <a:p>
                      <a:pPr marL="0" indent="0" algn="l">
                        <a:buFontTx/>
                        <a:buNone/>
                      </a:pPr>
                      <a:r>
                        <a:rPr lang="en-US" sz="1800" b="0" i="0" kern="1200" dirty="0">
                          <a:solidFill>
                            <a:schemeClr val="dk1"/>
                          </a:solidFill>
                          <a:effectLst/>
                          <a:latin typeface="Arial" panose="020B0604020202020204" pitchFamily="34" charset="0"/>
                          <a:ea typeface="+mn-ea"/>
                          <a:cs typeface="Arial" panose="020B0604020202020204" pitchFamily="34" charset="0"/>
                        </a:rPr>
                        <a:t>2. What is the collateral damage from not addressing the issue? Describe the long-term impact and irreversible damage on children and the country’s economy etc.  </a:t>
                      </a: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2.____________________________________________________________________________________________________________________________________________________________________</a:t>
                      </a:r>
                    </a:p>
                    <a:p>
                      <a:pPr>
                        <a:spcAft>
                          <a:spcPts val="0"/>
                        </a:spcAft>
                      </a:pPr>
                      <a:endParaRPr lang="en-US" sz="20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76925572"/>
                  </a:ext>
                </a:extLst>
              </a:tr>
              <a:tr h="1573174">
                <a:tc>
                  <a:txBody>
                    <a:bodyPr/>
                    <a:lstStyle/>
                    <a:p>
                      <a:pPr marL="0" indent="0" algn="l">
                        <a:buFontTx/>
                        <a:buNone/>
                      </a:pPr>
                      <a:r>
                        <a:rPr lang="en-US" sz="1800" b="0" i="0" kern="1200" dirty="0">
                          <a:solidFill>
                            <a:schemeClr val="dk1"/>
                          </a:solidFill>
                          <a:effectLst/>
                          <a:latin typeface="Arial" panose="020B0604020202020204" pitchFamily="34" charset="0"/>
                          <a:ea typeface="+mn-ea"/>
                          <a:cs typeface="Arial" panose="020B0604020202020204" pitchFamily="34" charset="0"/>
                        </a:rPr>
                        <a:t>3. What is the proposed solution? What do you want the advocacy target to do to drive that solution? </a:t>
                      </a: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3.____________________________________________________________________________________________________________________________________________________________________</a:t>
                      </a:r>
                    </a:p>
                    <a:p>
                      <a:pPr>
                        <a:spcAft>
                          <a:spcPts val="0"/>
                        </a:spcAft>
                      </a:pPr>
                      <a:endParaRPr lang="en-US" sz="2000" dirty="0">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4025368"/>
                  </a:ext>
                </a:extLst>
              </a:tr>
              <a:tr h="1276373">
                <a:tc>
                  <a:txBody>
                    <a:bodyPr/>
                    <a:lstStyle/>
                    <a:p>
                      <a:pPr marL="0" indent="0" algn="l">
                        <a:buFontTx/>
                        <a:buNone/>
                      </a:pPr>
                      <a:r>
                        <a:rPr lang="en-US" sz="1800" b="0" i="0" kern="1200" dirty="0">
                          <a:solidFill>
                            <a:schemeClr val="dk1"/>
                          </a:solidFill>
                          <a:effectLst/>
                          <a:latin typeface="Arial" panose="020B0604020202020204" pitchFamily="34" charset="0"/>
                          <a:ea typeface="+mn-ea"/>
                          <a:cs typeface="Arial" panose="020B0604020202020204" pitchFamily="34" charset="0"/>
                        </a:rPr>
                        <a:t>4. What is the benefit of the proposed solution vis a vis the cost of inaction? </a:t>
                      </a: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4.____________________________________________________________________________________________________________________________________________________________________</a:t>
                      </a:r>
                    </a:p>
                  </a:txBody>
                  <a:tcPr marL="68580" marR="68580" marT="0" marB="0" anchor="ctr"/>
                </a:tc>
                <a:extLst>
                  <a:ext uri="{0D108BD9-81ED-4DB2-BD59-A6C34878D82A}">
                    <a16:rowId xmlns:a16="http://schemas.microsoft.com/office/drawing/2014/main" val="1364844563"/>
                  </a:ext>
                </a:extLst>
              </a:tr>
            </a:tbl>
          </a:graphicData>
        </a:graphic>
      </p:graphicFrame>
    </p:spTree>
    <p:extLst>
      <p:ext uri="{BB962C8B-B14F-4D97-AF65-F5344CB8AC3E}">
        <p14:creationId xmlns:p14="http://schemas.microsoft.com/office/powerpoint/2010/main" val="1058285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4" name="Parallelogram 3">
            <a:extLst>
              <a:ext uri="{FF2B5EF4-FFF2-40B4-BE49-F238E27FC236}">
                <a16:creationId xmlns:a16="http://schemas.microsoft.com/office/drawing/2014/main" id="{BC750837-CB87-0865-444A-A5DDB17D4DA1}"/>
              </a:ext>
            </a:extLst>
          </p:cNvPr>
          <p:cNvSpPr/>
          <p:nvPr/>
        </p:nvSpPr>
        <p:spPr>
          <a:xfrm>
            <a:off x="1775460" y="406793"/>
            <a:ext cx="8641080" cy="1217252"/>
          </a:xfrm>
          <a:prstGeom prst="parallelogram">
            <a:avLst>
              <a:gd name="adj" fmla="val 11486"/>
            </a:avLst>
          </a:prstGeom>
          <a:solidFill>
            <a:srgbClr val="FB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latin typeface="Arial" panose="020B0604020202020204" pitchFamily="34" charset="0"/>
                <a:cs typeface="Arial" panose="020B0604020202020204" pitchFamily="34" charset="0"/>
              </a:rPr>
              <a:t>Worksheets #7</a:t>
            </a:r>
          </a:p>
        </p:txBody>
      </p:sp>
      <p:sp>
        <p:nvSpPr>
          <p:cNvPr id="7" name="TextBox 6">
            <a:extLst>
              <a:ext uri="{FF2B5EF4-FFF2-40B4-BE49-F238E27FC236}">
                <a16:creationId xmlns:a16="http://schemas.microsoft.com/office/drawing/2014/main" id="{D53EBC98-0CCA-10B4-32DB-38274AA399DE}"/>
              </a:ext>
            </a:extLst>
          </p:cNvPr>
          <p:cNvSpPr txBox="1"/>
          <p:nvPr/>
        </p:nvSpPr>
        <p:spPr>
          <a:xfrm>
            <a:off x="883920" y="2161972"/>
            <a:ext cx="10424160" cy="2585323"/>
          </a:xfrm>
          <a:prstGeom prst="rect">
            <a:avLst/>
          </a:prstGeom>
          <a:noFill/>
        </p:spPr>
        <p:txBody>
          <a:bodyPr wrap="square" rtlCol="0">
            <a:spAutoFit/>
          </a:bodyPr>
          <a:lstStyle/>
          <a:p>
            <a:r>
              <a:rPr lang="en-US" dirty="0">
                <a:solidFill>
                  <a:srgbClr val="333333"/>
                </a:solidFill>
                <a:effectLst/>
                <a:latin typeface="Arial" panose="020B0604020202020204" pitchFamily="34" charset="0"/>
                <a:cs typeface="Arial" panose="020B0604020202020204" pitchFamily="34" charset="0"/>
              </a:rPr>
              <a:t>Identify and plan your interim results and means of veriﬁcation, to track your advocacy tactics' efﬁcacy and progress.</a:t>
            </a:r>
          </a:p>
          <a:p>
            <a:endParaRPr lang="en-US" dirty="0">
              <a:solidFill>
                <a:srgbClr val="333333"/>
              </a:solidFill>
              <a:latin typeface="Arial" panose="020B0604020202020204" pitchFamily="34" charset="0"/>
              <a:cs typeface="Arial" panose="020B0604020202020204" pitchFamily="34" charset="0"/>
            </a:endParaRPr>
          </a:p>
          <a:p>
            <a:endParaRPr lang="en-US" dirty="0">
              <a:solidFill>
                <a:srgbClr val="333333"/>
              </a:solidFill>
              <a:effectLst/>
              <a:latin typeface="Arial" panose="020B0604020202020204" pitchFamily="34" charset="0"/>
              <a:cs typeface="Arial" panose="020B0604020202020204" pitchFamily="34" charset="0"/>
            </a:endParaRPr>
          </a:p>
          <a:p>
            <a:r>
              <a:rPr lang="en-US" b="1" dirty="0">
                <a:solidFill>
                  <a:srgbClr val="7030A0"/>
                </a:solidFill>
                <a:effectLst/>
                <a:latin typeface="Arial" panose="020B0604020202020204" pitchFamily="34" charset="0"/>
                <a:cs typeface="Arial" panose="020B0604020202020204" pitchFamily="34" charset="0"/>
              </a:rPr>
              <a:t>Step 1:</a:t>
            </a:r>
            <a:r>
              <a:rPr lang="en-US" dirty="0">
                <a:solidFill>
                  <a:srgbClr val="333333"/>
                </a:solidFill>
                <a:effectLst/>
                <a:latin typeface="Arial" panose="020B0604020202020204" pitchFamily="34" charset="0"/>
                <a:cs typeface="Arial" panose="020B0604020202020204" pitchFamily="34" charset="0"/>
              </a:rPr>
              <a:t> Consider </a:t>
            </a:r>
            <a:r>
              <a:rPr lang="en-US" dirty="0">
                <a:solidFill>
                  <a:srgbClr val="333333"/>
                </a:solidFill>
                <a:effectLst/>
                <a:latin typeface="Arial" panose="020B0604020202020204" pitchFamily="34" charset="0"/>
                <a:cs typeface="Arial" panose="020B0604020202020204" pitchFamily="34" charset="0"/>
                <a:hlinkClick r:id="rId3" action="ppaction://hlinksldjump"/>
              </a:rPr>
              <a:t>Monitoring and Evaluation Framework example on Slide 18</a:t>
            </a:r>
            <a:r>
              <a:rPr lang="en-US" dirty="0">
                <a:solidFill>
                  <a:srgbClr val="333333"/>
                </a:solidFill>
                <a:effectLst/>
                <a:latin typeface="Arial" panose="020B0604020202020204" pitchFamily="34" charset="0"/>
                <a:cs typeface="Arial" panose="020B0604020202020204" pitchFamily="34" charset="0"/>
              </a:rPr>
              <a:t>, and review Chapter 6 of the Advocacy Workbook for Early Childhood Education. </a:t>
            </a:r>
          </a:p>
          <a:p>
            <a:endParaRPr lang="en-US" b="1" dirty="0">
              <a:solidFill>
                <a:srgbClr val="7030A0"/>
              </a:solidFill>
              <a:effectLst/>
              <a:latin typeface="Arial" panose="020B0604020202020204" pitchFamily="34" charset="0"/>
              <a:cs typeface="Arial" panose="020B0604020202020204" pitchFamily="34" charset="0"/>
            </a:endParaRPr>
          </a:p>
          <a:p>
            <a:r>
              <a:rPr lang="en-US" b="1" dirty="0">
                <a:solidFill>
                  <a:srgbClr val="7030A0"/>
                </a:solidFill>
                <a:effectLst/>
                <a:latin typeface="Arial" panose="020B0604020202020204" pitchFamily="34" charset="0"/>
                <a:cs typeface="Arial" panose="020B0604020202020204" pitchFamily="34" charset="0"/>
              </a:rPr>
              <a:t>Step 2: </a:t>
            </a:r>
            <a:r>
              <a:rPr lang="en-US" dirty="0">
                <a:solidFill>
                  <a:srgbClr val="333333"/>
                </a:solidFill>
                <a:effectLst/>
                <a:latin typeface="Arial" panose="020B0604020202020204" pitchFamily="34" charset="0"/>
                <a:cs typeface="Arial" panose="020B0604020202020204" pitchFamily="34" charset="0"/>
              </a:rPr>
              <a:t>Use the </a:t>
            </a:r>
            <a:r>
              <a:rPr lang="en-US" dirty="0">
                <a:solidFill>
                  <a:srgbClr val="333333"/>
                </a:solidFill>
                <a:effectLst/>
                <a:latin typeface="Arial" panose="020B0604020202020204" pitchFamily="34" charset="0"/>
                <a:cs typeface="Arial" panose="020B0604020202020204" pitchFamily="34" charset="0"/>
                <a:hlinkClick r:id="rId4" action="ppaction://hlinksldjump"/>
              </a:rPr>
              <a:t>Monitoring and Evaluation template on Slide 19</a:t>
            </a:r>
            <a:r>
              <a:rPr lang="en-US" dirty="0">
                <a:solidFill>
                  <a:srgbClr val="333333"/>
                </a:solidFill>
                <a:effectLst/>
                <a:latin typeface="Arial" panose="020B0604020202020204" pitchFamily="34" charset="0"/>
                <a:cs typeface="Arial" panose="020B0604020202020204" pitchFamily="34" charset="0"/>
              </a:rPr>
              <a:t> to document the 3 key tactics you will employ in your advocacy to inﬂuence your target. </a:t>
            </a:r>
          </a:p>
        </p:txBody>
      </p:sp>
      <p:sp>
        <p:nvSpPr>
          <p:cNvPr id="9" name="TextBox 8">
            <a:extLst>
              <a:ext uri="{FF2B5EF4-FFF2-40B4-BE49-F238E27FC236}">
                <a16:creationId xmlns:a16="http://schemas.microsoft.com/office/drawing/2014/main" id="{4294D35F-8427-0E22-1E92-6804BD18C624}"/>
              </a:ext>
            </a:extLst>
          </p:cNvPr>
          <p:cNvSpPr txBox="1"/>
          <p:nvPr/>
        </p:nvSpPr>
        <p:spPr>
          <a:xfrm>
            <a:off x="3108960" y="1739461"/>
            <a:ext cx="5974080" cy="461665"/>
          </a:xfrm>
          <a:prstGeom prst="rect">
            <a:avLst/>
          </a:prstGeom>
          <a:noFill/>
        </p:spPr>
        <p:txBody>
          <a:bodyPr wrap="square">
            <a:spAutoFit/>
          </a:bodyPr>
          <a:lstStyle/>
          <a:p>
            <a:pPr algn="ctr"/>
            <a:r>
              <a:rPr lang="en-US" sz="2400" b="1" dirty="0">
                <a:solidFill>
                  <a:srgbClr val="7E57C3"/>
                </a:solidFill>
                <a:effectLst/>
                <a:latin typeface="Arial" panose="020B0604020202020204" pitchFamily="34" charset="0"/>
                <a:cs typeface="Arial" panose="020B0604020202020204" pitchFamily="34" charset="0"/>
              </a:rPr>
              <a:t>Monitoring and Evaluation</a:t>
            </a:r>
          </a:p>
        </p:txBody>
      </p:sp>
    </p:spTree>
    <p:extLst>
      <p:ext uri="{BB962C8B-B14F-4D97-AF65-F5344CB8AC3E}">
        <p14:creationId xmlns:p14="http://schemas.microsoft.com/office/powerpoint/2010/main" val="1015348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48A92C66-DE2E-B53E-7B08-D275C024F224}"/>
              </a:ext>
            </a:extLst>
          </p:cNvPr>
          <p:cNvGraphicFramePr>
            <a:graphicFrameLocks noGrp="1"/>
          </p:cNvGraphicFramePr>
          <p:nvPr>
            <p:extLst>
              <p:ext uri="{D42A27DB-BD31-4B8C-83A1-F6EECF244321}">
                <p14:modId xmlns:p14="http://schemas.microsoft.com/office/powerpoint/2010/main" val="3301461233"/>
              </p:ext>
            </p:extLst>
          </p:nvPr>
        </p:nvGraphicFramePr>
        <p:xfrm>
          <a:off x="0" y="0"/>
          <a:ext cx="12191999" cy="6858000"/>
        </p:xfrm>
        <a:graphic>
          <a:graphicData uri="http://schemas.openxmlformats.org/drawingml/2006/table">
            <a:tbl>
              <a:tblPr firstRow="1" bandRow="1">
                <a:tableStyleId>{00A15C55-8517-42AA-B614-E9B94910E393}</a:tableStyleId>
              </a:tblPr>
              <a:tblGrid>
                <a:gridCol w="1640439">
                  <a:extLst>
                    <a:ext uri="{9D8B030D-6E8A-4147-A177-3AD203B41FA5}">
                      <a16:colId xmlns:a16="http://schemas.microsoft.com/office/drawing/2014/main" val="1223904225"/>
                    </a:ext>
                  </a:extLst>
                </a:gridCol>
                <a:gridCol w="1438586">
                  <a:extLst>
                    <a:ext uri="{9D8B030D-6E8A-4147-A177-3AD203B41FA5}">
                      <a16:colId xmlns:a16="http://schemas.microsoft.com/office/drawing/2014/main" val="3373583938"/>
                    </a:ext>
                  </a:extLst>
                </a:gridCol>
                <a:gridCol w="2861681">
                  <a:extLst>
                    <a:ext uri="{9D8B030D-6E8A-4147-A177-3AD203B41FA5}">
                      <a16:colId xmlns:a16="http://schemas.microsoft.com/office/drawing/2014/main" val="2768275424"/>
                    </a:ext>
                  </a:extLst>
                </a:gridCol>
                <a:gridCol w="1603094">
                  <a:extLst>
                    <a:ext uri="{9D8B030D-6E8A-4147-A177-3AD203B41FA5}">
                      <a16:colId xmlns:a16="http://schemas.microsoft.com/office/drawing/2014/main" val="717167636"/>
                    </a:ext>
                  </a:extLst>
                </a:gridCol>
                <a:gridCol w="2047044">
                  <a:extLst>
                    <a:ext uri="{9D8B030D-6E8A-4147-A177-3AD203B41FA5}">
                      <a16:colId xmlns:a16="http://schemas.microsoft.com/office/drawing/2014/main" val="4167523520"/>
                    </a:ext>
                  </a:extLst>
                </a:gridCol>
                <a:gridCol w="663682">
                  <a:extLst>
                    <a:ext uri="{9D8B030D-6E8A-4147-A177-3AD203B41FA5}">
                      <a16:colId xmlns:a16="http://schemas.microsoft.com/office/drawing/2014/main" val="2886746925"/>
                    </a:ext>
                  </a:extLst>
                </a:gridCol>
                <a:gridCol w="662675">
                  <a:extLst>
                    <a:ext uri="{9D8B030D-6E8A-4147-A177-3AD203B41FA5}">
                      <a16:colId xmlns:a16="http://schemas.microsoft.com/office/drawing/2014/main" val="640763887"/>
                    </a:ext>
                  </a:extLst>
                </a:gridCol>
                <a:gridCol w="695295">
                  <a:extLst>
                    <a:ext uri="{9D8B030D-6E8A-4147-A177-3AD203B41FA5}">
                      <a16:colId xmlns:a16="http://schemas.microsoft.com/office/drawing/2014/main" val="3387821313"/>
                    </a:ext>
                  </a:extLst>
                </a:gridCol>
                <a:gridCol w="579503">
                  <a:extLst>
                    <a:ext uri="{9D8B030D-6E8A-4147-A177-3AD203B41FA5}">
                      <a16:colId xmlns:a16="http://schemas.microsoft.com/office/drawing/2014/main" val="3678335045"/>
                    </a:ext>
                  </a:extLst>
                </a:gridCol>
              </a:tblGrid>
              <a:tr h="832748">
                <a:tc gridSpan="9">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latin typeface="Arial" panose="020B0604020202020204" pitchFamily="34" charset="0"/>
                          <a:cs typeface="Arial" panose="020B0604020202020204" pitchFamily="34" charset="0"/>
                        </a:rPr>
                        <a:t>ADVOCACY OUTCOME: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u="none" strike="noStrike" kern="1200" dirty="0">
                          <a:solidFill>
                            <a:schemeClr val="tx1"/>
                          </a:solidFill>
                          <a:effectLst/>
                          <a:latin typeface="Arial" panose="020B0604020202020204" pitchFamily="34" charset="0"/>
                          <a:ea typeface="+mn-ea"/>
                          <a:cs typeface="Arial" panose="020B0604020202020204" pitchFamily="34" charset="0"/>
                        </a:rPr>
                        <a:t>By the end of 2023, local governments commit to allocate at least 20 % of their budget to fund local education development plans, focused on improving access and quality of learning for all children.</a:t>
                      </a:r>
                      <a:endParaRPr lang="en-GB" sz="1600" b="0" i="1" dirty="0">
                        <a:solidFill>
                          <a:schemeClr val="tx1"/>
                        </a:solidFill>
                        <a:latin typeface="Arial" panose="020B0604020202020204" pitchFamily="34" charset="0"/>
                        <a:cs typeface="Arial" panose="020B0604020202020204" pitchFamily="34" charset="0"/>
                      </a:endParaRPr>
                    </a:p>
                  </a:txBody>
                  <a:tcPr/>
                </a:tc>
                <a:tc hMerge="1">
                  <a:txBody>
                    <a:bodyPr/>
                    <a:lstStyle/>
                    <a:p>
                      <a:endParaRPr lang="en-GB" sz="1050" b="1" dirty="0">
                        <a:latin typeface="Montserrat" pitchFamily="2" charset="77"/>
                      </a:endParaRPr>
                    </a:p>
                  </a:txBody>
                  <a:tcPr/>
                </a:tc>
                <a:tc hMerge="1">
                  <a:txBody>
                    <a:bodyPr/>
                    <a:lstStyle/>
                    <a:p>
                      <a:endParaRPr lang="en-GB" sz="1050" b="1" dirty="0">
                        <a:latin typeface="Montserrat" pitchFamily="2" charset="77"/>
                      </a:endParaRPr>
                    </a:p>
                  </a:txBody>
                  <a:tcPr/>
                </a:tc>
                <a:tc hMerge="1">
                  <a:txBody>
                    <a:bodyPr/>
                    <a:lstStyle/>
                    <a:p>
                      <a:endParaRPr lang="en-GB" sz="1050" b="1" dirty="0">
                        <a:latin typeface="Montserrat" pitchFamily="2" charset="77"/>
                      </a:endParaRPr>
                    </a:p>
                  </a:txBody>
                  <a:tcPr/>
                </a:tc>
                <a:tc hMerge="1">
                  <a:txBody>
                    <a:bodyPr/>
                    <a:lstStyle/>
                    <a:p>
                      <a:endParaRPr lang="en-GB" sz="1050" b="1" dirty="0">
                        <a:latin typeface="Montserrat" pitchFamily="2" charset="77"/>
                      </a:endParaRPr>
                    </a:p>
                  </a:txBody>
                  <a:tcPr/>
                </a:tc>
                <a:tc hMerge="1">
                  <a:txBody>
                    <a:bodyPr/>
                    <a:lstStyle/>
                    <a:p>
                      <a:endParaRPr lang="en-GB" sz="1050" b="1" dirty="0">
                        <a:latin typeface="Montserrat" pitchFamily="2" charset="77"/>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45303333"/>
                  </a:ext>
                </a:extLst>
              </a:tr>
              <a:tr h="5529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Arial" panose="020B0604020202020204" pitchFamily="34" charset="0"/>
                          <a:cs typeface="Arial" panose="020B0604020202020204" pitchFamily="34" charset="0"/>
                        </a:rPr>
                        <a:t>TACTICS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Arial" panose="020B0604020202020204" pitchFamily="34" charset="0"/>
                          <a:cs typeface="Arial" panose="020B0604020202020204" pitchFamily="34" charset="0"/>
                        </a:rPr>
                        <a:t>KEY MOMENT / MILESTONE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Arial" panose="020B0604020202020204" pitchFamily="34" charset="0"/>
                          <a:cs typeface="Arial" panose="020B0604020202020204" pitchFamily="34" charset="0"/>
                        </a:rPr>
                        <a:t>INTERIM RESULTS</a:t>
                      </a:r>
                    </a:p>
                    <a:p>
                      <a:pPr algn="ctr"/>
                      <a:endParaRPr lang="en-GB" sz="12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TARGET</a:t>
                      </a:r>
                    </a:p>
                    <a:p>
                      <a:pPr algn="ctr"/>
                      <a:endParaRPr lang="en-GB" sz="12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MEANS OF VERIFICATION</a:t>
                      </a:r>
                    </a:p>
                  </a:txBody>
                  <a:tcPr/>
                </a:tc>
                <a:tc gridSpan="4">
                  <a:txBody>
                    <a:bodyPr/>
                    <a:lstStyle/>
                    <a:p>
                      <a:pPr algn="ctr"/>
                      <a:r>
                        <a:rPr lang="en-GB" sz="1200" b="1" dirty="0">
                          <a:latin typeface="Arial" panose="020B0604020202020204" pitchFamily="34" charset="0"/>
                          <a:cs typeface="Arial" panose="020B0604020202020204" pitchFamily="34" charset="0"/>
                        </a:rPr>
                        <a:t>PROGRESS</a:t>
                      </a:r>
                      <a:endParaRPr lang="en-GB" sz="1200" dirty="0">
                        <a:latin typeface="Arial" panose="020B0604020202020204" pitchFamily="34" charset="0"/>
                        <a:cs typeface="Arial" panose="020B0604020202020204"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54441415"/>
                  </a:ext>
                </a:extLst>
              </a:tr>
              <a:tr h="2665641">
                <a:tc>
                  <a:txBody>
                    <a:bodyPr/>
                    <a:lstStyle/>
                    <a:p>
                      <a:pPr marL="9525" indent="0" algn="l">
                        <a:tabLst>
                          <a:tab pos="227013" algn="l"/>
                        </a:tabLst>
                      </a:pPr>
                      <a:r>
                        <a:rPr lang="en-GB" sz="1100" b="1" i="1" dirty="0">
                          <a:latin typeface="Arial" panose="020B0604020202020204" pitchFamily="34" charset="0"/>
                          <a:cs typeface="Arial" panose="020B0604020202020204" pitchFamily="34" charset="0"/>
                        </a:rPr>
                        <a:t>  Tactic 1: </a:t>
                      </a:r>
                    </a:p>
                    <a:p>
                      <a:pPr marL="9525" indent="0" algn="l">
                        <a:tabLst>
                          <a:tab pos="227013" algn="l"/>
                        </a:tabLst>
                      </a:pPr>
                      <a:r>
                        <a:rPr lang="en-GB" sz="1100" b="0" i="1" dirty="0">
                          <a:latin typeface="Arial" panose="020B0604020202020204" pitchFamily="34" charset="0"/>
                          <a:cs typeface="Arial" panose="020B0604020202020204" pitchFamily="34" charset="0"/>
                        </a:rPr>
                        <a:t>  Bilateral Meeting</a:t>
                      </a:r>
                    </a:p>
                    <a:p>
                      <a:pPr algn="l"/>
                      <a:endParaRPr lang="en-GB" sz="1100" b="1" i="1" dirty="0">
                        <a:latin typeface="Arial" panose="020B0604020202020204" pitchFamily="34" charset="0"/>
                        <a:cs typeface="Arial" panose="020B0604020202020204" pitchFamily="34" charset="0"/>
                      </a:endParaRPr>
                    </a:p>
                    <a:p>
                      <a:pPr algn="l"/>
                      <a:endParaRPr lang="en-GB" sz="1100" b="1" i="1" dirty="0">
                        <a:latin typeface="Arial" panose="020B0604020202020204" pitchFamily="34" charset="0"/>
                        <a:cs typeface="Arial" panose="020B0604020202020204" pitchFamily="34" charset="0"/>
                      </a:endParaRPr>
                    </a:p>
                    <a:p>
                      <a:pPr algn="l"/>
                      <a:endParaRPr lang="en-GB" sz="1100" b="1" i="1" dirty="0">
                        <a:latin typeface="Arial" panose="020B0604020202020204" pitchFamily="34" charset="0"/>
                        <a:cs typeface="Arial" panose="020B0604020202020204" pitchFamily="34" charset="0"/>
                      </a:endParaRPr>
                    </a:p>
                    <a:p>
                      <a:pPr algn="l"/>
                      <a:endParaRPr lang="en-GB" sz="1100" b="1" i="1" dirty="0">
                        <a:latin typeface="Arial" panose="020B0604020202020204" pitchFamily="34" charset="0"/>
                        <a:cs typeface="Arial" panose="020B0604020202020204" pitchFamily="34" charset="0"/>
                      </a:endParaRPr>
                    </a:p>
                  </a:txBody>
                  <a:tcPr/>
                </a:tc>
                <a:tc>
                  <a:txBody>
                    <a:bodyPr/>
                    <a:lstStyle/>
                    <a:p>
                      <a:r>
                        <a:rPr lang="en-GB" sz="1100" b="0" i="1" dirty="0">
                          <a:latin typeface="Arial" panose="020B0604020202020204" pitchFamily="34" charset="0"/>
                          <a:cs typeface="Arial" panose="020B0604020202020204" pitchFamily="34" charset="0"/>
                        </a:rPr>
                        <a:t>Bi-Annual Head of Agency meeting with Minister of Decentralisation - scheduled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1" dirty="0">
                          <a:latin typeface="Arial" panose="020B0604020202020204" pitchFamily="34" charset="0"/>
                          <a:cs typeface="Arial" panose="020B0604020202020204" pitchFamily="34" charset="0"/>
                        </a:rPr>
                        <a:t>October 2022</a:t>
                      </a:r>
                    </a:p>
                  </a:txBody>
                  <a:tcPr/>
                </a:tc>
                <a:tc>
                  <a:txBody>
                    <a:bodyPr/>
                    <a:lstStyle/>
                    <a:p>
                      <a:pPr marL="285750" indent="-285750">
                        <a:buFont typeface="Arial" panose="020B0604020202020204" pitchFamily="34" charset="0"/>
                        <a:buChar char="•"/>
                      </a:pPr>
                      <a:r>
                        <a:rPr lang="en-GB" sz="1100" b="0" i="1" dirty="0">
                          <a:latin typeface="Arial" panose="020B0604020202020204" pitchFamily="34" charset="0"/>
                          <a:cs typeface="Arial" panose="020B0604020202020204" pitchFamily="34" charset="0"/>
                        </a:rPr>
                        <a:t>Minister of Decentralization (MoD) to acknowledge importance of issue​</a:t>
                      </a:r>
                    </a:p>
                    <a:p>
                      <a:pPr marL="285750" indent="-285750">
                        <a:buFont typeface="Arial" panose="020B0604020202020204" pitchFamily="34" charset="0"/>
                        <a:buChar char="•"/>
                      </a:pPr>
                      <a:r>
                        <a:rPr lang="en-GB" sz="1100" b="0" i="1" dirty="0">
                          <a:latin typeface="Arial" panose="020B0604020202020204" pitchFamily="34" charset="0"/>
                          <a:cs typeface="Arial" panose="020B0604020202020204" pitchFamily="34" charset="0"/>
                        </a:rPr>
                        <a:t>MoD to express his own personal commitment​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i="1" dirty="0">
                          <a:latin typeface="Arial" panose="020B0604020202020204" pitchFamily="34" charset="0"/>
                          <a:cs typeface="Arial" panose="020B0604020202020204" pitchFamily="34" charset="0"/>
                        </a:rPr>
                        <a:t>Gain clarity from MoD on his position and suggestions on his way forward - including on how our agency can best engage with the Minister of Education and Minister of Finance to understand his level of influence. </a:t>
                      </a:r>
                    </a:p>
                  </a:txBody>
                  <a:tcPr/>
                </a:tc>
                <a:tc>
                  <a:txBody>
                    <a:bodyPr/>
                    <a:lstStyle/>
                    <a:p>
                      <a:r>
                        <a:rPr lang="en-GB" sz="1100" b="0" i="1" dirty="0">
                          <a:latin typeface="Arial" panose="020B0604020202020204" pitchFamily="34" charset="0"/>
                          <a:cs typeface="Arial" panose="020B0604020202020204" pitchFamily="34" charset="0"/>
                        </a:rPr>
                        <a:t>Minister of Decentralisation</a:t>
                      </a:r>
                    </a:p>
                  </a:txBody>
                  <a:tcPr/>
                </a:tc>
                <a:tc>
                  <a:txBody>
                    <a:bodyPr/>
                    <a:lstStyle/>
                    <a:p>
                      <a:pPr marL="171450" indent="-171450">
                        <a:buFont typeface="Arial" panose="020B0604020202020204" pitchFamily="34" charset="0"/>
                        <a:buChar char="•"/>
                      </a:pPr>
                      <a:r>
                        <a:rPr lang="en-GB" sz="1100" b="0" i="1" dirty="0">
                          <a:latin typeface="Arial" panose="020B0604020202020204" pitchFamily="34" charset="0"/>
                          <a:cs typeface="Arial" panose="020B0604020202020204" pitchFamily="34" charset="0"/>
                        </a:rPr>
                        <a:t>Minister of Decentralization verbally acknowledges importance of the issue</a:t>
                      </a:r>
                    </a:p>
                    <a:p>
                      <a:pPr marL="171450" indent="-171450">
                        <a:buFont typeface="Arial" panose="020B0604020202020204" pitchFamily="34" charset="0"/>
                        <a:buChar char="•"/>
                      </a:pPr>
                      <a:r>
                        <a:rPr lang="en-GB" sz="1100" b="0" i="1" dirty="0">
                          <a:latin typeface="Arial" panose="020B0604020202020204" pitchFamily="34" charset="0"/>
                          <a:cs typeface="Arial" panose="020B0604020202020204" pitchFamily="34" charset="0"/>
                        </a:rPr>
                        <a:t>MoD expresses a personal commitment</a:t>
                      </a:r>
                    </a:p>
                    <a:p>
                      <a:pPr marL="171450" indent="-171450">
                        <a:buFont typeface="Arial" panose="020B0604020202020204" pitchFamily="34" charset="0"/>
                        <a:buChar char="•"/>
                      </a:pPr>
                      <a:r>
                        <a:rPr lang="en-GB" sz="1100" b="0" i="1" dirty="0">
                          <a:latin typeface="Arial" panose="020B0604020202020204" pitchFamily="34" charset="0"/>
                          <a:cs typeface="Arial" panose="020B0604020202020204" pitchFamily="34" charset="0"/>
                        </a:rPr>
                        <a:t>MoD commits to next steps on engagement to take the agenda to increase local budget allocation forward with </a:t>
                      </a:r>
                      <a:r>
                        <a:rPr lang="en-GB" sz="1100" b="0" i="1" dirty="0" err="1">
                          <a:latin typeface="Arial" panose="020B0604020202020204" pitchFamily="34" charset="0"/>
                          <a:cs typeface="Arial" panose="020B0604020202020204" pitchFamily="34" charset="0"/>
                        </a:rPr>
                        <a:t>MoE</a:t>
                      </a:r>
                      <a:r>
                        <a:rPr lang="en-GB" sz="1100" b="0" i="1" dirty="0">
                          <a:latin typeface="Arial" panose="020B0604020202020204" pitchFamily="34" charset="0"/>
                          <a:cs typeface="Arial" panose="020B0604020202020204" pitchFamily="34" charset="0"/>
                        </a:rPr>
                        <a:t>, and MoF.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Arial" panose="020B0604020202020204" pitchFamily="34" charset="0"/>
                          <a:cs typeface="Arial" panose="020B0604020202020204" pitchFamily="34" charset="0"/>
                        </a:rPr>
                        <a:t>Q1</a:t>
                      </a:r>
                    </a:p>
                  </a:txBody>
                  <a:tcPr>
                    <a:solidFill>
                      <a:schemeClr val="bg1">
                        <a:lumMod val="95000"/>
                      </a:schemeClr>
                    </a:solidFill>
                  </a:tcPr>
                </a:tc>
                <a:tc>
                  <a:txBody>
                    <a:bodyPr/>
                    <a:lstStyle/>
                    <a:p>
                      <a:pPr marL="4763"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Arial" panose="020B0604020202020204" pitchFamily="34" charset="0"/>
                          <a:cs typeface="Arial" panose="020B0604020202020204" pitchFamily="34" charset="0"/>
                        </a:rPr>
                        <a:t>Q2</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Arial" panose="020B0604020202020204" pitchFamily="34" charset="0"/>
                          <a:cs typeface="Arial" panose="020B0604020202020204" pitchFamily="34" charset="0"/>
                        </a:rPr>
                        <a:t>Q3</a:t>
                      </a:r>
                    </a:p>
                  </a:txBody>
                  <a:tcPr>
                    <a:solidFill>
                      <a:schemeClr val="bg1">
                        <a:lumMod val="95000"/>
                      </a:schemeClr>
                    </a:solidFill>
                  </a:tcPr>
                </a:tc>
                <a:tc>
                  <a:txBody>
                    <a:bodyPr/>
                    <a:lstStyle/>
                    <a:p>
                      <a:pPr algn="l"/>
                      <a:r>
                        <a:rPr lang="en-GB" sz="1400" b="1" dirty="0">
                          <a:latin typeface="Arial" panose="020B0604020202020204" pitchFamily="34" charset="0"/>
                          <a:cs typeface="Arial" panose="020B0604020202020204" pitchFamily="34" charset="0"/>
                        </a:rPr>
                        <a:t>Q4</a:t>
                      </a:r>
                    </a:p>
                  </a:txBody>
                  <a:tcPr>
                    <a:solidFill>
                      <a:schemeClr val="accent6">
                        <a:lumMod val="20000"/>
                        <a:lumOff val="80000"/>
                      </a:schemeClr>
                    </a:solidFill>
                  </a:tcPr>
                </a:tc>
                <a:extLst>
                  <a:ext uri="{0D108BD9-81ED-4DB2-BD59-A6C34878D82A}">
                    <a16:rowId xmlns:a16="http://schemas.microsoft.com/office/drawing/2014/main" val="3659571438"/>
                  </a:ext>
                </a:extLst>
              </a:tr>
              <a:tr h="2806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Arial" panose="020B0604020202020204" pitchFamily="34" charset="0"/>
                          <a:cs typeface="Arial" panose="020B0604020202020204" pitchFamily="34" charset="0"/>
                        </a:rPr>
                        <a:t>  Tactic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Arial" panose="020B0604020202020204" pitchFamily="34" charset="0"/>
                          <a:cs typeface="Arial" panose="020B0604020202020204" pitchFamily="34" charset="0"/>
                        </a:rPr>
                        <a:t>  </a:t>
                      </a:r>
                      <a:r>
                        <a:rPr lang="en-GB" sz="1100" b="0" i="1" dirty="0">
                          <a:latin typeface="Arial" panose="020B0604020202020204" pitchFamily="34" charset="0"/>
                          <a:cs typeface="Arial" panose="020B0604020202020204" pitchFamily="34" charset="0"/>
                        </a:rPr>
                        <a:t>Coalition Building </a:t>
                      </a:r>
                    </a:p>
                    <a:p>
                      <a:pPr algn="l"/>
                      <a:endParaRPr lang="en-GB" sz="11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1" dirty="0">
                          <a:latin typeface="Arial" panose="020B0604020202020204" pitchFamily="34" charset="0"/>
                          <a:cs typeface="Arial" panose="020B0604020202020204" pitchFamily="34" charset="0"/>
                        </a:rPr>
                        <a:t>National Education Sector Plan 2023 – 2026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1" dirty="0">
                          <a:latin typeface="Arial" panose="020B0604020202020204" pitchFamily="34" charset="0"/>
                          <a:cs typeface="Arial" panose="020B0604020202020204" pitchFamily="34" charset="0"/>
                        </a:rPr>
                        <a:t>- Review scheduled December 2022 ​</a:t>
                      </a:r>
                    </a:p>
                  </a:txBody>
                  <a:tcPr/>
                </a:tc>
                <a:tc>
                  <a:txBody>
                    <a:bodyPr/>
                    <a:lstStyle/>
                    <a:p>
                      <a:pPr marL="285750" indent="-285750">
                        <a:buFont typeface="Arial" panose="020B0604020202020204" pitchFamily="34" charset="0"/>
                        <a:buChar char="•"/>
                      </a:pPr>
                      <a:r>
                        <a:rPr lang="en-GB" sz="1100" b="0" i="1" dirty="0">
                          <a:latin typeface="Arial" panose="020B0604020202020204" pitchFamily="34" charset="0"/>
                          <a:cs typeface="Arial" panose="020B0604020202020204" pitchFamily="34" charset="0"/>
                        </a:rPr>
                        <a:t>A coalition of education partners are united under the agenda priority that 20 percent of budget (or portion of) allocation from local government will be earmarked for education​ - and are consistent in their messaging and call to action to targets to actualise this change. </a:t>
                      </a:r>
                    </a:p>
                    <a:p>
                      <a:pPr marL="285750" indent="-285750">
                        <a:buFont typeface="Arial" panose="020B0604020202020204" pitchFamily="34" charset="0"/>
                        <a:buChar char="•"/>
                      </a:pPr>
                      <a:endParaRPr lang="en-GB" sz="1100" b="0"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100" b="0" i="1" dirty="0">
                          <a:latin typeface="Arial" panose="020B0604020202020204" pitchFamily="34" charset="0"/>
                          <a:cs typeface="Arial" panose="020B0604020202020204" pitchFamily="34" charset="0"/>
                        </a:rPr>
                        <a:t>It is reflected in the national education sector plan that 20 percent of budget (or portion of) allocation from local government will be earmarked for education​.</a:t>
                      </a:r>
                      <a:endParaRPr lang="en-GB" sz="1100" b="1" i="1"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GB" sz="1100" b="0" i="1" dirty="0">
                          <a:latin typeface="Arial" panose="020B0604020202020204" pitchFamily="34" charset="0"/>
                          <a:cs typeface="Arial" panose="020B0604020202020204" pitchFamily="34" charset="0"/>
                        </a:rPr>
                        <a:t>Decision maker targets: Minister of Education / Minister of Finance / Budgetary Committee Chair</a:t>
                      </a:r>
                    </a:p>
                    <a:p>
                      <a:pPr marL="285750" indent="-285750">
                        <a:buFont typeface="Arial" panose="020B0604020202020204" pitchFamily="34" charset="0"/>
                        <a:buChar char="•"/>
                      </a:pPr>
                      <a:endParaRPr lang="en-GB" sz="1100" b="0"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100" b="0" i="1" dirty="0">
                          <a:latin typeface="Arial" panose="020B0604020202020204" pitchFamily="34" charset="0"/>
                          <a:cs typeface="Arial" panose="020B0604020202020204" pitchFamily="34" charset="0"/>
                        </a:rPr>
                        <a:t>Coalition targets: Key INGO, Agencies, influential stakeholders</a:t>
                      </a:r>
                      <a:endParaRPr lang="en-GB" sz="1100" b="1" i="1" dirty="0">
                        <a:latin typeface="Arial" panose="020B0604020202020204" pitchFamily="34" charset="0"/>
                        <a:cs typeface="Arial" panose="020B0604020202020204" pitchFamily="34" charset="0"/>
                      </a:endParaRPr>
                    </a:p>
                    <a:p>
                      <a:endParaRPr lang="en-GB" sz="1100" b="1" i="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1" dirty="0">
                          <a:latin typeface="Arial" panose="020B0604020202020204" pitchFamily="34" charset="0"/>
                          <a:cs typeface="Arial" panose="020B0604020202020204" pitchFamily="34" charset="0"/>
                        </a:rPr>
                        <a:t>National Education Sector Plan and Policy review embeds 20 percent of budget allocations at local government must be earmarked for education​.</a:t>
                      </a:r>
                      <a:endParaRPr lang="en-GB" sz="1100" b="1" i="1" dirty="0">
                        <a:latin typeface="Arial" panose="020B0604020202020204" pitchFamily="34" charset="0"/>
                        <a:cs typeface="Arial" panose="020B0604020202020204" pitchFamily="34" charset="0"/>
                      </a:endParaRPr>
                    </a:p>
                    <a:p>
                      <a:endParaRPr lang="en-GB" sz="1100" b="1" i="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Arial" panose="020B0604020202020204" pitchFamily="34" charset="0"/>
                          <a:cs typeface="Arial" panose="020B0604020202020204" pitchFamily="34" charset="0"/>
                        </a:rPr>
                        <a:t>Q1</a:t>
                      </a:r>
                    </a:p>
                  </a:txBody>
                  <a:tcPr>
                    <a:solidFill>
                      <a:schemeClr val="bg1">
                        <a:lumMod val="95000"/>
                      </a:schemeClr>
                    </a:solidFill>
                  </a:tcPr>
                </a:tc>
                <a:tc>
                  <a:txBody>
                    <a:bodyPr/>
                    <a:lstStyle/>
                    <a:p>
                      <a:pPr marL="4763"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Arial" panose="020B0604020202020204" pitchFamily="34" charset="0"/>
                          <a:cs typeface="Arial" panose="020B0604020202020204" pitchFamily="34" charset="0"/>
                        </a:rPr>
                        <a:t>Q2</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Arial" panose="020B0604020202020204" pitchFamily="34" charset="0"/>
                          <a:cs typeface="Arial" panose="020B0604020202020204" pitchFamily="34" charset="0"/>
                        </a:rPr>
                        <a:t>Q3</a:t>
                      </a:r>
                    </a:p>
                  </a:txBody>
                  <a:tcPr>
                    <a:solidFill>
                      <a:schemeClr val="bg1">
                        <a:lumMod val="95000"/>
                      </a:schemeClr>
                    </a:solidFill>
                  </a:tcPr>
                </a:tc>
                <a:tc>
                  <a:txBody>
                    <a:bodyPr/>
                    <a:lstStyle/>
                    <a:p>
                      <a:pPr algn="l"/>
                      <a:r>
                        <a:rPr lang="en-GB" sz="1400" b="1" dirty="0">
                          <a:latin typeface="Arial" panose="020B0604020202020204" pitchFamily="34" charset="0"/>
                          <a:cs typeface="Arial" panose="020B0604020202020204" pitchFamily="34" charset="0"/>
                        </a:rPr>
                        <a:t>Q4</a:t>
                      </a:r>
                    </a:p>
                  </a:txBody>
                  <a:tcPr>
                    <a:solidFill>
                      <a:schemeClr val="accent6">
                        <a:lumMod val="20000"/>
                        <a:lumOff val="80000"/>
                      </a:schemeClr>
                    </a:solidFill>
                  </a:tcPr>
                </a:tc>
                <a:extLst>
                  <a:ext uri="{0D108BD9-81ED-4DB2-BD59-A6C34878D82A}">
                    <a16:rowId xmlns:a16="http://schemas.microsoft.com/office/drawing/2014/main" val="1795826193"/>
                  </a:ext>
                </a:extLst>
              </a:tr>
            </a:tbl>
          </a:graphicData>
        </a:graphic>
      </p:graphicFrame>
      <p:sp>
        <p:nvSpPr>
          <p:cNvPr id="3" name="Rectangle 1">
            <a:extLst>
              <a:ext uri="{FF2B5EF4-FFF2-40B4-BE49-F238E27FC236}">
                <a16:creationId xmlns:a16="http://schemas.microsoft.com/office/drawing/2014/main" id="{504E67AC-AFAF-367B-109C-1F643D30DFDC}"/>
              </a:ext>
            </a:extLst>
          </p:cNvPr>
          <p:cNvSpPr>
            <a:spLocks noChangeArrowheads="1"/>
          </p:cNvSpPr>
          <p:nvPr/>
        </p:nvSpPr>
        <p:spPr bwMode="auto">
          <a:xfrm>
            <a:off x="3433142" y="2355436"/>
            <a:ext cx="2067392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8852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48A92C66-DE2E-B53E-7B08-D275C024F224}"/>
              </a:ext>
            </a:extLst>
          </p:cNvPr>
          <p:cNvGraphicFramePr>
            <a:graphicFrameLocks noGrp="1"/>
          </p:cNvGraphicFramePr>
          <p:nvPr>
            <p:extLst>
              <p:ext uri="{D42A27DB-BD31-4B8C-83A1-F6EECF244321}">
                <p14:modId xmlns:p14="http://schemas.microsoft.com/office/powerpoint/2010/main" val="2451221777"/>
              </p:ext>
            </p:extLst>
          </p:nvPr>
        </p:nvGraphicFramePr>
        <p:xfrm>
          <a:off x="0" y="0"/>
          <a:ext cx="12191998" cy="6858000"/>
        </p:xfrm>
        <a:graphic>
          <a:graphicData uri="http://schemas.openxmlformats.org/drawingml/2006/table">
            <a:tbl>
              <a:tblPr firstRow="1" bandRow="1">
                <a:tableStyleId>{00A15C55-8517-42AA-B614-E9B94910E393}</a:tableStyleId>
              </a:tblPr>
              <a:tblGrid>
                <a:gridCol w="2046266">
                  <a:extLst>
                    <a:ext uri="{9D8B030D-6E8A-4147-A177-3AD203B41FA5}">
                      <a16:colId xmlns:a16="http://schemas.microsoft.com/office/drawing/2014/main" val="1223904225"/>
                    </a:ext>
                  </a:extLst>
                </a:gridCol>
                <a:gridCol w="1999652">
                  <a:extLst>
                    <a:ext uri="{9D8B030D-6E8A-4147-A177-3AD203B41FA5}">
                      <a16:colId xmlns:a16="http://schemas.microsoft.com/office/drawing/2014/main" val="3373583938"/>
                    </a:ext>
                  </a:extLst>
                </a:gridCol>
                <a:gridCol w="1962908">
                  <a:extLst>
                    <a:ext uri="{9D8B030D-6E8A-4147-A177-3AD203B41FA5}">
                      <a16:colId xmlns:a16="http://schemas.microsoft.com/office/drawing/2014/main" val="2768275424"/>
                    </a:ext>
                  </a:extLst>
                </a:gridCol>
                <a:gridCol w="1526294">
                  <a:extLst>
                    <a:ext uri="{9D8B030D-6E8A-4147-A177-3AD203B41FA5}">
                      <a16:colId xmlns:a16="http://schemas.microsoft.com/office/drawing/2014/main" val="717167636"/>
                    </a:ext>
                  </a:extLst>
                </a:gridCol>
                <a:gridCol w="1800163">
                  <a:extLst>
                    <a:ext uri="{9D8B030D-6E8A-4147-A177-3AD203B41FA5}">
                      <a16:colId xmlns:a16="http://schemas.microsoft.com/office/drawing/2014/main" val="4167523520"/>
                    </a:ext>
                  </a:extLst>
                </a:gridCol>
                <a:gridCol w="811107">
                  <a:extLst>
                    <a:ext uri="{9D8B030D-6E8A-4147-A177-3AD203B41FA5}">
                      <a16:colId xmlns:a16="http://schemas.microsoft.com/office/drawing/2014/main" val="2886746925"/>
                    </a:ext>
                  </a:extLst>
                </a:gridCol>
                <a:gridCol w="699661">
                  <a:extLst>
                    <a:ext uri="{9D8B030D-6E8A-4147-A177-3AD203B41FA5}">
                      <a16:colId xmlns:a16="http://schemas.microsoft.com/office/drawing/2014/main" val="640763887"/>
                    </a:ext>
                  </a:extLst>
                </a:gridCol>
                <a:gridCol w="734101">
                  <a:extLst>
                    <a:ext uri="{9D8B030D-6E8A-4147-A177-3AD203B41FA5}">
                      <a16:colId xmlns:a16="http://schemas.microsoft.com/office/drawing/2014/main" val="3387821313"/>
                    </a:ext>
                  </a:extLst>
                </a:gridCol>
                <a:gridCol w="611846">
                  <a:extLst>
                    <a:ext uri="{9D8B030D-6E8A-4147-A177-3AD203B41FA5}">
                      <a16:colId xmlns:a16="http://schemas.microsoft.com/office/drawing/2014/main" val="3678335045"/>
                    </a:ext>
                  </a:extLst>
                </a:gridCol>
              </a:tblGrid>
              <a:tr h="929971">
                <a:tc gridSpan="9">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Arial" panose="020B0604020202020204" pitchFamily="34" charset="0"/>
                          <a:cs typeface="Arial" panose="020B0604020202020204" pitchFamily="34" charset="0"/>
                        </a:rPr>
                        <a:t>  Advocacy Outcome: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latin typeface="Arial" panose="020B0604020202020204" pitchFamily="34" charset="0"/>
                        <a:cs typeface="Arial" panose="020B0604020202020204" pitchFamily="34" charset="0"/>
                      </a:endParaRPr>
                    </a:p>
                  </a:txBody>
                  <a:tcPr/>
                </a:tc>
                <a:tc hMerge="1">
                  <a:txBody>
                    <a:bodyPr/>
                    <a:lstStyle/>
                    <a:p>
                      <a:endParaRPr lang="en-GB" sz="1050" b="1" dirty="0">
                        <a:latin typeface="Montserrat" pitchFamily="2" charset="77"/>
                      </a:endParaRPr>
                    </a:p>
                  </a:txBody>
                  <a:tcPr/>
                </a:tc>
                <a:tc hMerge="1">
                  <a:txBody>
                    <a:bodyPr/>
                    <a:lstStyle/>
                    <a:p>
                      <a:endParaRPr lang="en-GB" sz="1050" b="1" dirty="0">
                        <a:latin typeface="Montserrat" pitchFamily="2" charset="77"/>
                      </a:endParaRPr>
                    </a:p>
                  </a:txBody>
                  <a:tcPr/>
                </a:tc>
                <a:tc hMerge="1">
                  <a:txBody>
                    <a:bodyPr/>
                    <a:lstStyle/>
                    <a:p>
                      <a:endParaRPr lang="en-GB" sz="1050" b="1" dirty="0">
                        <a:latin typeface="Montserrat" pitchFamily="2" charset="77"/>
                      </a:endParaRPr>
                    </a:p>
                  </a:txBody>
                  <a:tcPr/>
                </a:tc>
                <a:tc hMerge="1">
                  <a:txBody>
                    <a:bodyPr/>
                    <a:lstStyle/>
                    <a:p>
                      <a:endParaRPr lang="en-GB" sz="1050" b="1" dirty="0">
                        <a:latin typeface="Montserrat" pitchFamily="2" charset="77"/>
                      </a:endParaRPr>
                    </a:p>
                  </a:txBody>
                  <a:tcPr/>
                </a:tc>
                <a:tc hMerge="1">
                  <a:txBody>
                    <a:bodyPr/>
                    <a:lstStyle/>
                    <a:p>
                      <a:endParaRPr lang="en-GB" sz="1050" b="1" dirty="0">
                        <a:latin typeface="Montserrat" pitchFamily="2" charset="77"/>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45303333"/>
                  </a:ext>
                </a:extLst>
              </a:tr>
              <a:tr h="8733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Arial" panose="020B0604020202020204" pitchFamily="34" charset="0"/>
                          <a:cs typeface="Arial" panose="020B0604020202020204" pitchFamily="34" charset="0"/>
                        </a:rPr>
                        <a:t>Tactics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Arial" panose="020B0604020202020204" pitchFamily="34" charset="0"/>
                          <a:cs typeface="Arial" panose="020B0604020202020204" pitchFamily="34" charset="0"/>
                        </a:rPr>
                        <a:t>Key moment / milestone</a:t>
                      </a:r>
                    </a:p>
                    <a:p>
                      <a:pPr algn="ctr"/>
                      <a:endParaRPr lang="en-GB"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Arial" panose="020B0604020202020204" pitchFamily="34" charset="0"/>
                          <a:cs typeface="Arial" panose="020B0604020202020204" pitchFamily="34" charset="0"/>
                        </a:rPr>
                        <a:t>Interim result</a:t>
                      </a:r>
                    </a:p>
                    <a:p>
                      <a:pPr algn="ctr"/>
                      <a:endParaRPr lang="en-GB"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Target</a:t>
                      </a:r>
                    </a:p>
                    <a:p>
                      <a:pPr algn="ctr"/>
                      <a:endParaRPr lang="en-GB" sz="1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Means of Verification</a:t>
                      </a:r>
                    </a:p>
                    <a:p>
                      <a:pPr algn="ctr"/>
                      <a:endParaRPr lang="en-GB" sz="1600" dirty="0">
                        <a:latin typeface="Arial" panose="020B0604020202020204" pitchFamily="34" charset="0"/>
                        <a:cs typeface="Arial" panose="020B0604020202020204" pitchFamily="34" charset="0"/>
                      </a:endParaRPr>
                    </a:p>
                  </a:txBody>
                  <a:tcPr/>
                </a:tc>
                <a:tc gridSpan="4">
                  <a:txBody>
                    <a:bodyPr/>
                    <a:lstStyle/>
                    <a:p>
                      <a:pPr algn="ctr"/>
                      <a:r>
                        <a:rPr lang="en-GB" sz="1600" b="1" dirty="0">
                          <a:latin typeface="Arial" panose="020B0604020202020204" pitchFamily="34" charset="0"/>
                          <a:cs typeface="Arial" panose="020B0604020202020204" pitchFamily="34" charset="0"/>
                        </a:rPr>
                        <a:t>Progress</a:t>
                      </a:r>
                      <a:endParaRPr lang="en-GB" sz="1600" dirty="0">
                        <a:latin typeface="Arial" panose="020B0604020202020204" pitchFamily="34" charset="0"/>
                        <a:cs typeface="Arial" panose="020B0604020202020204"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54441415"/>
                  </a:ext>
                </a:extLst>
              </a:tr>
              <a:tr h="1487954">
                <a:tc>
                  <a:txBody>
                    <a:bodyPr/>
                    <a:lstStyle/>
                    <a:p>
                      <a:pPr marL="9525" indent="0" algn="l">
                        <a:tabLst>
                          <a:tab pos="227013" algn="l"/>
                        </a:tabLst>
                      </a:pPr>
                      <a:r>
                        <a:rPr lang="en-GB" sz="1800" b="1" dirty="0">
                          <a:latin typeface="Arial" panose="020B0604020202020204" pitchFamily="34" charset="0"/>
                          <a:cs typeface="Arial" panose="020B0604020202020204" pitchFamily="34" charset="0"/>
                        </a:rPr>
                        <a:t>  Tactic 1: </a:t>
                      </a:r>
                    </a:p>
                    <a:p>
                      <a:pPr algn="l"/>
                      <a:endParaRPr lang="en-GB" sz="1800" b="1" dirty="0">
                        <a:latin typeface="Arial" panose="020B0604020202020204" pitchFamily="34" charset="0"/>
                        <a:cs typeface="Arial" panose="020B0604020202020204" pitchFamily="34" charset="0"/>
                      </a:endParaRPr>
                    </a:p>
                    <a:p>
                      <a:pPr algn="l"/>
                      <a:endParaRPr lang="en-GB" sz="1800" b="1" dirty="0">
                        <a:latin typeface="Arial" panose="020B0604020202020204" pitchFamily="34" charset="0"/>
                        <a:cs typeface="Arial" panose="020B0604020202020204" pitchFamily="34" charset="0"/>
                      </a:endParaRPr>
                    </a:p>
                    <a:p>
                      <a:pPr algn="l"/>
                      <a:endParaRPr lang="en-GB" sz="1800" b="1" dirty="0">
                        <a:latin typeface="Arial" panose="020B0604020202020204" pitchFamily="34" charset="0"/>
                        <a:cs typeface="Arial" panose="020B0604020202020204" pitchFamily="34" charset="0"/>
                      </a:endParaRPr>
                    </a:p>
                    <a:p>
                      <a:pPr algn="l"/>
                      <a:endParaRPr lang="en-GB" sz="1800" b="1" dirty="0">
                        <a:latin typeface="Arial" panose="020B0604020202020204" pitchFamily="34" charset="0"/>
                        <a:cs typeface="Arial" panose="020B0604020202020204" pitchFamily="34" charset="0"/>
                      </a:endParaRPr>
                    </a:p>
                  </a:txBody>
                  <a:tcPr/>
                </a:tc>
                <a:tc>
                  <a:txBody>
                    <a:bodyPr/>
                    <a:lstStyle/>
                    <a:p>
                      <a:endParaRPr lang="en-GB" sz="1800" b="1" dirty="0">
                        <a:latin typeface="Arial" panose="020B0604020202020204" pitchFamily="34" charset="0"/>
                        <a:cs typeface="Arial" panose="020B0604020202020204" pitchFamily="34" charset="0"/>
                      </a:endParaRPr>
                    </a:p>
                  </a:txBody>
                  <a:tcPr/>
                </a:tc>
                <a:tc>
                  <a:txBody>
                    <a:bodyPr/>
                    <a:lstStyle/>
                    <a:p>
                      <a:endParaRPr lang="en-GB" sz="1800" b="1" dirty="0">
                        <a:latin typeface="Arial" panose="020B0604020202020204" pitchFamily="34" charset="0"/>
                        <a:cs typeface="Arial" panose="020B0604020202020204" pitchFamily="34" charset="0"/>
                      </a:endParaRPr>
                    </a:p>
                  </a:txBody>
                  <a:tcPr/>
                </a:tc>
                <a:tc>
                  <a:txBody>
                    <a:bodyPr/>
                    <a:lstStyle/>
                    <a:p>
                      <a:endParaRPr lang="en-GB" sz="1800" b="1" dirty="0">
                        <a:latin typeface="Arial" panose="020B0604020202020204" pitchFamily="34" charset="0"/>
                        <a:cs typeface="Arial" panose="020B0604020202020204" pitchFamily="34" charset="0"/>
                      </a:endParaRPr>
                    </a:p>
                  </a:txBody>
                  <a:tcPr/>
                </a:tc>
                <a:tc>
                  <a:txBody>
                    <a:bodyPr/>
                    <a:lstStyle/>
                    <a:p>
                      <a:endParaRPr lang="en-GB" sz="18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Arial" panose="020B0604020202020204" pitchFamily="34" charset="0"/>
                          <a:cs typeface="Arial" panose="020B0604020202020204" pitchFamily="34" charset="0"/>
                        </a:rPr>
                        <a:t>Q1</a:t>
                      </a:r>
                    </a:p>
                  </a:txBody>
                  <a:tcPr/>
                </a:tc>
                <a:tc>
                  <a:txBody>
                    <a:bodyPr/>
                    <a:lstStyle/>
                    <a:p>
                      <a:pPr marL="4763"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Arial" panose="020B0604020202020204" pitchFamily="34" charset="0"/>
                          <a:cs typeface="Arial" panose="020B0604020202020204" pitchFamily="34" charset="0"/>
                        </a:rPr>
                        <a:t>Q2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Arial" panose="020B0604020202020204" pitchFamily="34" charset="0"/>
                          <a:cs typeface="Arial" panose="020B0604020202020204" pitchFamily="34" charset="0"/>
                        </a:rPr>
                        <a:t>Q3</a:t>
                      </a:r>
                    </a:p>
                  </a:txBody>
                  <a:tcPr/>
                </a:tc>
                <a:tc>
                  <a:txBody>
                    <a:bodyPr/>
                    <a:lstStyle/>
                    <a:p>
                      <a:pPr algn="l"/>
                      <a:r>
                        <a:rPr lang="en-GB" sz="1800" b="1" dirty="0">
                          <a:latin typeface="Arial" panose="020B0604020202020204" pitchFamily="34" charset="0"/>
                          <a:cs typeface="Arial" panose="020B0604020202020204" pitchFamily="34" charset="0"/>
                        </a:rPr>
                        <a:t>Q4</a:t>
                      </a:r>
                    </a:p>
                  </a:txBody>
                  <a:tcPr/>
                </a:tc>
                <a:extLst>
                  <a:ext uri="{0D108BD9-81ED-4DB2-BD59-A6C34878D82A}">
                    <a16:rowId xmlns:a16="http://schemas.microsoft.com/office/drawing/2014/main" val="3659571438"/>
                  </a:ext>
                </a:extLst>
              </a:tr>
              <a:tr h="17669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Arial" panose="020B0604020202020204" pitchFamily="34" charset="0"/>
                          <a:cs typeface="Arial" panose="020B0604020202020204" pitchFamily="34" charset="0"/>
                        </a:rPr>
                        <a:t>  Tactic 2:</a:t>
                      </a:r>
                    </a:p>
                    <a:p>
                      <a:pPr algn="l"/>
                      <a:endParaRPr lang="en-GB" sz="1800" b="1" dirty="0">
                        <a:latin typeface="Arial" panose="020B0604020202020204" pitchFamily="34" charset="0"/>
                        <a:cs typeface="Arial" panose="020B0604020202020204" pitchFamily="34" charset="0"/>
                      </a:endParaRPr>
                    </a:p>
                    <a:p>
                      <a:pPr algn="l"/>
                      <a:endParaRPr lang="en-GB" sz="1800" b="1" dirty="0">
                        <a:latin typeface="Arial" panose="020B0604020202020204" pitchFamily="34" charset="0"/>
                        <a:cs typeface="Arial" panose="020B0604020202020204" pitchFamily="34" charset="0"/>
                      </a:endParaRPr>
                    </a:p>
                    <a:p>
                      <a:pPr algn="l"/>
                      <a:endParaRPr lang="en-GB" sz="1800" b="1" dirty="0">
                        <a:latin typeface="Arial" panose="020B0604020202020204" pitchFamily="34" charset="0"/>
                        <a:cs typeface="Arial" panose="020B0604020202020204" pitchFamily="34" charset="0"/>
                      </a:endParaRPr>
                    </a:p>
                    <a:p>
                      <a:pPr algn="l"/>
                      <a:endParaRPr lang="en-GB" sz="1800" b="1" dirty="0">
                        <a:latin typeface="Arial" panose="020B0604020202020204" pitchFamily="34" charset="0"/>
                        <a:cs typeface="Arial" panose="020B0604020202020204" pitchFamily="34" charset="0"/>
                      </a:endParaRPr>
                    </a:p>
                    <a:p>
                      <a:pPr algn="l"/>
                      <a:endParaRPr lang="en-GB" sz="1800" b="1" dirty="0">
                        <a:latin typeface="Arial" panose="020B0604020202020204" pitchFamily="34" charset="0"/>
                        <a:cs typeface="Arial" panose="020B0604020202020204" pitchFamily="34" charset="0"/>
                      </a:endParaRPr>
                    </a:p>
                  </a:txBody>
                  <a:tcPr/>
                </a:tc>
                <a:tc>
                  <a:txBody>
                    <a:bodyPr/>
                    <a:lstStyle/>
                    <a:p>
                      <a:endParaRPr lang="en-GB" sz="1800" b="1" dirty="0">
                        <a:latin typeface="Arial" panose="020B0604020202020204" pitchFamily="34" charset="0"/>
                        <a:cs typeface="Arial" panose="020B0604020202020204" pitchFamily="34" charset="0"/>
                      </a:endParaRPr>
                    </a:p>
                  </a:txBody>
                  <a:tcPr/>
                </a:tc>
                <a:tc>
                  <a:txBody>
                    <a:bodyPr/>
                    <a:lstStyle/>
                    <a:p>
                      <a:endParaRPr lang="en-GB" sz="1800" b="1" dirty="0">
                        <a:latin typeface="Arial" panose="020B0604020202020204" pitchFamily="34" charset="0"/>
                        <a:cs typeface="Arial" panose="020B0604020202020204" pitchFamily="34" charset="0"/>
                      </a:endParaRPr>
                    </a:p>
                  </a:txBody>
                  <a:tcPr/>
                </a:tc>
                <a:tc>
                  <a:txBody>
                    <a:bodyPr/>
                    <a:lstStyle/>
                    <a:p>
                      <a:endParaRPr lang="en-GB" sz="1800" b="1" dirty="0">
                        <a:latin typeface="Arial" panose="020B0604020202020204" pitchFamily="34" charset="0"/>
                        <a:cs typeface="Arial" panose="020B0604020202020204" pitchFamily="34" charset="0"/>
                      </a:endParaRPr>
                    </a:p>
                  </a:txBody>
                  <a:tcPr/>
                </a:tc>
                <a:tc>
                  <a:txBody>
                    <a:bodyPr/>
                    <a:lstStyle/>
                    <a:p>
                      <a:endParaRPr lang="en-GB" sz="18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Arial" panose="020B0604020202020204" pitchFamily="34" charset="0"/>
                          <a:cs typeface="Arial" panose="020B0604020202020204" pitchFamily="34" charset="0"/>
                        </a:rPr>
                        <a:t>Q1</a:t>
                      </a:r>
                    </a:p>
                  </a:txBody>
                  <a:tcPr/>
                </a:tc>
                <a:tc>
                  <a:txBody>
                    <a:bodyPr/>
                    <a:lstStyle/>
                    <a:p>
                      <a:pPr marL="4763"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Arial" panose="020B0604020202020204" pitchFamily="34" charset="0"/>
                          <a:cs typeface="Arial" panose="020B0604020202020204" pitchFamily="34" charset="0"/>
                        </a:rPr>
                        <a:t>Q2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Arial" panose="020B0604020202020204" pitchFamily="34" charset="0"/>
                          <a:cs typeface="Arial" panose="020B0604020202020204" pitchFamily="34" charset="0"/>
                        </a:rPr>
                        <a:t>Q3</a:t>
                      </a:r>
                    </a:p>
                  </a:txBody>
                  <a:tcPr/>
                </a:tc>
                <a:tc>
                  <a:txBody>
                    <a:bodyPr/>
                    <a:lstStyle/>
                    <a:p>
                      <a:pPr algn="l"/>
                      <a:r>
                        <a:rPr lang="en-GB" sz="1800" b="1" dirty="0">
                          <a:latin typeface="Arial" panose="020B0604020202020204" pitchFamily="34" charset="0"/>
                          <a:cs typeface="Arial" panose="020B0604020202020204" pitchFamily="34" charset="0"/>
                        </a:rPr>
                        <a:t>Q4</a:t>
                      </a:r>
                    </a:p>
                  </a:txBody>
                  <a:tcPr/>
                </a:tc>
                <a:extLst>
                  <a:ext uri="{0D108BD9-81ED-4DB2-BD59-A6C34878D82A}">
                    <a16:rowId xmlns:a16="http://schemas.microsoft.com/office/drawing/2014/main" val="1795826193"/>
                  </a:ext>
                </a:extLst>
              </a:tr>
              <a:tr h="1799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Arial" panose="020B0604020202020204" pitchFamily="34" charset="0"/>
                          <a:cs typeface="Arial" panose="020B0604020202020204" pitchFamily="34" charset="0"/>
                        </a:rPr>
                        <a:t>  Tactic 3:</a:t>
                      </a:r>
                    </a:p>
                    <a:p>
                      <a:pPr algn="l"/>
                      <a:endParaRPr lang="en-GB" sz="1800" b="1" dirty="0">
                        <a:latin typeface="Arial" panose="020B0604020202020204" pitchFamily="34" charset="0"/>
                        <a:cs typeface="Arial" panose="020B0604020202020204" pitchFamily="34" charset="0"/>
                      </a:endParaRPr>
                    </a:p>
                    <a:p>
                      <a:pPr algn="l"/>
                      <a:endParaRPr lang="en-GB" sz="1800" b="1" dirty="0">
                        <a:latin typeface="Arial" panose="020B0604020202020204" pitchFamily="34" charset="0"/>
                        <a:cs typeface="Arial" panose="020B0604020202020204" pitchFamily="34" charset="0"/>
                      </a:endParaRPr>
                    </a:p>
                    <a:p>
                      <a:pPr algn="l"/>
                      <a:endParaRPr lang="en-GB" sz="1800" b="1" dirty="0">
                        <a:latin typeface="Arial" panose="020B0604020202020204" pitchFamily="34" charset="0"/>
                        <a:cs typeface="Arial" panose="020B0604020202020204" pitchFamily="34" charset="0"/>
                      </a:endParaRPr>
                    </a:p>
                    <a:p>
                      <a:pPr algn="l"/>
                      <a:endParaRPr lang="en-GB" sz="1800" b="1" dirty="0">
                        <a:latin typeface="Arial" panose="020B0604020202020204" pitchFamily="34" charset="0"/>
                        <a:cs typeface="Arial" panose="020B0604020202020204" pitchFamily="34" charset="0"/>
                      </a:endParaRPr>
                    </a:p>
                  </a:txBody>
                  <a:tcPr/>
                </a:tc>
                <a:tc>
                  <a:txBody>
                    <a:bodyPr/>
                    <a:lstStyle/>
                    <a:p>
                      <a:endParaRPr lang="en-GB" sz="1800" b="1" dirty="0">
                        <a:latin typeface="Arial" panose="020B0604020202020204" pitchFamily="34" charset="0"/>
                        <a:cs typeface="Arial" panose="020B0604020202020204" pitchFamily="34" charset="0"/>
                      </a:endParaRPr>
                    </a:p>
                  </a:txBody>
                  <a:tcPr/>
                </a:tc>
                <a:tc>
                  <a:txBody>
                    <a:bodyPr/>
                    <a:lstStyle/>
                    <a:p>
                      <a:endParaRPr lang="en-GB" sz="1800" b="1" dirty="0">
                        <a:latin typeface="Arial" panose="020B0604020202020204" pitchFamily="34" charset="0"/>
                        <a:cs typeface="Arial" panose="020B0604020202020204" pitchFamily="34" charset="0"/>
                      </a:endParaRPr>
                    </a:p>
                  </a:txBody>
                  <a:tcPr/>
                </a:tc>
                <a:tc>
                  <a:txBody>
                    <a:bodyPr/>
                    <a:lstStyle/>
                    <a:p>
                      <a:endParaRPr lang="en-GB" sz="1800" b="1" dirty="0">
                        <a:latin typeface="Arial" panose="020B0604020202020204" pitchFamily="34" charset="0"/>
                        <a:cs typeface="Arial" panose="020B0604020202020204" pitchFamily="34" charset="0"/>
                      </a:endParaRPr>
                    </a:p>
                  </a:txBody>
                  <a:tcPr/>
                </a:tc>
                <a:tc>
                  <a:txBody>
                    <a:bodyPr/>
                    <a:lstStyle/>
                    <a:p>
                      <a:endParaRPr lang="en-GB" sz="18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Arial" panose="020B0604020202020204" pitchFamily="34" charset="0"/>
                          <a:cs typeface="Arial" panose="020B0604020202020204" pitchFamily="34" charset="0"/>
                        </a:rPr>
                        <a:t>Q1</a:t>
                      </a:r>
                    </a:p>
                  </a:txBody>
                  <a:tcPr/>
                </a:tc>
                <a:tc>
                  <a:txBody>
                    <a:bodyPr/>
                    <a:lstStyle/>
                    <a:p>
                      <a:pPr marL="4763"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Arial" panose="020B0604020202020204" pitchFamily="34" charset="0"/>
                          <a:cs typeface="Arial" panose="020B0604020202020204" pitchFamily="34" charset="0"/>
                        </a:rPr>
                        <a:t>Q2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Arial" panose="020B0604020202020204" pitchFamily="34" charset="0"/>
                          <a:cs typeface="Arial" panose="020B0604020202020204" pitchFamily="34" charset="0"/>
                        </a:rPr>
                        <a:t>Q3</a:t>
                      </a:r>
                    </a:p>
                  </a:txBody>
                  <a:tcPr/>
                </a:tc>
                <a:tc>
                  <a:txBody>
                    <a:bodyPr/>
                    <a:lstStyle/>
                    <a:p>
                      <a:pPr algn="l"/>
                      <a:r>
                        <a:rPr lang="en-GB" sz="1800" b="1" dirty="0">
                          <a:latin typeface="Arial" panose="020B0604020202020204" pitchFamily="34" charset="0"/>
                          <a:cs typeface="Arial" panose="020B0604020202020204" pitchFamily="34" charset="0"/>
                        </a:rPr>
                        <a:t>Q4</a:t>
                      </a:r>
                    </a:p>
                  </a:txBody>
                  <a:tcPr/>
                </a:tc>
                <a:extLst>
                  <a:ext uri="{0D108BD9-81ED-4DB2-BD59-A6C34878D82A}">
                    <a16:rowId xmlns:a16="http://schemas.microsoft.com/office/drawing/2014/main" val="1276491345"/>
                  </a:ext>
                </a:extLst>
              </a:tr>
            </a:tbl>
          </a:graphicData>
        </a:graphic>
      </p:graphicFrame>
      <p:sp>
        <p:nvSpPr>
          <p:cNvPr id="3" name="Rectangle 1">
            <a:extLst>
              <a:ext uri="{FF2B5EF4-FFF2-40B4-BE49-F238E27FC236}">
                <a16:creationId xmlns:a16="http://schemas.microsoft.com/office/drawing/2014/main" id="{504E67AC-AFAF-367B-109C-1F643D30DFDC}"/>
              </a:ext>
            </a:extLst>
          </p:cNvPr>
          <p:cNvSpPr>
            <a:spLocks noChangeArrowheads="1"/>
          </p:cNvSpPr>
          <p:nvPr/>
        </p:nvSpPr>
        <p:spPr bwMode="auto">
          <a:xfrm>
            <a:off x="3433142" y="2355436"/>
            <a:ext cx="2067392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3818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4" name="Parallelogram 3">
            <a:extLst>
              <a:ext uri="{FF2B5EF4-FFF2-40B4-BE49-F238E27FC236}">
                <a16:creationId xmlns:a16="http://schemas.microsoft.com/office/drawing/2014/main" id="{BC750837-CB87-0865-444A-A5DDB17D4DA1}"/>
              </a:ext>
            </a:extLst>
          </p:cNvPr>
          <p:cNvSpPr/>
          <p:nvPr/>
        </p:nvSpPr>
        <p:spPr>
          <a:xfrm>
            <a:off x="3108960" y="564167"/>
            <a:ext cx="5974080" cy="1217252"/>
          </a:xfrm>
          <a:prstGeom prst="parallelogram">
            <a:avLst>
              <a:gd name="adj" fmla="val 11486"/>
            </a:avLst>
          </a:prstGeom>
          <a:solidFill>
            <a:srgbClr val="FB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latin typeface="Arial" panose="020B0604020202020204" pitchFamily="34" charset="0"/>
                <a:cs typeface="Arial" panose="020B0604020202020204" pitchFamily="34" charset="0"/>
              </a:rPr>
              <a:t>Worksheet #1</a:t>
            </a:r>
          </a:p>
        </p:txBody>
      </p:sp>
      <p:sp>
        <p:nvSpPr>
          <p:cNvPr id="7" name="TextBox 6">
            <a:extLst>
              <a:ext uri="{FF2B5EF4-FFF2-40B4-BE49-F238E27FC236}">
                <a16:creationId xmlns:a16="http://schemas.microsoft.com/office/drawing/2014/main" id="{D53EBC98-0CCA-10B4-32DB-38274AA399DE}"/>
              </a:ext>
            </a:extLst>
          </p:cNvPr>
          <p:cNvSpPr txBox="1"/>
          <p:nvPr/>
        </p:nvSpPr>
        <p:spPr>
          <a:xfrm>
            <a:off x="1036320" y="2786240"/>
            <a:ext cx="10119360" cy="3416320"/>
          </a:xfrm>
          <a:prstGeom prst="rect">
            <a:avLst/>
          </a:prstGeom>
          <a:noFill/>
        </p:spPr>
        <p:txBody>
          <a:bodyPr wrap="square" rtlCol="0">
            <a:spAutoFit/>
          </a:bodyPr>
          <a:lstStyle/>
          <a:p>
            <a:r>
              <a:rPr lang="en-US" dirty="0">
                <a:solidFill>
                  <a:srgbClr val="333333"/>
                </a:solidFill>
                <a:latin typeface="Arial" panose="020B0604020202020204" pitchFamily="34" charset="0"/>
                <a:cs typeface="Arial" panose="020B0604020202020204" pitchFamily="34" charset="0"/>
              </a:rPr>
              <a:t>S</a:t>
            </a:r>
            <a:r>
              <a:rPr lang="en-US" dirty="0">
                <a:solidFill>
                  <a:srgbClr val="333333"/>
                </a:solidFill>
                <a:effectLst/>
                <a:latin typeface="Arial" panose="020B0604020202020204" pitchFamily="34" charset="0"/>
                <a:cs typeface="Arial" panose="020B0604020202020204" pitchFamily="34" charset="0"/>
              </a:rPr>
              <a:t>tep through the Early Childhood Education Advocacy Workbook, </a:t>
            </a:r>
            <a:r>
              <a:rPr lang="en-US" dirty="0" err="1">
                <a:solidFill>
                  <a:srgbClr val="333333"/>
                </a:solidFill>
                <a:effectLst/>
                <a:latin typeface="Arial" panose="020B0604020202020204" pitchFamily="34" charset="0"/>
                <a:cs typeface="Arial" panose="020B0604020202020204" pitchFamily="34" charset="0"/>
              </a:rPr>
              <a:t>utilising</a:t>
            </a:r>
            <a:r>
              <a:rPr lang="en-US" dirty="0">
                <a:solidFill>
                  <a:srgbClr val="333333"/>
                </a:solidFill>
                <a:effectLst/>
                <a:latin typeface="Arial" panose="020B0604020202020204" pitchFamily="34" charset="0"/>
                <a:cs typeface="Arial" panose="020B0604020202020204" pitchFamily="34" charset="0"/>
              </a:rPr>
              <a:t> the tools and guidance</a:t>
            </a:r>
            <a:r>
              <a:rPr lang="en-US" dirty="0">
                <a:solidFill>
                  <a:srgbClr val="333333"/>
                </a:solidFill>
                <a:latin typeface="Arial" panose="020B0604020202020204" pitchFamily="34" charset="0"/>
                <a:cs typeface="Arial" panose="020B0604020202020204" pitchFamily="34" charset="0"/>
              </a:rPr>
              <a:t> </a:t>
            </a:r>
            <a:r>
              <a:rPr lang="en-US" dirty="0">
                <a:solidFill>
                  <a:srgbClr val="333333"/>
                </a:solidFill>
                <a:effectLst/>
                <a:latin typeface="Arial" panose="020B0604020202020204" pitchFamily="34" charset="0"/>
                <a:cs typeface="Arial" panose="020B0604020202020204" pitchFamily="34" charset="0"/>
              </a:rPr>
              <a:t>included, to document key elements of your advocacy strategy. As you complete each key component of your</a:t>
            </a:r>
            <a:r>
              <a:rPr lang="en-US" dirty="0">
                <a:solidFill>
                  <a:srgbClr val="333333"/>
                </a:solidFill>
                <a:latin typeface="Arial" panose="020B0604020202020204" pitchFamily="34" charset="0"/>
                <a:cs typeface="Arial" panose="020B0604020202020204" pitchFamily="34" charset="0"/>
              </a:rPr>
              <a:t> </a:t>
            </a:r>
            <a:r>
              <a:rPr lang="en-US" dirty="0">
                <a:solidFill>
                  <a:srgbClr val="333333"/>
                </a:solidFill>
                <a:effectLst/>
                <a:latin typeface="Arial" panose="020B0604020202020204" pitchFamily="34" charset="0"/>
                <a:cs typeface="Arial" panose="020B0604020202020204" pitchFamily="34" charset="0"/>
              </a:rPr>
              <a:t>strategy with these tools place your summary of each key element in the </a:t>
            </a:r>
            <a:r>
              <a:rPr lang="en-US" dirty="0">
                <a:solidFill>
                  <a:srgbClr val="333333"/>
                </a:solidFill>
                <a:effectLst/>
                <a:latin typeface="Arial" panose="020B0604020202020204" pitchFamily="34" charset="0"/>
                <a:cs typeface="Arial" panose="020B0604020202020204" pitchFamily="34" charset="0"/>
                <a:hlinkClick r:id="rId3" action="ppaction://hlinksldjump"/>
              </a:rPr>
              <a:t>Advocacy Strategy template</a:t>
            </a:r>
            <a:r>
              <a:rPr lang="en-US" dirty="0">
                <a:solidFill>
                  <a:srgbClr val="333333"/>
                </a:solidFill>
                <a:effectLst/>
                <a:latin typeface="Arial" panose="020B0604020202020204" pitchFamily="34" charset="0"/>
                <a:cs typeface="Arial" panose="020B0604020202020204" pitchFamily="34" charset="0"/>
              </a:rPr>
              <a:t> </a:t>
            </a:r>
            <a:r>
              <a:rPr lang="en-US" dirty="0">
                <a:solidFill>
                  <a:srgbClr val="333333"/>
                </a:solidFill>
                <a:latin typeface="Arial" panose="020B0604020202020204" pitchFamily="34" charset="0"/>
                <a:cs typeface="Arial" panose="020B0604020202020204" pitchFamily="34" charset="0"/>
              </a:rPr>
              <a:t>(</a:t>
            </a:r>
            <a:r>
              <a:rPr lang="en-US" dirty="0">
                <a:solidFill>
                  <a:srgbClr val="333333"/>
                </a:solidFill>
                <a:effectLst/>
                <a:latin typeface="Arial" panose="020B0604020202020204" pitchFamily="34" charset="0"/>
                <a:cs typeface="Arial" panose="020B0604020202020204" pitchFamily="34" charset="0"/>
              </a:rPr>
              <a:t>slide 4). </a:t>
            </a:r>
          </a:p>
          <a:p>
            <a:endParaRPr lang="en-US" dirty="0">
              <a:solidFill>
                <a:srgbClr val="333333"/>
              </a:solidFill>
              <a:effectLst/>
              <a:latin typeface="Arial" panose="020B0604020202020204" pitchFamily="34" charset="0"/>
              <a:cs typeface="Arial" panose="020B0604020202020204" pitchFamily="34" charset="0"/>
            </a:endParaRPr>
          </a:p>
          <a:p>
            <a:r>
              <a:rPr lang="en-US" dirty="0">
                <a:solidFill>
                  <a:srgbClr val="333333"/>
                </a:solidFill>
                <a:effectLst/>
                <a:latin typeface="Arial" panose="020B0604020202020204" pitchFamily="34" charset="0"/>
                <a:cs typeface="Arial" panose="020B0604020202020204" pitchFamily="34" charset="0"/>
              </a:rPr>
              <a:t>This easy-to-use template provides a simple, one-page snapshot of your advocacy</a:t>
            </a:r>
            <a:r>
              <a:rPr lang="en-US" dirty="0">
                <a:solidFill>
                  <a:srgbClr val="333333"/>
                </a:solidFill>
                <a:latin typeface="Arial" panose="020B0604020202020204" pitchFamily="34" charset="0"/>
                <a:cs typeface="Arial" panose="020B0604020202020204" pitchFamily="34" charset="0"/>
              </a:rPr>
              <a:t> </a:t>
            </a:r>
            <a:r>
              <a:rPr lang="en-US" dirty="0">
                <a:solidFill>
                  <a:srgbClr val="333333"/>
                </a:solidFill>
                <a:effectLst/>
                <a:latin typeface="Arial" panose="020B0604020202020204" pitchFamily="34" charset="0"/>
                <a:cs typeface="Arial" panose="020B0604020202020204" pitchFamily="34" charset="0"/>
              </a:rPr>
              <a:t>strategy, approach, and key activities. </a:t>
            </a:r>
            <a:r>
              <a:rPr lang="en-US" dirty="0">
                <a:solidFill>
                  <a:srgbClr val="333333"/>
                </a:solidFill>
                <a:latin typeface="Arial" panose="020B0604020202020204" pitchFamily="34" charset="0"/>
                <a:cs typeface="Arial" panose="020B0604020202020204" pitchFamily="34" charset="0"/>
              </a:rPr>
              <a:t>Consider the advocacy </a:t>
            </a:r>
            <a:r>
              <a:rPr lang="en-US" dirty="0">
                <a:solidFill>
                  <a:srgbClr val="333333"/>
                </a:solidFill>
                <a:latin typeface="Arial" panose="020B0604020202020204" pitchFamily="34" charset="0"/>
                <a:cs typeface="Arial" panose="020B0604020202020204" pitchFamily="34" charset="0"/>
                <a:hlinkClick r:id="rId4" action="ppaction://hlinksldjump"/>
              </a:rPr>
              <a:t>strategy guiding questions on Slide 3</a:t>
            </a:r>
            <a:r>
              <a:rPr lang="en-US" dirty="0">
                <a:solidFill>
                  <a:srgbClr val="333333"/>
                </a:solidFill>
                <a:latin typeface="Arial" panose="020B0604020202020204" pitchFamily="34" charset="0"/>
                <a:cs typeface="Arial" panose="020B0604020202020204" pitchFamily="34" charset="0"/>
              </a:rPr>
              <a:t>, and the </a:t>
            </a:r>
            <a:r>
              <a:rPr lang="en-US" dirty="0">
                <a:solidFill>
                  <a:srgbClr val="333333"/>
                </a:solidFill>
                <a:latin typeface="Arial" panose="020B0604020202020204" pitchFamily="34" charset="0"/>
                <a:cs typeface="Arial" panose="020B0604020202020204" pitchFamily="34" charset="0"/>
                <a:hlinkClick r:id="rId5" action="ppaction://hlinksldjump"/>
              </a:rPr>
              <a:t>strategy example provided on Slide 4</a:t>
            </a:r>
            <a:r>
              <a:rPr lang="en-US" dirty="0">
                <a:solidFill>
                  <a:srgbClr val="333333"/>
                </a:solidFill>
                <a:latin typeface="Arial" panose="020B0604020202020204" pitchFamily="34" charset="0"/>
                <a:cs typeface="Arial" panose="020B0604020202020204" pitchFamily="34" charset="0"/>
              </a:rPr>
              <a:t>, to assist you as you fill in your strategy template. </a:t>
            </a:r>
          </a:p>
          <a:p>
            <a:endParaRPr lang="en-US" dirty="0">
              <a:solidFill>
                <a:srgbClr val="333333"/>
              </a:solidFill>
              <a:effectLst/>
              <a:latin typeface="Arial" panose="020B0604020202020204" pitchFamily="34" charset="0"/>
              <a:cs typeface="Arial" panose="020B0604020202020204" pitchFamily="34" charset="0"/>
            </a:endParaRPr>
          </a:p>
          <a:p>
            <a:endParaRPr lang="en-US" dirty="0">
              <a:solidFill>
                <a:srgbClr val="333333"/>
              </a:solidFill>
              <a:effectLst/>
              <a:latin typeface="Arial" panose="020B0604020202020204" pitchFamily="34" charset="0"/>
              <a:cs typeface="Arial" panose="020B0604020202020204" pitchFamily="34" charset="0"/>
            </a:endParaRPr>
          </a:p>
          <a:p>
            <a:endParaRPr lang="en-US" dirty="0">
              <a:solidFill>
                <a:srgbClr val="333333"/>
              </a:solidFill>
              <a:latin typeface="Arial" panose="020B0604020202020204" pitchFamily="34" charset="0"/>
              <a:cs typeface="Arial" panose="020B0604020202020204" pitchFamily="34" charset="0"/>
            </a:endParaRPr>
          </a:p>
          <a:p>
            <a:endParaRPr lang="en-US" dirty="0">
              <a:solidFill>
                <a:srgbClr val="333333"/>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294D35F-8427-0E22-1E92-6804BD18C624}"/>
              </a:ext>
            </a:extLst>
          </p:cNvPr>
          <p:cNvSpPr txBox="1"/>
          <p:nvPr/>
        </p:nvSpPr>
        <p:spPr>
          <a:xfrm>
            <a:off x="3108960" y="2052997"/>
            <a:ext cx="5974080" cy="461665"/>
          </a:xfrm>
          <a:prstGeom prst="rect">
            <a:avLst/>
          </a:prstGeom>
          <a:noFill/>
        </p:spPr>
        <p:txBody>
          <a:bodyPr wrap="square">
            <a:spAutoFit/>
          </a:bodyPr>
          <a:lstStyle/>
          <a:p>
            <a:pPr algn="ctr"/>
            <a:r>
              <a:rPr lang="en-US" sz="2400" b="1" dirty="0">
                <a:solidFill>
                  <a:srgbClr val="7E57C3"/>
                </a:solidFill>
                <a:effectLst/>
                <a:latin typeface="Arial" panose="020B0604020202020204" pitchFamily="34" charset="0"/>
                <a:cs typeface="Arial" panose="020B0604020202020204" pitchFamily="34" charset="0"/>
              </a:rPr>
              <a:t>Documenting your Advocacy Strategy</a:t>
            </a:r>
          </a:p>
        </p:txBody>
      </p:sp>
    </p:spTree>
    <p:extLst>
      <p:ext uri="{BB962C8B-B14F-4D97-AF65-F5344CB8AC3E}">
        <p14:creationId xmlns:p14="http://schemas.microsoft.com/office/powerpoint/2010/main" val="308186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8" name="TextBox 7">
            <a:extLst>
              <a:ext uri="{FF2B5EF4-FFF2-40B4-BE49-F238E27FC236}">
                <a16:creationId xmlns:a16="http://schemas.microsoft.com/office/drawing/2014/main" id="{BD78063E-76A6-98B6-9E42-AE6CF676D3C1}"/>
              </a:ext>
            </a:extLst>
          </p:cNvPr>
          <p:cNvSpPr txBox="1"/>
          <p:nvPr/>
        </p:nvSpPr>
        <p:spPr>
          <a:xfrm>
            <a:off x="1927749" y="1625910"/>
            <a:ext cx="8816229" cy="4032899"/>
          </a:xfrm>
          <a:prstGeom prst="rect">
            <a:avLst/>
          </a:prstGeom>
          <a:noFill/>
        </p:spPr>
        <p:txBody>
          <a:bodyPr wrap="square">
            <a:spAutoFit/>
          </a:bodyPr>
          <a:lstStyle/>
          <a:p>
            <a:pPr algn="l"/>
            <a:endParaRPr lang="en-US" sz="1000" b="0" i="0" dirty="0">
              <a:solidFill>
                <a:srgbClr val="292929"/>
              </a:solidFill>
              <a:effectLst/>
              <a:latin typeface="source-serif-pro"/>
            </a:endParaRPr>
          </a:p>
          <a:p>
            <a:pPr>
              <a:lnSpc>
                <a:spcPct val="70000"/>
              </a:lnSpc>
              <a:spcBef>
                <a:spcPts val="1000"/>
              </a:spcBef>
            </a:pPr>
            <a:r>
              <a:rPr lang="en-US" sz="2100" b="1" dirty="0">
                <a:solidFill>
                  <a:srgbClr val="00BCF2"/>
                </a:solidFill>
                <a:latin typeface="Segoe UI" panose="020B0502040204020203" pitchFamily="34" charset="0"/>
              </a:rPr>
              <a:t>ECE Accelerator Toolkit</a:t>
            </a:r>
          </a:p>
          <a:p>
            <a:pPr>
              <a:lnSpc>
                <a:spcPct val="70000"/>
              </a:lnSpc>
              <a:spcBef>
                <a:spcPts val="1000"/>
              </a:spcBef>
            </a:pPr>
            <a:endParaRPr lang="en-US" sz="2100" b="1" dirty="0">
              <a:solidFill>
                <a:srgbClr val="00BCF2"/>
              </a:solidFill>
              <a:latin typeface="Segoe UI" panose="020B0502040204020203" pitchFamily="34" charset="0"/>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3"/>
              </a:rPr>
              <a:t>Tool 1.1: PowerPoint Deck Template: Outlining Key ECE Advocacy Messages</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4"/>
              </a:rPr>
              <a:t>Tool 1.2: Conceptual framework: Build to Last: A framework in support of universal quality pre-primary education</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5"/>
              </a:rPr>
              <a:t>Tool 1.3: Worksheet: Defining ‘Pre-Primary’ or ‘Early Childhood’ Education in Your Country Context</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6"/>
              </a:rPr>
              <a:t>Tool 1.4: Tip Sheet Strategic Ideas for Establishing the ECE Technical Working Group</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7"/>
              </a:rPr>
              <a:t>Tool 2.1: Spreadsheet: ECE Data Mapping and Evidence Plan Spreadsheet</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7"/>
              </a:rPr>
              <a:t>Tool 2.2: Pre-primary Subsector: Analysis Tool</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7"/>
              </a:rPr>
              <a:t>Tool 2.3: List of Core ECE Cost and Financing Indicators and Variants</a:t>
            </a:r>
            <a:endParaRPr lang="en-US" sz="2000" b="0" i="0" dirty="0">
              <a:solidFill>
                <a:srgbClr val="292929"/>
              </a:solidFill>
              <a:effectLst/>
              <a:latin typeface="source-serif-pro"/>
            </a:endParaRPr>
          </a:p>
        </p:txBody>
      </p:sp>
      <p:sp>
        <p:nvSpPr>
          <p:cNvPr id="2" name="Parallelogram 1">
            <a:extLst>
              <a:ext uri="{FF2B5EF4-FFF2-40B4-BE49-F238E27FC236}">
                <a16:creationId xmlns:a16="http://schemas.microsoft.com/office/drawing/2014/main" id="{B9383F75-8402-6D19-A596-95B6CC083185}"/>
              </a:ext>
            </a:extLst>
          </p:cNvPr>
          <p:cNvSpPr/>
          <p:nvPr/>
        </p:nvSpPr>
        <p:spPr>
          <a:xfrm>
            <a:off x="1927749" y="568954"/>
            <a:ext cx="8641080" cy="741686"/>
          </a:xfrm>
          <a:prstGeom prst="parallelogram">
            <a:avLst>
              <a:gd name="adj" fmla="val 11486"/>
            </a:avLst>
          </a:prstGeom>
          <a:solidFill>
            <a:srgbClr val="FB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88900" lvl="0" indent="0" algn="ctr" rtl="0">
              <a:spcBef>
                <a:spcPts val="1200"/>
              </a:spcBef>
              <a:spcAft>
                <a:spcPts val="1200"/>
              </a:spcAft>
              <a:buNone/>
            </a:pPr>
            <a:r>
              <a:rPr lang="en-US" sz="2800" b="1" dirty="0">
                <a:latin typeface="Arial" panose="020B0604020202020204" pitchFamily="34" charset="0"/>
                <a:ea typeface="Calibri"/>
                <a:cs typeface="Arial" panose="020B0604020202020204" pitchFamily="34" charset="0"/>
                <a:sym typeface="Calibri"/>
              </a:rPr>
              <a:t>ADDITIONAL TOOLS AND RESOURCES</a:t>
            </a:r>
            <a:endParaRPr lang="en-US" sz="2800" dirty="0">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3" name="TextBox 2">
            <a:extLst>
              <a:ext uri="{FF2B5EF4-FFF2-40B4-BE49-F238E27FC236}">
                <a16:creationId xmlns:a16="http://schemas.microsoft.com/office/drawing/2014/main" id="{ECECA0B5-8B98-D6B5-0B78-3457572D87F2}"/>
              </a:ext>
            </a:extLst>
          </p:cNvPr>
          <p:cNvSpPr txBox="1"/>
          <p:nvPr/>
        </p:nvSpPr>
        <p:spPr>
          <a:xfrm>
            <a:off x="2049669" y="1091950"/>
            <a:ext cx="8526891" cy="4674100"/>
          </a:xfrm>
          <a:prstGeom prst="rect">
            <a:avLst/>
          </a:prstGeom>
          <a:noFill/>
        </p:spPr>
        <p:txBody>
          <a:bodyPr wrap="square">
            <a:spAutoFit/>
          </a:bodyPr>
          <a:lstStyle/>
          <a:p>
            <a:pPr>
              <a:lnSpc>
                <a:spcPct val="70000"/>
              </a:lnSpc>
              <a:spcBef>
                <a:spcPts val="1000"/>
              </a:spcBef>
            </a:pPr>
            <a:r>
              <a:rPr lang="en-US" sz="2100" b="1" dirty="0">
                <a:solidFill>
                  <a:srgbClr val="00BCF2"/>
                </a:solidFill>
                <a:latin typeface="Segoe UI" panose="020B0502040204020203" pitchFamily="34" charset="0"/>
              </a:rPr>
              <a:t>Toolkits and Guidance</a:t>
            </a:r>
          </a:p>
          <a:p>
            <a:pPr>
              <a:lnSpc>
                <a:spcPct val="70000"/>
              </a:lnSpc>
              <a:spcBef>
                <a:spcPts val="1000"/>
              </a:spcBef>
            </a:pPr>
            <a:endParaRPr lang="en-US" sz="2100" b="1" dirty="0">
              <a:solidFill>
                <a:srgbClr val="00BCF2"/>
              </a:solidFill>
              <a:latin typeface="Segoe UI" panose="020B0502040204020203" pitchFamily="34" charset="0"/>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3"/>
              </a:rPr>
              <a:t>Developing a Global Advocacy Strategy to Support Early Learning</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4"/>
              </a:rPr>
              <a:t>Advocacy Toolkit: Key Results for Children 3: Equitable &amp; sustainable access to education and Improved learning outcomes — UNICEF, 2021</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5"/>
              </a:rPr>
              <a:t>Monitoring and Evaluating Advocacy: Companion for the Advocacy Toolkit — UNICEF</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6"/>
              </a:rPr>
              <a:t>The Art of Advocacy Strategy: Toolkit</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7"/>
              </a:rPr>
              <a:t>The Art of Advocacy Three Essential Questions for Planning Strategy</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8"/>
              </a:rPr>
              <a:t>Creating Change: Advocacy Toolkit for Education in Emergencies</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9"/>
              </a:rPr>
              <a:t>Add Today Multiply Tomorrow: Building an Investment Case for Early Childhood Education</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10"/>
              </a:rPr>
              <a:t>UNICEF Global Resource Guide on Public Finance for Children in ECD</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11"/>
              </a:rPr>
              <a:t>A World </a:t>
            </a:r>
            <a:r>
              <a:rPr lang="en-US" sz="2000" u="sng" dirty="0">
                <a:solidFill>
                  <a:srgbClr val="292929"/>
                </a:solidFill>
                <a:latin typeface="source-serif-pro"/>
                <a:hlinkClick r:id="rId11"/>
              </a:rPr>
              <a:t>R</a:t>
            </a:r>
            <a:r>
              <a:rPr lang="en-US" sz="2000" b="0" i="0" u="sng" dirty="0">
                <a:solidFill>
                  <a:srgbClr val="292929"/>
                </a:solidFill>
                <a:effectLst/>
                <a:latin typeface="source-serif-pro"/>
                <a:hlinkClick r:id="rId11"/>
              </a:rPr>
              <a:t>eady to Learn: Prioritizing quality early childhood education</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12"/>
              </a:rPr>
              <a:t>Supporting resources for consultative workshops</a:t>
            </a:r>
            <a:endParaRPr lang="en-US" sz="2000" b="0" i="0" dirty="0">
              <a:solidFill>
                <a:srgbClr val="292929"/>
              </a:solidFill>
              <a:effectLst/>
              <a:latin typeface="source-serif-pro"/>
            </a:endParaRPr>
          </a:p>
        </p:txBody>
      </p:sp>
    </p:spTree>
    <p:extLst>
      <p:ext uri="{BB962C8B-B14F-4D97-AF65-F5344CB8AC3E}">
        <p14:creationId xmlns:p14="http://schemas.microsoft.com/office/powerpoint/2010/main" val="4153586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 name="TextBox 3">
            <a:extLst>
              <a:ext uri="{FF2B5EF4-FFF2-40B4-BE49-F238E27FC236}">
                <a16:creationId xmlns:a16="http://schemas.microsoft.com/office/drawing/2014/main" id="{A1884A6B-9162-76DC-263C-9F17A1AE46A4}"/>
              </a:ext>
            </a:extLst>
          </p:cNvPr>
          <p:cNvSpPr txBox="1"/>
          <p:nvPr/>
        </p:nvSpPr>
        <p:spPr>
          <a:xfrm>
            <a:off x="2049669" y="773657"/>
            <a:ext cx="8641080" cy="5310685"/>
          </a:xfrm>
          <a:prstGeom prst="rect">
            <a:avLst/>
          </a:prstGeom>
          <a:noFill/>
        </p:spPr>
        <p:txBody>
          <a:bodyPr wrap="square">
            <a:spAutoFit/>
          </a:bodyPr>
          <a:lstStyle/>
          <a:p>
            <a:pPr>
              <a:lnSpc>
                <a:spcPct val="70000"/>
              </a:lnSpc>
              <a:spcBef>
                <a:spcPts val="1000"/>
              </a:spcBef>
            </a:pPr>
            <a:r>
              <a:rPr lang="en-US" sz="2100" b="1" dirty="0">
                <a:solidFill>
                  <a:srgbClr val="00BCF2"/>
                </a:solidFill>
                <a:latin typeface="Segoe UI" panose="020B0502040204020203" pitchFamily="34" charset="0"/>
              </a:rPr>
              <a:t>Case studies</a:t>
            </a:r>
          </a:p>
          <a:p>
            <a:pPr>
              <a:lnSpc>
                <a:spcPct val="70000"/>
              </a:lnSpc>
              <a:spcBef>
                <a:spcPts val="1000"/>
              </a:spcBef>
            </a:pPr>
            <a:endParaRPr lang="en-US" sz="100" b="1" dirty="0">
              <a:solidFill>
                <a:srgbClr val="00BCF2"/>
              </a:solidFill>
              <a:latin typeface="Segoe UI" panose="020B0502040204020203" pitchFamily="34" charset="0"/>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3"/>
              </a:rPr>
              <a:t>Case Study: Pre-school for All Campaign -Montenegro</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4"/>
              </a:rPr>
              <a:t>Case Study: Advancing Pre-Primary Education in Sierra Leone</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5"/>
              </a:rPr>
              <a:t>Case Study: Kyrgyzstan Sets Foundations for Learning through ECE Subsector Strategies</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6"/>
              </a:rPr>
              <a:t>Using data to advocate for children: How Save the Children’s open-access assessment tool helped expand pre-school in Rwanda</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7"/>
              </a:rPr>
              <a:t>“Fixing the Hole in the Safety Net for Children” UNICEF Thailand’s Successful Campaign for a Child Support Grant</a:t>
            </a:r>
            <a:endParaRPr lang="en-US" sz="2000" b="0" i="0" u="sng" dirty="0">
              <a:solidFill>
                <a:srgbClr val="292929"/>
              </a:solidFill>
              <a:effectLst/>
              <a:latin typeface="source-serif-pro"/>
            </a:endParaRPr>
          </a:p>
          <a:p>
            <a:pPr algn="l"/>
            <a:endParaRPr lang="en-US" sz="1000" b="0" i="0" dirty="0">
              <a:solidFill>
                <a:srgbClr val="292929"/>
              </a:solidFill>
              <a:effectLst/>
              <a:latin typeface="source-serif-pro"/>
            </a:endParaRPr>
          </a:p>
          <a:p>
            <a:pPr>
              <a:lnSpc>
                <a:spcPct val="70000"/>
              </a:lnSpc>
              <a:spcBef>
                <a:spcPts val="1000"/>
              </a:spcBef>
            </a:pPr>
            <a:r>
              <a:rPr lang="en-US" sz="2100" b="1" dirty="0">
                <a:solidFill>
                  <a:srgbClr val="00BCF2"/>
                </a:solidFill>
                <a:latin typeface="Segoe UI" panose="020B0502040204020203" pitchFamily="34" charset="0"/>
              </a:rPr>
              <a:t>Webinars and videos</a:t>
            </a:r>
          </a:p>
          <a:p>
            <a:pPr>
              <a:lnSpc>
                <a:spcPct val="70000"/>
              </a:lnSpc>
              <a:spcBef>
                <a:spcPts val="1000"/>
              </a:spcBef>
            </a:pPr>
            <a:endParaRPr lang="en-US" sz="500" b="1" dirty="0">
              <a:solidFill>
                <a:srgbClr val="00BCF2"/>
              </a:solidFill>
              <a:latin typeface="Segoe UI" panose="020B0502040204020203" pitchFamily="34" charset="0"/>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8"/>
              </a:rPr>
              <a:t>From Advocacy to Action — UNICEF and the Global Partnership for Education</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9"/>
              </a:rPr>
              <a:t>Smart scaling of pre-primary education: Strengthening subnational early childhood education systems</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10"/>
              </a:rPr>
              <a:t>Advocacy for Education in Emergencies</a:t>
            </a:r>
            <a:endParaRPr lang="en-US" sz="2000" b="0" i="0" dirty="0">
              <a:solidFill>
                <a:srgbClr val="292929"/>
              </a:solidFill>
              <a:effectLst/>
              <a:latin typeface="source-serif-pro"/>
            </a:endParaRPr>
          </a:p>
          <a:p>
            <a:pPr marL="342900" indent="-342900" algn="l">
              <a:buClr>
                <a:srgbClr val="00B0F0"/>
              </a:buClr>
              <a:buFont typeface="Wingdings" pitchFamily="2" charset="2"/>
              <a:buChar char="§"/>
            </a:pPr>
            <a:r>
              <a:rPr lang="en-US" sz="2000" b="0" i="0" u="sng" dirty="0">
                <a:solidFill>
                  <a:srgbClr val="292929"/>
                </a:solidFill>
                <a:effectLst/>
                <a:latin typeface="source-serif-pro"/>
                <a:hlinkClick r:id="rId11"/>
              </a:rPr>
              <a:t>EiE Advocacy Using Human Rights Approaches</a:t>
            </a:r>
            <a:endParaRPr lang="en-US" sz="2000" b="0" i="0" dirty="0">
              <a:solidFill>
                <a:srgbClr val="292929"/>
              </a:solidFill>
              <a:effectLst/>
              <a:latin typeface="source-serif-pro"/>
            </a:endParaRPr>
          </a:p>
        </p:txBody>
      </p:sp>
    </p:spTree>
    <p:extLst>
      <p:ext uri="{BB962C8B-B14F-4D97-AF65-F5344CB8AC3E}">
        <p14:creationId xmlns:p14="http://schemas.microsoft.com/office/powerpoint/2010/main" val="990655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6" name="Picture 25" descr="A picture containing object&#10;&#10;Description generated with very high confidence">
            <a:extLst>
              <a:ext uri="{FF2B5EF4-FFF2-40B4-BE49-F238E27FC236}">
                <a16:creationId xmlns:a16="http://schemas.microsoft.com/office/drawing/2014/main" id="{1A629222-3F5F-4E9C-6DE4-EEC4582589F4}"/>
              </a:ext>
            </a:extLst>
          </p:cNvPr>
          <p:cNvPicPr>
            <a:picLocks noChangeAspect="1"/>
          </p:cNvPicPr>
          <p:nvPr/>
        </p:nvPicPr>
        <p:blipFill>
          <a:blip r:embed="rId3" cstate="print">
            <a:biLevel thresh="50000"/>
            <a:extLst>
              <a:ext uri="{28A0092B-C50C-407E-A947-70E740481C1C}">
                <a14:useLocalDpi xmlns:a14="http://schemas.microsoft.com/office/drawing/2010/main"/>
              </a:ext>
            </a:extLst>
          </a:blip>
          <a:stretch>
            <a:fillRect/>
          </a:stretch>
        </p:blipFill>
        <p:spPr>
          <a:xfrm>
            <a:off x="607120" y="6024326"/>
            <a:ext cx="3141920" cy="391692"/>
          </a:xfrm>
          <a:prstGeom prst="rect">
            <a:avLst/>
          </a:prstGeom>
        </p:spPr>
      </p:pic>
      <p:sp>
        <p:nvSpPr>
          <p:cNvPr id="2" name="TextBox 1">
            <a:extLst>
              <a:ext uri="{FF2B5EF4-FFF2-40B4-BE49-F238E27FC236}">
                <a16:creationId xmlns:a16="http://schemas.microsoft.com/office/drawing/2014/main" id="{FF32191E-1672-778A-C7D4-1837516B08CE}"/>
              </a:ext>
            </a:extLst>
          </p:cNvPr>
          <p:cNvSpPr txBox="1"/>
          <p:nvPr/>
        </p:nvSpPr>
        <p:spPr>
          <a:xfrm>
            <a:off x="561400" y="3521002"/>
            <a:ext cx="2730440" cy="2400657"/>
          </a:xfrm>
          <a:prstGeom prst="rect">
            <a:avLst/>
          </a:prstGeom>
          <a:noFill/>
        </p:spPr>
        <p:txBody>
          <a:bodyPr wrap="square" rtlCol="0">
            <a:spAutoFit/>
          </a:bodyPr>
          <a:lstStyle/>
          <a:p>
            <a:r>
              <a:rPr lang="en-US" sz="1100" dirty="0">
                <a:solidFill>
                  <a:srgbClr val="FFFFFF"/>
                </a:solidFill>
                <a:effectLst/>
                <a:latin typeface="Arial" panose="020B0604020202020204" pitchFamily="34" charset="0"/>
                <a:ea typeface="Roboto" panose="02000000000000000000" pitchFamily="2" charset="0"/>
                <a:cs typeface="Arial" panose="020B0604020202020204" pitchFamily="34" charset="0"/>
              </a:rPr>
              <a:t>Published by United Nations</a:t>
            </a:r>
          </a:p>
          <a:p>
            <a:r>
              <a:rPr lang="en-US" sz="1100" dirty="0">
                <a:solidFill>
                  <a:srgbClr val="FFFFFF"/>
                </a:solidFill>
                <a:effectLst/>
                <a:latin typeface="Arial" panose="020B0604020202020204" pitchFamily="34" charset="0"/>
                <a:ea typeface="Roboto" panose="02000000000000000000" pitchFamily="2" charset="0"/>
                <a:cs typeface="Arial" panose="020B0604020202020204" pitchFamily="34" charset="0"/>
              </a:rPr>
              <a:t>Children’s Fund</a:t>
            </a:r>
          </a:p>
          <a:p>
            <a:endParaRPr lang="en-US" sz="1100" dirty="0">
              <a:solidFill>
                <a:srgbClr val="FFFFFF"/>
              </a:solidFill>
              <a:effectLst/>
              <a:latin typeface="Arial" panose="020B0604020202020204" pitchFamily="34" charset="0"/>
              <a:ea typeface="Roboto" panose="02000000000000000000" pitchFamily="2" charset="0"/>
              <a:cs typeface="Arial" panose="020B0604020202020204" pitchFamily="34" charset="0"/>
            </a:endParaRPr>
          </a:p>
          <a:p>
            <a:r>
              <a:rPr lang="en-US" sz="1100" dirty="0">
                <a:solidFill>
                  <a:srgbClr val="FFFFFF"/>
                </a:solidFill>
                <a:effectLst/>
                <a:latin typeface="Arial" panose="020B0604020202020204" pitchFamily="34" charset="0"/>
                <a:ea typeface="Roboto" panose="02000000000000000000" pitchFamily="2" charset="0"/>
                <a:cs typeface="Arial" panose="020B0604020202020204" pitchFamily="34" charset="0"/>
              </a:rPr>
              <a:t>Education Programme Group</a:t>
            </a:r>
          </a:p>
          <a:p>
            <a:r>
              <a:rPr lang="en-US" sz="1100" dirty="0">
                <a:solidFill>
                  <a:srgbClr val="FFFFFF"/>
                </a:solidFill>
                <a:effectLst/>
                <a:latin typeface="Arial" panose="020B0604020202020204" pitchFamily="34" charset="0"/>
                <a:ea typeface="Roboto" panose="02000000000000000000" pitchFamily="2" charset="0"/>
                <a:cs typeface="Arial" panose="020B0604020202020204" pitchFamily="34" charset="0"/>
              </a:rPr>
              <a:t>Early Childhood Education</a:t>
            </a:r>
          </a:p>
          <a:p>
            <a:r>
              <a:rPr lang="en-US" sz="1100" dirty="0">
                <a:solidFill>
                  <a:srgbClr val="FFFFFF"/>
                </a:solidFill>
                <a:effectLst/>
                <a:latin typeface="Arial" panose="020B0604020202020204" pitchFamily="34" charset="0"/>
                <a:ea typeface="Roboto" panose="02000000000000000000" pitchFamily="2" charset="0"/>
                <a:cs typeface="Arial" panose="020B0604020202020204" pitchFamily="34" charset="0"/>
              </a:rPr>
              <a:t>Global Programme</a:t>
            </a:r>
          </a:p>
          <a:p>
            <a:endParaRPr lang="en-US" sz="1100" dirty="0">
              <a:solidFill>
                <a:srgbClr val="FFFFFF"/>
              </a:solidFill>
              <a:effectLst/>
              <a:latin typeface="Arial" panose="020B0604020202020204" pitchFamily="34" charset="0"/>
              <a:ea typeface="Roboto" panose="02000000000000000000" pitchFamily="2" charset="0"/>
              <a:cs typeface="Arial" panose="020B0604020202020204" pitchFamily="34" charset="0"/>
            </a:endParaRPr>
          </a:p>
          <a:p>
            <a:r>
              <a:rPr lang="en-US" sz="1100" dirty="0">
                <a:solidFill>
                  <a:srgbClr val="FFFFFF"/>
                </a:solidFill>
                <a:effectLst/>
                <a:latin typeface="Arial" panose="020B0604020202020204" pitchFamily="34" charset="0"/>
                <a:ea typeface="Roboto" panose="02000000000000000000" pitchFamily="2" charset="0"/>
                <a:cs typeface="Arial" panose="020B0604020202020204" pitchFamily="34" charset="0"/>
              </a:rPr>
              <a:t>3 United Nations Plaza, New</a:t>
            </a:r>
          </a:p>
          <a:p>
            <a:r>
              <a:rPr lang="en-US" sz="1100" dirty="0">
                <a:solidFill>
                  <a:srgbClr val="FFFFFF"/>
                </a:solidFill>
                <a:effectLst/>
                <a:latin typeface="Arial" panose="020B0604020202020204" pitchFamily="34" charset="0"/>
                <a:ea typeface="Roboto" panose="02000000000000000000" pitchFamily="2" charset="0"/>
                <a:cs typeface="Arial" panose="020B0604020202020204" pitchFamily="34" charset="0"/>
              </a:rPr>
              <a:t>York, NY 10017, USA</a:t>
            </a:r>
          </a:p>
          <a:p>
            <a:endParaRPr lang="en-US" sz="1100" dirty="0">
              <a:solidFill>
                <a:srgbClr val="FFFFFF"/>
              </a:solidFill>
              <a:effectLst/>
              <a:latin typeface="Arial" panose="020B0604020202020204" pitchFamily="34" charset="0"/>
              <a:ea typeface="Roboto" panose="02000000000000000000" pitchFamily="2" charset="0"/>
              <a:cs typeface="Arial" panose="020B0604020202020204" pitchFamily="34" charset="0"/>
            </a:endParaRPr>
          </a:p>
          <a:p>
            <a:r>
              <a:rPr lang="en-US" sz="1100" dirty="0">
                <a:solidFill>
                  <a:srgbClr val="FFFFFF"/>
                </a:solidFill>
                <a:effectLst/>
                <a:latin typeface="Arial" panose="020B0604020202020204" pitchFamily="34" charset="0"/>
                <a:ea typeface="Roboto" panose="02000000000000000000" pitchFamily="2" charset="0"/>
                <a:cs typeface="Arial" panose="020B0604020202020204" pitchFamily="34" charset="0"/>
              </a:rPr>
              <a:t>© United Nations Children’s</a:t>
            </a:r>
          </a:p>
          <a:p>
            <a:r>
              <a:rPr lang="en-US" sz="1100" dirty="0">
                <a:solidFill>
                  <a:srgbClr val="FFFFFF"/>
                </a:solidFill>
                <a:effectLst/>
                <a:latin typeface="Arial" panose="020B0604020202020204" pitchFamily="34" charset="0"/>
                <a:ea typeface="Roboto" panose="02000000000000000000" pitchFamily="2" charset="0"/>
                <a:cs typeface="Arial" panose="020B0604020202020204" pitchFamily="34" charset="0"/>
              </a:rPr>
              <a:t>Fund (UNICEF). 2023</a:t>
            </a:r>
          </a:p>
          <a:p>
            <a:endParaRPr lang="en-GB" dirty="0"/>
          </a:p>
        </p:txBody>
      </p:sp>
    </p:spTree>
    <p:extLst>
      <p:ext uri="{BB962C8B-B14F-4D97-AF65-F5344CB8AC3E}">
        <p14:creationId xmlns:p14="http://schemas.microsoft.com/office/powerpoint/2010/main" val="2388083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graphicFrame>
        <p:nvGraphicFramePr>
          <p:cNvPr id="152" name="Google Shape;152;p28"/>
          <p:cNvGraphicFramePr/>
          <p:nvPr/>
        </p:nvGraphicFramePr>
        <p:xfrm>
          <a:off x="0" y="1"/>
          <a:ext cx="12192000" cy="6858001"/>
        </p:xfrm>
        <a:graphic>
          <a:graphicData uri="http://schemas.openxmlformats.org/drawingml/2006/table">
            <a:tbl>
              <a:tblPr>
                <a:tableStyleId>{ED083AE6-46FA-4A59-8FB0-9F97EB10719F}</a:tableStyleId>
              </a:tblPr>
              <a:tblGrid>
                <a:gridCol w="2003118">
                  <a:extLst>
                    <a:ext uri="{9D8B030D-6E8A-4147-A177-3AD203B41FA5}">
                      <a16:colId xmlns:a16="http://schemas.microsoft.com/office/drawing/2014/main" val="20000"/>
                    </a:ext>
                  </a:extLst>
                </a:gridCol>
                <a:gridCol w="2702210">
                  <a:extLst>
                    <a:ext uri="{9D8B030D-6E8A-4147-A177-3AD203B41FA5}">
                      <a16:colId xmlns:a16="http://schemas.microsoft.com/office/drawing/2014/main" val="20001"/>
                    </a:ext>
                  </a:extLst>
                </a:gridCol>
                <a:gridCol w="1847605">
                  <a:extLst>
                    <a:ext uri="{9D8B030D-6E8A-4147-A177-3AD203B41FA5}">
                      <a16:colId xmlns:a16="http://schemas.microsoft.com/office/drawing/2014/main" val="20002"/>
                    </a:ext>
                  </a:extLst>
                </a:gridCol>
                <a:gridCol w="1677847">
                  <a:extLst>
                    <a:ext uri="{9D8B030D-6E8A-4147-A177-3AD203B41FA5}">
                      <a16:colId xmlns:a16="http://schemas.microsoft.com/office/drawing/2014/main" val="20003"/>
                    </a:ext>
                  </a:extLst>
                </a:gridCol>
                <a:gridCol w="1827627">
                  <a:extLst>
                    <a:ext uri="{9D8B030D-6E8A-4147-A177-3AD203B41FA5}">
                      <a16:colId xmlns:a16="http://schemas.microsoft.com/office/drawing/2014/main" val="20004"/>
                    </a:ext>
                  </a:extLst>
                </a:gridCol>
                <a:gridCol w="2133593">
                  <a:extLst>
                    <a:ext uri="{9D8B030D-6E8A-4147-A177-3AD203B41FA5}">
                      <a16:colId xmlns:a16="http://schemas.microsoft.com/office/drawing/2014/main" val="20005"/>
                    </a:ext>
                  </a:extLst>
                </a:gridCol>
              </a:tblGrid>
              <a:tr h="666327">
                <a:tc gridSpan="6">
                  <a:txBody>
                    <a:bodyPr/>
                    <a:lstStyle/>
                    <a:p>
                      <a:pPr marL="0" lvl="0" indent="0" algn="l" rtl="0">
                        <a:lnSpc>
                          <a:spcPct val="115000"/>
                        </a:lnSpc>
                        <a:spcBef>
                          <a:spcPts val="0"/>
                        </a:spcBef>
                        <a:spcAft>
                          <a:spcPts val="0"/>
                        </a:spcAft>
                        <a:buNone/>
                      </a:pPr>
                      <a:r>
                        <a:rPr lang="en" sz="1600" b="1" dirty="0">
                          <a:latin typeface="Arial" panose="020B0604020202020204" pitchFamily="34" charset="0"/>
                          <a:cs typeface="Arial" panose="020B0604020202020204" pitchFamily="34" charset="0"/>
                          <a:sym typeface="Calibri"/>
                        </a:rPr>
                        <a:t>Advocacy Goal:</a:t>
                      </a:r>
                      <a:endParaRPr sz="1600" dirty="0">
                        <a:latin typeface="Arial" panose="020B0604020202020204" pitchFamily="34" charset="0"/>
                        <a:ea typeface="Calibri"/>
                        <a:cs typeface="Arial" panose="020B0604020202020204" pitchFamily="34" charset="0"/>
                        <a:sym typeface="Calibri"/>
                      </a:endParaRPr>
                    </a:p>
                  </a:txBody>
                  <a:tcPr marL="38100" marR="38100" marT="121900" marB="121900">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66327">
                <a:tc>
                  <a:txBody>
                    <a:bodyPr/>
                    <a:lstStyle/>
                    <a:p>
                      <a:pPr marL="0" lvl="0" indent="0" algn="l" rtl="0">
                        <a:lnSpc>
                          <a:spcPct val="115000"/>
                        </a:lnSpc>
                        <a:spcBef>
                          <a:spcPts val="0"/>
                        </a:spcBef>
                        <a:spcAft>
                          <a:spcPts val="0"/>
                        </a:spcAft>
                        <a:buNone/>
                      </a:pPr>
                      <a:r>
                        <a:rPr lang="en" sz="1600" b="1" dirty="0">
                          <a:latin typeface="Arial" panose="020B0604020202020204" pitchFamily="34" charset="0"/>
                          <a:cs typeface="Arial" panose="020B0604020202020204" pitchFamily="34" charset="0"/>
                          <a:sym typeface="Calibri"/>
                        </a:rPr>
                        <a:t>1) Outcome</a:t>
                      </a:r>
                      <a:endParaRPr sz="1600" b="1" dirty="0">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tc gridSpan="2">
                  <a:txBody>
                    <a:bodyPr/>
                    <a:lstStyle/>
                    <a:p>
                      <a:pPr marL="0" lvl="0" indent="0" algn="l" rtl="0">
                        <a:lnSpc>
                          <a:spcPct val="115000"/>
                        </a:lnSpc>
                        <a:spcBef>
                          <a:spcPts val="0"/>
                        </a:spcBef>
                        <a:spcAft>
                          <a:spcPts val="0"/>
                        </a:spcAft>
                        <a:buNone/>
                      </a:pPr>
                      <a:r>
                        <a:rPr lang="en" sz="1600" b="1" dirty="0">
                          <a:latin typeface="Arial" panose="020B0604020202020204" pitchFamily="34" charset="0"/>
                          <a:cs typeface="Arial" panose="020B0604020202020204" pitchFamily="34" charset="0"/>
                          <a:sym typeface="Calibri"/>
                        </a:rPr>
                        <a:t>2) Key target</a:t>
                      </a:r>
                      <a:endParaRPr sz="1600" b="1" dirty="0">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600" b="1" dirty="0">
                          <a:latin typeface="Arial" panose="020B0604020202020204" pitchFamily="34" charset="0"/>
                          <a:cs typeface="Arial" panose="020B0604020202020204" pitchFamily="34" charset="0"/>
                          <a:sym typeface="Calibri"/>
                        </a:rPr>
                        <a:t>4) Barriers </a:t>
                      </a:r>
                      <a:endParaRPr sz="1600" b="1" dirty="0">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tc>
                  <a:txBody>
                    <a:bodyPr/>
                    <a:lstStyle/>
                    <a:p>
                      <a:pPr marL="0" lvl="0" indent="0" algn="l" rtl="0">
                        <a:lnSpc>
                          <a:spcPct val="115000"/>
                        </a:lnSpc>
                        <a:spcBef>
                          <a:spcPts val="0"/>
                        </a:spcBef>
                        <a:spcAft>
                          <a:spcPts val="0"/>
                        </a:spcAft>
                        <a:buNone/>
                      </a:pPr>
                      <a:r>
                        <a:rPr lang="en" sz="1600" b="1" dirty="0">
                          <a:latin typeface="Arial" panose="020B0604020202020204" pitchFamily="34" charset="0"/>
                          <a:cs typeface="Arial" panose="020B0604020202020204" pitchFamily="34" charset="0"/>
                          <a:sym typeface="Calibri"/>
                        </a:rPr>
                        <a:t>5) Opportunities</a:t>
                      </a:r>
                      <a:endParaRPr sz="1600" b="1" dirty="0">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tc>
                  <a:txBody>
                    <a:bodyPr/>
                    <a:lstStyle/>
                    <a:p>
                      <a:pPr marL="0" lvl="0" indent="0" algn="l" rtl="0">
                        <a:lnSpc>
                          <a:spcPct val="115000"/>
                        </a:lnSpc>
                        <a:spcBef>
                          <a:spcPts val="0"/>
                        </a:spcBef>
                        <a:spcAft>
                          <a:spcPts val="0"/>
                        </a:spcAft>
                        <a:buNone/>
                      </a:pPr>
                      <a:r>
                        <a:rPr lang="en" sz="1600" b="1" dirty="0">
                          <a:latin typeface="Arial" panose="020B0604020202020204" pitchFamily="34" charset="0"/>
                          <a:cs typeface="Arial" panose="020B0604020202020204" pitchFamily="34" charset="0"/>
                          <a:sym typeface="Calibri"/>
                        </a:rPr>
                        <a:t>8) Key milestones</a:t>
                      </a:r>
                      <a:endParaRPr sz="1600" b="1" dirty="0">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extLst>
                  <a:ext uri="{0D108BD9-81ED-4DB2-BD59-A6C34878D82A}">
                    <a16:rowId xmlns:a16="http://schemas.microsoft.com/office/drawing/2014/main" val="10002"/>
                  </a:ext>
                </a:extLst>
              </a:tr>
              <a:tr h="1807141">
                <a:tc>
                  <a:txBody>
                    <a:bodyPr/>
                    <a:lstStyle/>
                    <a:p>
                      <a:pPr marL="0" lvl="0" indent="0" algn="l" rtl="0">
                        <a:lnSpc>
                          <a:spcPct val="115000"/>
                        </a:lnSpc>
                        <a:spcBef>
                          <a:spcPts val="0"/>
                        </a:spcBef>
                        <a:spcAft>
                          <a:spcPts val="0"/>
                        </a:spcAft>
                        <a:buNone/>
                      </a:pPr>
                      <a:r>
                        <a:rPr lang="en" sz="1400" dirty="0">
                          <a:latin typeface="Arial" panose="020B0604020202020204" pitchFamily="34" charset="0"/>
                          <a:cs typeface="Arial" panose="020B0604020202020204" pitchFamily="34" charset="0"/>
                          <a:sym typeface="Calibri"/>
                        </a:rPr>
                        <a:t>What is the SMART change you seek? </a:t>
                      </a:r>
                      <a:endParaRPr sz="1400" dirty="0">
                        <a:latin typeface="Arial" panose="020B0604020202020204" pitchFamily="34" charset="0"/>
                        <a:cs typeface="Arial" panose="020B0604020202020204" pitchFamily="34" charset="0"/>
                        <a:sym typeface="Calibri"/>
                      </a:endParaRPr>
                    </a:p>
                    <a:p>
                      <a:pPr marL="0" lvl="0" indent="0" algn="l" rtl="0">
                        <a:lnSpc>
                          <a:spcPct val="115000"/>
                        </a:lnSpc>
                        <a:spcBef>
                          <a:spcPts val="1200"/>
                        </a:spcBef>
                        <a:spcAft>
                          <a:spcPts val="1200"/>
                        </a:spcAft>
                        <a:buClr>
                          <a:schemeClr val="dk1"/>
                        </a:buClr>
                        <a:buSzPts val="1100"/>
                        <a:buFont typeface="Arial"/>
                        <a:buNone/>
                      </a:pPr>
                      <a:endParaRPr sz="1400" i="1" dirty="0">
                        <a:latin typeface="Arial" panose="020B0604020202020204" pitchFamily="34" charset="0"/>
                        <a:ea typeface="Calibri"/>
                        <a:cs typeface="Arial" panose="020B0604020202020204" pitchFamily="34" charset="0"/>
                        <a:sym typeface="Calibri"/>
                      </a:endParaRPr>
                    </a:p>
                  </a:txBody>
                  <a:tcPr marL="38100" marR="38100" marT="121900" marB="121900"/>
                </a:tc>
                <a:tc>
                  <a:txBody>
                    <a:bodyPr/>
                    <a:lstStyle/>
                    <a:p>
                      <a:pPr marL="0" lvl="0" indent="0" algn="l" rtl="0">
                        <a:lnSpc>
                          <a:spcPct val="115000"/>
                        </a:lnSpc>
                        <a:spcBef>
                          <a:spcPts val="0"/>
                        </a:spcBef>
                        <a:spcAft>
                          <a:spcPts val="0"/>
                        </a:spcAft>
                        <a:buNone/>
                      </a:pPr>
                      <a:r>
                        <a:rPr lang="en" sz="1400" dirty="0">
                          <a:latin typeface="Arial" panose="020B0604020202020204" pitchFamily="34" charset="0"/>
                          <a:cs typeface="Arial" panose="020B0604020202020204" pitchFamily="34" charset="0"/>
                          <a:sym typeface="Calibri"/>
                        </a:rPr>
                        <a:t>What does your target currently believe and how does this make them behave?</a:t>
                      </a:r>
                      <a:endParaRPr sz="1400" dirty="0">
                        <a:latin typeface="Arial" panose="020B0604020202020204" pitchFamily="34" charset="0"/>
                        <a:cs typeface="Arial" panose="020B0604020202020204" pitchFamily="34" charset="0"/>
                        <a:sym typeface="Calibri"/>
                      </a:endParaRPr>
                    </a:p>
                    <a:p>
                      <a:pPr marL="0" lvl="0" indent="0" algn="l" rtl="0">
                        <a:lnSpc>
                          <a:spcPct val="115000"/>
                        </a:lnSpc>
                        <a:spcBef>
                          <a:spcPts val="0"/>
                        </a:spcBef>
                        <a:spcAft>
                          <a:spcPts val="0"/>
                        </a:spcAft>
                        <a:buNone/>
                      </a:pPr>
                      <a:r>
                        <a:rPr lang="en" sz="1400" dirty="0">
                          <a:latin typeface="Arial" panose="020B0604020202020204" pitchFamily="34" charset="0"/>
                          <a:cs typeface="Arial" panose="020B0604020202020204" pitchFamily="34" charset="0"/>
                          <a:sym typeface="Calibri"/>
                        </a:rPr>
                        <a:t> </a:t>
                      </a:r>
                      <a:endParaRPr sz="1400" dirty="0">
                        <a:latin typeface="Arial" panose="020B0604020202020204" pitchFamily="34" charset="0"/>
                        <a:ea typeface="Calibri"/>
                        <a:cs typeface="Arial" panose="020B0604020202020204" pitchFamily="34" charset="0"/>
                        <a:sym typeface="Calibri"/>
                      </a:endParaRPr>
                    </a:p>
                  </a:txBody>
                  <a:tcPr marL="38100" marR="38100" marT="121900" marB="121900"/>
                </a:tc>
                <a:tc>
                  <a:txBody>
                    <a:bodyPr/>
                    <a:lstStyle/>
                    <a:p>
                      <a:pPr marL="0" lvl="0" indent="0" algn="l" rtl="0">
                        <a:lnSpc>
                          <a:spcPct val="115000"/>
                        </a:lnSpc>
                        <a:spcBef>
                          <a:spcPts val="0"/>
                        </a:spcBef>
                        <a:spcAft>
                          <a:spcPts val="0"/>
                        </a:spcAft>
                        <a:buNone/>
                      </a:pPr>
                      <a:r>
                        <a:rPr lang="en" sz="1400" dirty="0">
                          <a:latin typeface="Arial" panose="020B0604020202020204" pitchFamily="34" charset="0"/>
                          <a:cs typeface="Arial" panose="020B0604020202020204" pitchFamily="34" charset="0"/>
                          <a:sym typeface="Calibri"/>
                        </a:rPr>
                        <a:t>What do you want to make them believe and how will this influence their behavior? </a:t>
                      </a:r>
                      <a:endParaRPr sz="1400" dirty="0">
                        <a:latin typeface="Arial" panose="020B0604020202020204" pitchFamily="34" charset="0"/>
                        <a:cs typeface="Arial" panose="020B0604020202020204" pitchFamily="34" charset="0"/>
                        <a:sym typeface="Calibri"/>
                      </a:endParaRPr>
                    </a:p>
                    <a:p>
                      <a:pPr marL="0" lvl="0" indent="0" algn="l" rtl="0">
                        <a:lnSpc>
                          <a:spcPct val="115000"/>
                        </a:lnSpc>
                        <a:spcBef>
                          <a:spcPts val="0"/>
                        </a:spcBef>
                        <a:spcAft>
                          <a:spcPts val="0"/>
                        </a:spcAft>
                        <a:buNone/>
                      </a:pPr>
                      <a:r>
                        <a:rPr lang="en" sz="1400" dirty="0">
                          <a:latin typeface="Arial" panose="020B0604020202020204" pitchFamily="34" charset="0"/>
                          <a:cs typeface="Arial" panose="020B0604020202020204" pitchFamily="34" charset="0"/>
                          <a:sym typeface="Calibri"/>
                        </a:rPr>
                        <a:t> </a:t>
                      </a:r>
                      <a:endParaRPr sz="1400" dirty="0">
                        <a:latin typeface="Arial" panose="020B0604020202020204" pitchFamily="34" charset="0"/>
                        <a:ea typeface="Calibri"/>
                        <a:cs typeface="Arial" panose="020B0604020202020204" pitchFamily="34" charset="0"/>
                        <a:sym typeface="Calibri"/>
                      </a:endParaRPr>
                    </a:p>
                  </a:txBody>
                  <a:tcPr marL="38100" marR="38100" marT="121900" marB="121900"/>
                </a:tc>
                <a:tc>
                  <a:txBody>
                    <a:bodyPr/>
                    <a:lstStyle/>
                    <a:p>
                      <a:pPr marL="0" lvl="0" indent="0" algn="l" rtl="0">
                        <a:lnSpc>
                          <a:spcPct val="115000"/>
                        </a:lnSpc>
                        <a:spcBef>
                          <a:spcPts val="0"/>
                        </a:spcBef>
                        <a:spcAft>
                          <a:spcPts val="0"/>
                        </a:spcAft>
                        <a:buNone/>
                      </a:pPr>
                      <a:r>
                        <a:rPr lang="en" sz="1400" dirty="0">
                          <a:latin typeface="Arial" panose="020B0604020202020204" pitchFamily="34" charset="0"/>
                          <a:cs typeface="Arial" panose="020B0604020202020204" pitchFamily="34" charset="0"/>
                          <a:sym typeface="Calibri"/>
                        </a:rPr>
                        <a:t>Why hasn’t this happened yet? </a:t>
                      </a:r>
                      <a:endParaRPr sz="1400" dirty="0">
                        <a:latin typeface="Arial" panose="020B0604020202020204" pitchFamily="34" charset="0"/>
                        <a:ea typeface="Calibri"/>
                        <a:cs typeface="Arial" panose="020B0604020202020204" pitchFamily="34" charset="0"/>
                        <a:sym typeface="Calibri"/>
                      </a:endParaRPr>
                    </a:p>
                  </a:txBody>
                  <a:tcPr marL="38100" marR="38100" marT="121900" marB="121900"/>
                </a:tc>
                <a:tc>
                  <a:txBody>
                    <a:bodyPr/>
                    <a:lstStyle/>
                    <a:p>
                      <a:pPr marL="0" lvl="0" indent="0" algn="l" rtl="0">
                        <a:lnSpc>
                          <a:spcPct val="115000"/>
                        </a:lnSpc>
                        <a:spcBef>
                          <a:spcPts val="0"/>
                        </a:spcBef>
                        <a:spcAft>
                          <a:spcPts val="0"/>
                        </a:spcAft>
                        <a:buNone/>
                      </a:pPr>
                      <a:r>
                        <a:rPr lang="en" sz="1400" dirty="0">
                          <a:latin typeface="Arial" panose="020B0604020202020204" pitchFamily="34" charset="0"/>
                          <a:cs typeface="Arial" panose="020B0604020202020204" pitchFamily="34" charset="0"/>
                          <a:sym typeface="Calibri"/>
                        </a:rPr>
                        <a:t>What might make it more likely?</a:t>
                      </a:r>
                      <a:endParaRPr sz="1400" dirty="0">
                        <a:latin typeface="Arial" panose="020B0604020202020204" pitchFamily="34" charset="0"/>
                        <a:cs typeface="Arial" panose="020B0604020202020204" pitchFamily="34" charset="0"/>
                        <a:sym typeface="Calibri"/>
                      </a:endParaRPr>
                    </a:p>
                    <a:p>
                      <a:pPr marL="0" lvl="0" indent="0" algn="l" rtl="0">
                        <a:lnSpc>
                          <a:spcPct val="115000"/>
                        </a:lnSpc>
                        <a:spcBef>
                          <a:spcPts val="0"/>
                        </a:spcBef>
                        <a:spcAft>
                          <a:spcPts val="0"/>
                        </a:spcAft>
                        <a:buNone/>
                      </a:pPr>
                      <a:endParaRPr sz="1400" dirty="0">
                        <a:latin typeface="Arial" panose="020B0604020202020204" pitchFamily="34" charset="0"/>
                        <a:cs typeface="Arial" panose="020B0604020202020204" pitchFamily="34" charset="0"/>
                        <a:sym typeface="Calibri"/>
                      </a:endParaRPr>
                    </a:p>
                    <a:p>
                      <a:pPr marL="0" lvl="0" indent="0" algn="l" rtl="0">
                        <a:lnSpc>
                          <a:spcPct val="115000"/>
                        </a:lnSpc>
                        <a:spcBef>
                          <a:spcPts val="0"/>
                        </a:spcBef>
                        <a:spcAft>
                          <a:spcPts val="0"/>
                        </a:spcAft>
                        <a:buClr>
                          <a:schemeClr val="dk1"/>
                        </a:buClr>
                        <a:buSzPts val="1100"/>
                        <a:buFont typeface="Arial"/>
                        <a:buNone/>
                      </a:pPr>
                      <a:endParaRPr sz="1400" dirty="0">
                        <a:latin typeface="Arial" panose="020B0604020202020204" pitchFamily="34" charset="0"/>
                        <a:ea typeface="Calibri"/>
                        <a:cs typeface="Arial" panose="020B0604020202020204" pitchFamily="34" charset="0"/>
                        <a:sym typeface="Calibri"/>
                      </a:endParaRPr>
                    </a:p>
                  </a:txBody>
                  <a:tcPr marL="38100" marR="38100" marT="121900" marB="121900"/>
                </a:tc>
                <a:tc>
                  <a:txBody>
                    <a:bodyPr/>
                    <a:lstStyle/>
                    <a:p>
                      <a:pPr marL="0" lvl="0" indent="0" algn="l" rtl="0">
                        <a:lnSpc>
                          <a:spcPct val="115000"/>
                        </a:lnSpc>
                        <a:spcBef>
                          <a:spcPts val="0"/>
                        </a:spcBef>
                        <a:spcAft>
                          <a:spcPts val="0"/>
                        </a:spcAft>
                        <a:buNone/>
                      </a:pPr>
                      <a:r>
                        <a:rPr lang="en" sz="1400" dirty="0">
                          <a:latin typeface="Arial" panose="020B0604020202020204" pitchFamily="34" charset="0"/>
                          <a:cs typeface="Arial" panose="020B0604020202020204" pitchFamily="34" charset="0"/>
                          <a:sym typeface="Calibri"/>
                        </a:rPr>
                        <a:t>What key moments will help you deliver your objectives?</a:t>
                      </a:r>
                      <a:endParaRPr sz="1400" dirty="0">
                        <a:latin typeface="Arial" panose="020B0604020202020204" pitchFamily="34" charset="0"/>
                        <a:cs typeface="Arial" panose="020B0604020202020204" pitchFamily="34" charset="0"/>
                        <a:sym typeface="Calibri"/>
                      </a:endParaRPr>
                    </a:p>
                    <a:p>
                      <a:pPr marL="0" lvl="0" indent="0" algn="l" rtl="0">
                        <a:lnSpc>
                          <a:spcPct val="115000"/>
                        </a:lnSpc>
                        <a:spcBef>
                          <a:spcPts val="0"/>
                        </a:spcBef>
                        <a:spcAft>
                          <a:spcPts val="0"/>
                        </a:spcAft>
                        <a:buNone/>
                      </a:pPr>
                      <a:endParaRPr sz="1400" dirty="0">
                        <a:latin typeface="Arial" panose="020B0604020202020204" pitchFamily="34" charset="0"/>
                        <a:ea typeface="Calibri"/>
                        <a:cs typeface="Arial" panose="020B0604020202020204" pitchFamily="34" charset="0"/>
                        <a:sym typeface="Calibri"/>
                      </a:endParaRPr>
                    </a:p>
                  </a:txBody>
                  <a:tcPr marL="38100" marR="38100" marT="121900" marB="121900"/>
                </a:tc>
                <a:extLst>
                  <a:ext uri="{0D108BD9-81ED-4DB2-BD59-A6C34878D82A}">
                    <a16:rowId xmlns:a16="http://schemas.microsoft.com/office/drawing/2014/main" val="10003"/>
                  </a:ext>
                </a:extLst>
              </a:tr>
              <a:tr h="1028044">
                <a:tc>
                  <a:txBody>
                    <a:bodyPr/>
                    <a:lstStyle/>
                    <a:p>
                      <a:pPr marL="0" lvl="0" indent="0" algn="l" rtl="0">
                        <a:lnSpc>
                          <a:spcPct val="115000"/>
                        </a:lnSpc>
                        <a:spcBef>
                          <a:spcPts val="0"/>
                        </a:spcBef>
                        <a:spcAft>
                          <a:spcPts val="0"/>
                        </a:spcAft>
                        <a:buNone/>
                      </a:pPr>
                      <a:r>
                        <a:rPr lang="en" sz="1600" b="1">
                          <a:latin typeface="Arial" panose="020B0604020202020204" pitchFamily="34" charset="0"/>
                          <a:cs typeface="Arial" panose="020B0604020202020204" pitchFamily="34" charset="0"/>
                          <a:sym typeface="Calibri"/>
                        </a:rPr>
                        <a:t>9) Outputs</a:t>
                      </a:r>
                      <a:endParaRPr sz="1600" b="1">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tc>
                  <a:txBody>
                    <a:bodyPr/>
                    <a:lstStyle/>
                    <a:p>
                      <a:pPr marL="0" lvl="0" indent="0" algn="l" rtl="0">
                        <a:lnSpc>
                          <a:spcPct val="115000"/>
                        </a:lnSpc>
                        <a:spcBef>
                          <a:spcPts val="0"/>
                        </a:spcBef>
                        <a:spcAft>
                          <a:spcPts val="0"/>
                        </a:spcAft>
                        <a:buNone/>
                      </a:pPr>
                      <a:r>
                        <a:rPr lang="en" sz="1600" b="1">
                          <a:latin typeface="Arial" panose="020B0604020202020204" pitchFamily="34" charset="0"/>
                          <a:cs typeface="Arial" panose="020B0604020202020204" pitchFamily="34" charset="0"/>
                          <a:sym typeface="Calibri"/>
                        </a:rPr>
                        <a:t>3) Key stakeholders</a:t>
                      </a:r>
                      <a:endParaRPr sz="1600" b="1">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tc>
                  <a:txBody>
                    <a:bodyPr/>
                    <a:lstStyle/>
                    <a:p>
                      <a:pPr marL="0" lvl="0" indent="0" algn="l" rtl="0">
                        <a:lnSpc>
                          <a:spcPct val="115000"/>
                        </a:lnSpc>
                        <a:spcBef>
                          <a:spcPts val="0"/>
                        </a:spcBef>
                        <a:spcAft>
                          <a:spcPts val="0"/>
                        </a:spcAft>
                        <a:buNone/>
                      </a:pPr>
                      <a:r>
                        <a:rPr lang="en" sz="1600" b="1">
                          <a:latin typeface="Arial" panose="020B0604020202020204" pitchFamily="34" charset="0"/>
                          <a:cs typeface="Arial" panose="020B0604020202020204" pitchFamily="34" charset="0"/>
                          <a:sym typeface="Calibri"/>
                        </a:rPr>
                        <a:t>6) Advocacy Tactics</a:t>
                      </a:r>
                      <a:endParaRPr sz="1600" b="1">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tc gridSpan="2">
                  <a:txBody>
                    <a:bodyPr/>
                    <a:lstStyle/>
                    <a:p>
                      <a:pPr marL="0" lvl="0" indent="0" algn="l" rtl="0">
                        <a:lnSpc>
                          <a:spcPct val="115000"/>
                        </a:lnSpc>
                        <a:spcBef>
                          <a:spcPts val="0"/>
                        </a:spcBef>
                        <a:spcAft>
                          <a:spcPts val="0"/>
                        </a:spcAft>
                        <a:buNone/>
                      </a:pPr>
                      <a:r>
                        <a:rPr lang="en" sz="1600" b="1">
                          <a:latin typeface="Arial" panose="020B0604020202020204" pitchFamily="34" charset="0"/>
                          <a:cs typeface="Arial" panose="020B0604020202020204" pitchFamily="34" charset="0"/>
                          <a:sym typeface="Calibri"/>
                        </a:rPr>
                        <a:t>7) Theory of change </a:t>
                      </a:r>
                      <a:endParaRPr sz="1600" b="1">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600" b="1" dirty="0">
                          <a:latin typeface="Arial" panose="020B0604020202020204" pitchFamily="34" charset="0"/>
                          <a:cs typeface="Arial" panose="020B0604020202020204" pitchFamily="34" charset="0"/>
                          <a:sym typeface="Calibri"/>
                        </a:rPr>
                        <a:t>10) What next?</a:t>
                      </a:r>
                      <a:endParaRPr sz="1600" b="1" dirty="0">
                        <a:latin typeface="Arial" panose="020B0604020202020204" pitchFamily="34" charset="0"/>
                        <a:cs typeface="Arial" panose="020B0604020202020204" pitchFamily="34" charset="0"/>
                        <a:sym typeface="Calibri"/>
                      </a:endParaRPr>
                    </a:p>
                    <a:p>
                      <a:pPr marL="0" lvl="0" indent="0" algn="l" rtl="0">
                        <a:lnSpc>
                          <a:spcPct val="115000"/>
                        </a:lnSpc>
                        <a:spcBef>
                          <a:spcPts val="0"/>
                        </a:spcBef>
                        <a:spcAft>
                          <a:spcPts val="0"/>
                        </a:spcAft>
                        <a:buNone/>
                      </a:pPr>
                      <a:endParaRPr sz="1600" dirty="0">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extLst>
                  <a:ext uri="{0D108BD9-81ED-4DB2-BD59-A6C34878D82A}">
                    <a16:rowId xmlns:a16="http://schemas.microsoft.com/office/drawing/2014/main" val="10004"/>
                  </a:ext>
                </a:extLst>
              </a:tr>
              <a:tr h="2690162">
                <a:tc>
                  <a:txBody>
                    <a:bodyPr/>
                    <a:lstStyle/>
                    <a:p>
                      <a:pPr marL="0" lvl="0" indent="0" algn="l" rtl="0">
                        <a:lnSpc>
                          <a:spcPct val="115000"/>
                        </a:lnSpc>
                        <a:spcBef>
                          <a:spcPts val="0"/>
                        </a:spcBef>
                        <a:spcAft>
                          <a:spcPts val="0"/>
                        </a:spcAft>
                        <a:buNone/>
                      </a:pPr>
                      <a:r>
                        <a:rPr lang="en" sz="1400" dirty="0">
                          <a:latin typeface="Arial" panose="020B0604020202020204" pitchFamily="34" charset="0"/>
                          <a:cs typeface="Arial" panose="020B0604020202020204" pitchFamily="34" charset="0"/>
                          <a:sym typeface="Calibri"/>
                        </a:rPr>
                        <a:t>How will you know you are on the right path?</a:t>
                      </a:r>
                      <a:endParaRPr sz="1400" dirty="0">
                        <a:latin typeface="Arial" panose="020B0604020202020204" pitchFamily="34" charset="0"/>
                        <a:cs typeface="Arial" panose="020B0604020202020204" pitchFamily="34" charset="0"/>
                        <a:sym typeface="Calibri"/>
                      </a:endParaRPr>
                    </a:p>
                    <a:p>
                      <a:pPr marL="0" lvl="0" indent="0" algn="l" rtl="0">
                        <a:lnSpc>
                          <a:spcPct val="115000"/>
                        </a:lnSpc>
                        <a:spcBef>
                          <a:spcPts val="0"/>
                        </a:spcBef>
                        <a:spcAft>
                          <a:spcPts val="0"/>
                        </a:spcAft>
                        <a:buNone/>
                      </a:pPr>
                      <a:endParaRPr sz="1400" dirty="0">
                        <a:latin typeface="Arial" panose="020B0604020202020204" pitchFamily="34" charset="0"/>
                        <a:cs typeface="Arial" panose="020B0604020202020204" pitchFamily="34" charset="0"/>
                        <a:sym typeface="Calibri"/>
                      </a:endParaRPr>
                    </a:p>
                    <a:p>
                      <a:pPr marL="0" lvl="0" indent="0" algn="l" rtl="0">
                        <a:lnSpc>
                          <a:spcPct val="115000"/>
                        </a:lnSpc>
                        <a:spcBef>
                          <a:spcPts val="0"/>
                        </a:spcBef>
                        <a:spcAft>
                          <a:spcPts val="0"/>
                        </a:spcAft>
                        <a:buNone/>
                      </a:pPr>
                      <a:endParaRPr sz="1400" i="1" dirty="0">
                        <a:latin typeface="Arial" panose="020B0604020202020204" pitchFamily="34" charset="0"/>
                        <a:ea typeface="Calibri"/>
                        <a:cs typeface="Arial" panose="020B0604020202020204" pitchFamily="34" charset="0"/>
                        <a:sym typeface="Calibri"/>
                      </a:endParaRPr>
                    </a:p>
                  </a:txBody>
                  <a:tcPr marL="38100" marR="38100" marT="121900" marB="121900"/>
                </a:tc>
                <a:tc>
                  <a:txBody>
                    <a:bodyPr/>
                    <a:lstStyle/>
                    <a:p>
                      <a:pPr marL="0" lvl="0" indent="0" algn="l" rtl="0">
                        <a:lnSpc>
                          <a:spcPct val="115000"/>
                        </a:lnSpc>
                        <a:spcBef>
                          <a:spcPts val="0"/>
                        </a:spcBef>
                        <a:spcAft>
                          <a:spcPts val="0"/>
                        </a:spcAft>
                        <a:buNone/>
                      </a:pPr>
                      <a:r>
                        <a:rPr lang="en" sz="1400" dirty="0">
                          <a:latin typeface="Arial" panose="020B0604020202020204" pitchFamily="34" charset="0"/>
                          <a:cs typeface="Arial" panose="020B0604020202020204" pitchFamily="34" charset="0"/>
                          <a:sym typeface="Calibri"/>
                        </a:rPr>
                        <a:t>Who are your key allies, partners, influencers and opponents?  </a:t>
                      </a:r>
                      <a:endParaRPr sz="1400" dirty="0">
                        <a:latin typeface="Arial" panose="020B0604020202020204" pitchFamily="34" charset="0"/>
                        <a:cs typeface="Arial" panose="020B0604020202020204" pitchFamily="34" charset="0"/>
                        <a:sym typeface="Calibri"/>
                      </a:endParaRPr>
                    </a:p>
                    <a:p>
                      <a:pPr marL="0" lvl="0" indent="0" algn="l" rtl="0">
                        <a:lnSpc>
                          <a:spcPct val="115000"/>
                        </a:lnSpc>
                        <a:spcBef>
                          <a:spcPts val="0"/>
                        </a:spcBef>
                        <a:spcAft>
                          <a:spcPts val="0"/>
                        </a:spcAft>
                        <a:buNone/>
                      </a:pPr>
                      <a:endParaRPr sz="1400" dirty="0">
                        <a:latin typeface="Arial" panose="020B0604020202020204" pitchFamily="34" charset="0"/>
                        <a:ea typeface="Calibri"/>
                        <a:cs typeface="Arial" panose="020B0604020202020204" pitchFamily="34" charset="0"/>
                        <a:sym typeface="Calibri"/>
                      </a:endParaRPr>
                    </a:p>
                  </a:txBody>
                  <a:tcPr marL="38100" marR="38100" marT="121900" marB="121900"/>
                </a:tc>
                <a:tc>
                  <a:txBody>
                    <a:bodyPr/>
                    <a:lstStyle/>
                    <a:p>
                      <a:pPr marL="0" lvl="0" indent="0" algn="l" rtl="0">
                        <a:lnSpc>
                          <a:spcPct val="115000"/>
                        </a:lnSpc>
                        <a:spcBef>
                          <a:spcPts val="0"/>
                        </a:spcBef>
                        <a:spcAft>
                          <a:spcPts val="0"/>
                        </a:spcAft>
                        <a:buNone/>
                      </a:pPr>
                      <a:r>
                        <a:rPr lang="en" sz="1400" dirty="0">
                          <a:latin typeface="Arial" panose="020B0604020202020204" pitchFamily="34" charset="0"/>
                          <a:cs typeface="Arial" panose="020B0604020202020204" pitchFamily="34" charset="0"/>
                          <a:sym typeface="Times New Roman"/>
                        </a:rPr>
                        <a:t> </a:t>
                      </a:r>
                      <a:r>
                        <a:rPr lang="en" sz="1400" dirty="0">
                          <a:latin typeface="Arial" panose="020B0604020202020204" pitchFamily="34" charset="0"/>
                          <a:cs typeface="Arial" panose="020B0604020202020204" pitchFamily="34" charset="0"/>
                          <a:sym typeface="Calibri"/>
                        </a:rPr>
                        <a:t> </a:t>
                      </a:r>
                      <a:endParaRPr sz="1400" dirty="0">
                        <a:latin typeface="Arial" panose="020B0604020202020204" pitchFamily="34" charset="0"/>
                        <a:ea typeface="Calibri"/>
                        <a:cs typeface="Arial" panose="020B0604020202020204" pitchFamily="34" charset="0"/>
                        <a:sym typeface="Calibri"/>
                      </a:endParaRPr>
                    </a:p>
                  </a:txBody>
                  <a:tcPr marL="38100" marR="38100" marT="121900" marB="121900"/>
                </a:tc>
                <a:tc gridSpan="2">
                  <a:txBody>
                    <a:bodyPr/>
                    <a:lstStyle/>
                    <a:p>
                      <a:pPr marL="0" lvl="0" indent="0" algn="l" rtl="0">
                        <a:lnSpc>
                          <a:spcPct val="115000"/>
                        </a:lnSpc>
                        <a:spcBef>
                          <a:spcPts val="0"/>
                        </a:spcBef>
                        <a:spcAft>
                          <a:spcPts val="0"/>
                        </a:spcAft>
                        <a:buNone/>
                      </a:pPr>
                      <a:r>
                        <a:rPr lang="en" sz="1400" b="1" dirty="0">
                          <a:solidFill>
                            <a:schemeClr val="dk1"/>
                          </a:solidFill>
                          <a:latin typeface="Arial" panose="020B0604020202020204" pitchFamily="34" charset="0"/>
                          <a:cs typeface="Arial" panose="020B0604020202020204" pitchFamily="34" charset="0"/>
                          <a:sym typeface="Calibri"/>
                        </a:rPr>
                        <a:t>“We will… </a:t>
                      </a:r>
                      <a:endParaRPr sz="1400" b="1" dirty="0">
                        <a:solidFill>
                          <a:schemeClr val="dk1"/>
                        </a:solidFill>
                        <a:latin typeface="Arial" panose="020B0604020202020204" pitchFamily="34" charset="0"/>
                        <a:cs typeface="Arial" panose="020B0604020202020204" pitchFamily="34" charset="0"/>
                        <a:sym typeface="Calibri"/>
                      </a:endParaRPr>
                    </a:p>
                    <a:p>
                      <a:pPr marL="0" lvl="0" indent="0" algn="l" rtl="0">
                        <a:lnSpc>
                          <a:spcPct val="115000"/>
                        </a:lnSpc>
                        <a:spcBef>
                          <a:spcPts val="1200"/>
                        </a:spcBef>
                        <a:spcAft>
                          <a:spcPts val="0"/>
                        </a:spcAft>
                        <a:buNone/>
                      </a:pPr>
                      <a:r>
                        <a:rPr lang="en" sz="1400" b="1" dirty="0">
                          <a:solidFill>
                            <a:schemeClr val="dk1"/>
                          </a:solidFill>
                          <a:latin typeface="Arial" panose="020B0604020202020204" pitchFamily="34" charset="0"/>
                          <a:cs typeface="Arial" panose="020B0604020202020204" pitchFamily="34" charset="0"/>
                          <a:sym typeface="Calibri"/>
                        </a:rPr>
                        <a:t>“Because… </a:t>
                      </a:r>
                      <a:r>
                        <a:rPr lang="en" sz="1400" dirty="0">
                          <a:solidFill>
                            <a:schemeClr val="dk1"/>
                          </a:solidFill>
                          <a:latin typeface="Arial" panose="020B0604020202020204" pitchFamily="34" charset="0"/>
                          <a:cs typeface="Arial" panose="020B0604020202020204" pitchFamily="34" charset="0"/>
                          <a:sym typeface="Calibri"/>
                        </a:rPr>
                        <a:t>(of our understanding of the  target audience belief/</a:t>
                      </a:r>
                      <a:r>
                        <a:rPr lang="en" sz="1400" dirty="0" err="1">
                          <a:solidFill>
                            <a:schemeClr val="dk1"/>
                          </a:solidFill>
                          <a:latin typeface="Arial" panose="020B0604020202020204" pitchFamily="34" charset="0"/>
                          <a:cs typeface="Arial" panose="020B0604020202020204" pitchFamily="34" charset="0"/>
                          <a:sym typeface="Calibri"/>
                        </a:rPr>
                        <a:t>behaviour</a:t>
                      </a:r>
                      <a:r>
                        <a:rPr lang="en" sz="1400" dirty="0">
                          <a:solidFill>
                            <a:schemeClr val="dk1"/>
                          </a:solidFill>
                          <a:latin typeface="Arial" panose="020B0604020202020204" pitchFamily="34" charset="0"/>
                          <a:cs typeface="Arial" panose="020B0604020202020204" pitchFamily="34" charset="0"/>
                          <a:sym typeface="Calibri"/>
                        </a:rPr>
                        <a:t>)  ​</a:t>
                      </a:r>
                      <a:endParaRPr sz="1400" dirty="0">
                        <a:solidFill>
                          <a:schemeClr val="dk1"/>
                        </a:solidFill>
                        <a:latin typeface="Arial" panose="020B0604020202020204" pitchFamily="34" charset="0"/>
                        <a:cs typeface="Arial" panose="020B0604020202020204" pitchFamily="34" charset="0"/>
                        <a:sym typeface="Calibri"/>
                      </a:endParaRPr>
                    </a:p>
                    <a:p>
                      <a:pPr marL="0" lvl="0" indent="0" algn="l" rtl="0">
                        <a:lnSpc>
                          <a:spcPct val="115000"/>
                        </a:lnSpc>
                        <a:spcBef>
                          <a:spcPts val="1200"/>
                        </a:spcBef>
                        <a:spcAft>
                          <a:spcPts val="0"/>
                        </a:spcAft>
                        <a:buNone/>
                      </a:pPr>
                      <a:r>
                        <a:rPr lang="en" sz="1400" b="1" dirty="0">
                          <a:solidFill>
                            <a:schemeClr val="dk1"/>
                          </a:solidFill>
                          <a:latin typeface="Arial" panose="020B0604020202020204" pitchFamily="34" charset="0"/>
                          <a:cs typeface="Arial" panose="020B0604020202020204" pitchFamily="34" charset="0"/>
                          <a:sym typeface="Calibri"/>
                        </a:rPr>
                        <a:t>“This will… </a:t>
                      </a:r>
                      <a:r>
                        <a:rPr lang="en" sz="1400" dirty="0">
                          <a:solidFill>
                            <a:schemeClr val="dk1"/>
                          </a:solidFill>
                          <a:latin typeface="Arial" panose="020B0604020202020204" pitchFamily="34" charset="0"/>
                          <a:cs typeface="Arial" panose="020B0604020202020204" pitchFamily="34" charset="0"/>
                          <a:sym typeface="Calibri"/>
                        </a:rPr>
                        <a:t>(overcome a significant barrier / take advantage of a significant opportunity)  </a:t>
                      </a:r>
                      <a:endParaRPr sz="1400" dirty="0">
                        <a:solidFill>
                          <a:schemeClr val="dk1"/>
                        </a:solidFill>
                        <a:latin typeface="Arial" panose="020B0604020202020204" pitchFamily="34" charset="0"/>
                        <a:cs typeface="Arial" panose="020B0604020202020204" pitchFamily="34" charset="0"/>
                        <a:sym typeface="Calibri"/>
                      </a:endParaRPr>
                    </a:p>
                    <a:p>
                      <a:pPr marL="0" lvl="0" indent="0" algn="l" rtl="0">
                        <a:lnSpc>
                          <a:spcPct val="115000"/>
                        </a:lnSpc>
                        <a:spcBef>
                          <a:spcPts val="1200"/>
                        </a:spcBef>
                        <a:spcAft>
                          <a:spcPts val="1200"/>
                        </a:spcAft>
                        <a:buNone/>
                      </a:pPr>
                      <a:r>
                        <a:rPr lang="en" sz="1400" b="1" dirty="0">
                          <a:solidFill>
                            <a:schemeClr val="dk1"/>
                          </a:solidFill>
                          <a:latin typeface="Arial" panose="020B0604020202020204" pitchFamily="34" charset="0"/>
                          <a:cs typeface="Arial" panose="020B0604020202020204" pitchFamily="34" charset="0"/>
                          <a:sym typeface="Calibri"/>
                        </a:rPr>
                        <a:t>“So that…”</a:t>
                      </a:r>
                      <a:endParaRPr sz="1400" b="1" dirty="0">
                        <a:latin typeface="Arial" panose="020B0604020202020204" pitchFamily="34" charset="0"/>
                        <a:ea typeface="Calibri"/>
                        <a:cs typeface="Arial" panose="020B0604020202020204" pitchFamily="34" charset="0"/>
                        <a:sym typeface="Calibri"/>
                      </a:endParaRPr>
                    </a:p>
                  </a:txBody>
                  <a:tcPr marL="127000" marR="127000" marT="127000" marB="127000"/>
                </a:tc>
                <a:tc hMerge="1">
                  <a:txBody>
                    <a:bodyPr/>
                    <a:lstStyle/>
                    <a:p>
                      <a:endParaRPr lang="en-US"/>
                    </a:p>
                  </a:txBody>
                  <a:tcPr/>
                </a:tc>
                <a:tc>
                  <a:txBody>
                    <a:bodyPr/>
                    <a:lstStyle/>
                    <a:p>
                      <a:pPr marL="0" lvl="0" indent="0" algn="l" rtl="0">
                        <a:lnSpc>
                          <a:spcPct val="115000"/>
                        </a:lnSpc>
                        <a:spcBef>
                          <a:spcPts val="0"/>
                        </a:spcBef>
                        <a:spcAft>
                          <a:spcPts val="0"/>
                        </a:spcAft>
                        <a:buClr>
                          <a:schemeClr val="dk1"/>
                        </a:buClr>
                        <a:buSzPts val="1100"/>
                        <a:buFont typeface="Arial"/>
                        <a:buNone/>
                      </a:pPr>
                      <a:r>
                        <a:rPr lang="en" sz="1400" dirty="0">
                          <a:solidFill>
                            <a:schemeClr val="dk1"/>
                          </a:solidFill>
                          <a:latin typeface="Arial" panose="020B0604020202020204" pitchFamily="34" charset="0"/>
                          <a:cs typeface="Arial" panose="020B0604020202020204" pitchFamily="34" charset="0"/>
                          <a:sym typeface="Calibri"/>
                        </a:rPr>
                        <a:t>What activities will you pursue?</a:t>
                      </a:r>
                      <a:endParaRPr sz="1400" dirty="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12700" marR="12700" marT="12700" marB="1270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74828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EB06A70-7FEF-4D13-822C-3852D86A982C}"/>
              </a:ext>
            </a:extLst>
          </p:cNvPr>
          <p:cNvGraphicFramePr>
            <a:graphicFrameLocks noGrp="1"/>
          </p:cNvGraphicFramePr>
          <p:nvPr>
            <p:extLst>
              <p:ext uri="{D42A27DB-BD31-4B8C-83A1-F6EECF244321}">
                <p14:modId xmlns:p14="http://schemas.microsoft.com/office/powerpoint/2010/main" val="2661696255"/>
              </p:ext>
            </p:extLst>
          </p:nvPr>
        </p:nvGraphicFramePr>
        <p:xfrm>
          <a:off x="0" y="55419"/>
          <a:ext cx="12192000" cy="6802582"/>
        </p:xfrm>
        <a:graphic>
          <a:graphicData uri="http://schemas.openxmlformats.org/drawingml/2006/table">
            <a:tbl>
              <a:tblPr firstRow="1" firstCol="1" bandRow="1">
                <a:tableStyleId>{91EBBBCC-DAD2-459C-BE2E-F6DE35CF9A28}</a:tableStyleId>
              </a:tblPr>
              <a:tblGrid>
                <a:gridCol w="2438400">
                  <a:extLst>
                    <a:ext uri="{9D8B030D-6E8A-4147-A177-3AD203B41FA5}">
                      <a16:colId xmlns:a16="http://schemas.microsoft.com/office/drawing/2014/main" val="2857506513"/>
                    </a:ext>
                  </a:extLst>
                </a:gridCol>
                <a:gridCol w="1632155">
                  <a:extLst>
                    <a:ext uri="{9D8B030D-6E8A-4147-A177-3AD203B41FA5}">
                      <a16:colId xmlns:a16="http://schemas.microsoft.com/office/drawing/2014/main" val="1359975334"/>
                    </a:ext>
                  </a:extLst>
                </a:gridCol>
                <a:gridCol w="1799303">
                  <a:extLst>
                    <a:ext uri="{9D8B030D-6E8A-4147-A177-3AD203B41FA5}">
                      <a16:colId xmlns:a16="http://schemas.microsoft.com/office/drawing/2014/main" val="3442032962"/>
                    </a:ext>
                  </a:extLst>
                </a:gridCol>
                <a:gridCol w="2092075">
                  <a:extLst>
                    <a:ext uri="{9D8B030D-6E8A-4147-A177-3AD203B41FA5}">
                      <a16:colId xmlns:a16="http://schemas.microsoft.com/office/drawing/2014/main" val="1593286726"/>
                    </a:ext>
                  </a:extLst>
                </a:gridCol>
                <a:gridCol w="1927134">
                  <a:extLst>
                    <a:ext uri="{9D8B030D-6E8A-4147-A177-3AD203B41FA5}">
                      <a16:colId xmlns:a16="http://schemas.microsoft.com/office/drawing/2014/main" val="1820026739"/>
                    </a:ext>
                  </a:extLst>
                </a:gridCol>
                <a:gridCol w="2302933">
                  <a:extLst>
                    <a:ext uri="{9D8B030D-6E8A-4147-A177-3AD203B41FA5}">
                      <a16:colId xmlns:a16="http://schemas.microsoft.com/office/drawing/2014/main" val="582612346"/>
                    </a:ext>
                  </a:extLst>
                </a:gridCol>
              </a:tblGrid>
              <a:tr h="157081">
                <a:tc gridSpan="6">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solidFill>
                            <a:schemeClr val="tx1"/>
                          </a:solidFill>
                          <a:effectLst/>
                          <a:latin typeface="Arial" panose="020B0604020202020204" pitchFamily="34" charset="0"/>
                          <a:cs typeface="Arial" panose="020B0604020202020204" pitchFamily="34" charset="0"/>
                        </a:rPr>
                        <a:t>Advocacy Goal: </a:t>
                      </a:r>
                      <a:r>
                        <a:rPr lang="en-US" sz="1000" b="1" u="none" strike="noStrike" dirty="0">
                          <a:solidFill>
                            <a:schemeClr val="tx1"/>
                          </a:solidFill>
                          <a:effectLst/>
                          <a:latin typeface="Arial" panose="020B0604020202020204" pitchFamily="34" charset="0"/>
                          <a:cs typeface="Arial" panose="020B0604020202020204" pitchFamily="34" charset="0"/>
                        </a:rPr>
                        <a:t>Ensure every child has access to a minimum of 1-year of quality, inclusive pre-primary education by 2030</a:t>
                      </a:r>
                      <a:endParaRPr lang="en" sz="1000" b="1" dirty="0">
                        <a:solidFill>
                          <a:schemeClr val="tx1"/>
                        </a:solidFill>
                        <a:latin typeface="Arial" panose="020B0604020202020204" pitchFamily="34" charset="0"/>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49143056"/>
                  </a:ext>
                </a:extLst>
              </a:tr>
              <a:tr h="167606">
                <a:tc>
                  <a:txBody>
                    <a:bodyPr/>
                    <a:lstStyle/>
                    <a:p>
                      <a:pPr marL="0" marR="0">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rPr>
                        <a:t>1) Advocacy Outcomes</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2">
                  <a:txBody>
                    <a:bodyPr/>
                    <a:lstStyle/>
                    <a:p>
                      <a:pPr marL="0" marR="0">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rPr>
                        <a:t>2)Key target</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a:txBody>
                    <a:bodyPr/>
                    <a:lstStyle/>
                    <a:p>
                      <a:pPr marL="0" marR="0">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rPr>
                        <a:t>4) Barriers to advocacy </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rPr>
                        <a:t>5) Opportunities</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rPr>
                        <a:t>7) Key milestones</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810453322"/>
                  </a:ext>
                </a:extLst>
              </a:tr>
              <a:tr h="167606">
                <a:tc rowSpan="2">
                  <a:txBody>
                    <a:bodyPr/>
                    <a:lstStyle/>
                    <a:p>
                      <a:pPr marL="0" marR="0">
                        <a:lnSpc>
                          <a:spcPct val="107000"/>
                        </a:lnSpc>
                        <a:spcBef>
                          <a:spcPts val="0"/>
                        </a:spcBef>
                        <a:spcAft>
                          <a:spcPts val="0"/>
                        </a:spcAft>
                      </a:pPr>
                      <a:r>
                        <a:rPr lang="en-US" sz="800" b="1" dirty="0">
                          <a:solidFill>
                            <a:schemeClr val="tx1"/>
                          </a:solidFill>
                          <a:effectLst/>
                          <a:latin typeface="Arial" panose="020B0604020202020204" pitchFamily="34" charset="0"/>
                          <a:cs typeface="Arial" panose="020B0604020202020204" pitchFamily="34" charset="0"/>
                        </a:rPr>
                        <a:t>Increase of national education budget allocation </a:t>
                      </a:r>
                      <a:r>
                        <a:rPr lang="en-US" sz="800" b="1" dirty="0">
                          <a:solidFill>
                            <a:schemeClr val="tx1"/>
                          </a:solidFill>
                          <a:latin typeface="Arial" panose="020B0604020202020204" pitchFamily="34" charset="0"/>
                          <a:cs typeface="Arial" panose="020B0604020202020204" pitchFamily="34" charset="0"/>
                        </a:rPr>
                        <a:t>for </a:t>
                      </a:r>
                      <a:r>
                        <a:rPr lang="en-US" sz="800" b="1" dirty="0">
                          <a:solidFill>
                            <a:schemeClr val="tx1"/>
                          </a:solidFill>
                          <a:effectLst/>
                          <a:latin typeface="Arial" panose="020B0604020202020204" pitchFamily="34" charset="0"/>
                          <a:cs typeface="Arial" panose="020B0604020202020204" pitchFamily="34" charset="0"/>
                        </a:rPr>
                        <a:t>pre-primary education to 3 percent by 2024. </a:t>
                      </a:r>
                      <a:endParaRPr lang="en-US" sz="800" i="1" dirty="0">
                        <a:solidFill>
                          <a:schemeClr val="tx1"/>
                        </a:solidFill>
                        <a:effectLst/>
                        <a:latin typeface="Arial" panose="020B0604020202020204" pitchFamily="34" charset="0"/>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rPr>
                        <a:t>Current</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rPr>
                        <a:t>Future</a:t>
                      </a:r>
                      <a:endParaRPr lang="en-US" sz="900" dirty="0">
                        <a:solidFill>
                          <a:schemeClr val="tx1"/>
                        </a:solidFill>
                        <a:latin typeface="Arial" panose="020B0604020202020204" pitchFamily="34" charset="0"/>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171450" marR="0" indent="-171450" algn="l" defTabSz="914400" rtl="0" eaLnBrk="1" latinLnBrk="0" hangingPunct="1">
                        <a:lnSpc>
                          <a:spcPct val="107000"/>
                        </a:lnSpc>
                        <a:spcBef>
                          <a:spcPts val="0"/>
                        </a:spcBef>
                        <a:spcAft>
                          <a:spcPts val="0"/>
                        </a:spcAft>
                        <a:buFont typeface="Arial" panose="020B0604020202020204" pitchFamily="34" charset="0"/>
                        <a:buChar char="•"/>
                      </a:pPr>
                      <a:r>
                        <a:rPr lang="en-US" sz="800" kern="1200" dirty="0">
                          <a:solidFill>
                            <a:schemeClr val="tx1"/>
                          </a:solidFill>
                          <a:effectLst/>
                          <a:latin typeface="Arial" panose="020B0604020202020204" pitchFamily="34" charset="0"/>
                          <a:cs typeface="Arial" panose="020B0604020202020204" pitchFamily="34" charset="0"/>
                        </a:rPr>
                        <a:t>Key financial decision makers not convinced of economic case</a:t>
                      </a:r>
                    </a:p>
                    <a:p>
                      <a:pPr marL="171450" marR="0" indent="-171450" algn="l" rtl="0" eaLnBrk="1" latinLnBrk="0" hangingPunct="1">
                        <a:lnSpc>
                          <a:spcPct val="107000"/>
                        </a:lnSpc>
                        <a:spcBef>
                          <a:spcPts val="0"/>
                        </a:spcBef>
                        <a:spcAft>
                          <a:spcPts val="0"/>
                        </a:spcAft>
                        <a:buFont typeface="Arial" panose="020B0604020202020204" pitchFamily="34" charset="0"/>
                        <a:buChar char="•"/>
                      </a:pPr>
                      <a:r>
                        <a:rPr lang="en-US" sz="800" kern="1200" dirty="0">
                          <a:solidFill>
                            <a:schemeClr val="tx1"/>
                          </a:solidFill>
                          <a:effectLst/>
                          <a:latin typeface="Arial" panose="020B0604020202020204" pitchFamily="34" charset="0"/>
                          <a:cs typeface="Arial" panose="020B0604020202020204" pitchFamily="34" charset="0"/>
                        </a:rPr>
                        <a:t>Ece not embedded in Education Sector Plan – will be in review 2023. </a:t>
                      </a:r>
                    </a:p>
                    <a:p>
                      <a:pPr marL="171450" marR="0" indent="-171450" algn="l" defTabSz="914400" rtl="0" eaLnBrk="1" latinLnBrk="0" hangingPunct="1">
                        <a:lnSpc>
                          <a:spcPct val="107000"/>
                        </a:lnSpc>
                        <a:spcBef>
                          <a:spcPts val="0"/>
                        </a:spcBef>
                        <a:spcAft>
                          <a:spcPts val="0"/>
                        </a:spcAft>
                        <a:buFont typeface="Arial" panose="020B0604020202020204" pitchFamily="34" charset="0"/>
                        <a:buChar char="•"/>
                      </a:pPr>
                      <a:r>
                        <a:rPr lang="en-US" sz="800" kern="1200" dirty="0">
                          <a:solidFill>
                            <a:schemeClr val="tx1"/>
                          </a:solidFill>
                          <a:effectLst/>
                          <a:latin typeface="Arial" panose="020B0604020202020204" pitchFamily="34" charset="0"/>
                          <a:cs typeface="Arial" panose="020B0604020202020204" pitchFamily="34" charset="0"/>
                        </a:rPr>
                        <a:t>Strong government focus on ending the learning crisis among leadership, visibility of ECE needs to be raised to included ECE in these existing advocacy efforts – convincing partners of this and key influencers</a:t>
                      </a:r>
                    </a:p>
                    <a:p>
                      <a:pPr marL="0" marR="0" algn="l" defTabSz="914400" rtl="0" eaLnBrk="1" latinLnBrk="0" hangingPunct="1">
                        <a:lnSpc>
                          <a:spcPct val="107000"/>
                        </a:lnSpc>
                        <a:spcBef>
                          <a:spcPts val="0"/>
                        </a:spcBef>
                        <a:spcAft>
                          <a:spcPts val="0"/>
                        </a:spcAft>
                      </a:pPr>
                      <a:endParaRPr lang="en-US" sz="800" kern="1200" dirty="0">
                        <a:solidFill>
                          <a:schemeClr val="tx1"/>
                        </a:solidFill>
                        <a:effectLst/>
                        <a:latin typeface="Arial" panose="020B0604020202020204" pitchFamily="34" charset="0"/>
                        <a:cs typeface="Arial" panose="020B0604020202020204" pitchFamily="34" charset="0"/>
                      </a:endParaRPr>
                    </a:p>
                    <a:p>
                      <a:pPr marL="0" marR="0" algn="l" defTabSz="914400" rtl="0" eaLnBrk="1" latinLnBrk="0" hangingPunct="1">
                        <a:lnSpc>
                          <a:spcPct val="107000"/>
                        </a:lnSpc>
                        <a:spcBef>
                          <a:spcPts val="0"/>
                        </a:spcBef>
                        <a:spcAft>
                          <a:spcPts val="0"/>
                        </a:spcAft>
                      </a:pPr>
                      <a:endParaRPr lang="en-US" sz="800" i="1" kern="1200" dirty="0">
                        <a:solidFill>
                          <a:schemeClr val="tx1"/>
                        </a:solidFill>
                        <a:effectLst/>
                        <a:latin typeface="Arial" panose="020B0604020202020204" pitchFamily="34" charset="0"/>
                        <a:ea typeface="+mn-ea"/>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l" defTabSz="914400" rtl="0" eaLnBrk="1" latinLnBrk="0" hangingPunct="1">
                        <a:lnSpc>
                          <a:spcPct val="107000"/>
                        </a:lnSpc>
                        <a:spcBef>
                          <a:spcPts val="0"/>
                        </a:spcBef>
                        <a:spcAft>
                          <a:spcPts val="0"/>
                        </a:spcAft>
                      </a:pPr>
                      <a:endParaRPr lang="en-US" sz="800" kern="1200" dirty="0">
                        <a:solidFill>
                          <a:schemeClr val="tx1"/>
                        </a:solidFill>
                        <a:effectLst/>
                        <a:latin typeface="Arial" panose="020B0604020202020204" pitchFamily="34" charset="0"/>
                        <a:cs typeface="Arial" panose="020B0604020202020204" pitchFamily="34" charset="0"/>
                      </a:endParaRPr>
                    </a:p>
                    <a:p>
                      <a:pPr marL="171450" marR="0" indent="-171450" algn="l" defTabSz="914400" rtl="0" eaLnBrk="1" latinLnBrk="0" hangingPunct="1">
                        <a:lnSpc>
                          <a:spcPct val="107000"/>
                        </a:lnSpc>
                        <a:spcBef>
                          <a:spcPts val="0"/>
                        </a:spcBef>
                        <a:spcAft>
                          <a:spcPts val="0"/>
                        </a:spcAft>
                        <a:buFont typeface="Arial" panose="020B0604020202020204" pitchFamily="34" charset="0"/>
                        <a:buChar char="•"/>
                      </a:pPr>
                      <a:r>
                        <a:rPr lang="en-US" sz="800" kern="1200" dirty="0">
                          <a:solidFill>
                            <a:schemeClr val="tx1"/>
                          </a:solidFill>
                          <a:effectLst/>
                          <a:latin typeface="Arial" panose="020B0604020202020204" pitchFamily="34" charset="0"/>
                          <a:cs typeface="Arial" panose="020B0604020202020204" pitchFamily="34" charset="0"/>
                        </a:rPr>
                        <a:t>Forming coalitions of partners who have influence with budgetary committee members and minister of finance</a:t>
                      </a:r>
                    </a:p>
                    <a:p>
                      <a:pPr marL="171450" marR="0" indent="-171450" algn="l" defTabSz="914400" rtl="0" eaLnBrk="1" latinLnBrk="0" hangingPunct="1">
                        <a:lnSpc>
                          <a:spcPct val="107000"/>
                        </a:lnSpc>
                        <a:spcBef>
                          <a:spcPts val="0"/>
                        </a:spcBef>
                        <a:spcAft>
                          <a:spcPts val="0"/>
                        </a:spcAft>
                        <a:buFont typeface="Arial" panose="020B0604020202020204" pitchFamily="34" charset="0"/>
                        <a:buChar char="•"/>
                      </a:pPr>
                      <a:r>
                        <a:rPr lang="en-US" sz="800" kern="1200" dirty="0">
                          <a:solidFill>
                            <a:schemeClr val="tx1"/>
                          </a:solidFill>
                          <a:effectLst/>
                          <a:latin typeface="Arial" panose="020B0604020202020204" pitchFamily="34" charset="0"/>
                          <a:cs typeface="Arial" panose="020B0604020202020204" pitchFamily="34" charset="0"/>
                        </a:rPr>
                        <a:t>Embedding ECE into foundational learning and learning crisis response - Commitment to Action at country level.</a:t>
                      </a:r>
                    </a:p>
                    <a:p>
                      <a:pPr marL="171450" marR="0" indent="-171450" algn="l" defTabSz="914400" rtl="0" eaLnBrk="1" latinLnBrk="0" hangingPunct="1">
                        <a:lnSpc>
                          <a:spcPct val="107000"/>
                        </a:lnSpc>
                        <a:spcBef>
                          <a:spcPts val="0"/>
                        </a:spcBef>
                        <a:spcAft>
                          <a:spcPts val="0"/>
                        </a:spcAft>
                        <a:buFont typeface="Arial" panose="020B0604020202020204" pitchFamily="34" charset="0"/>
                        <a:buChar char="•"/>
                      </a:pPr>
                      <a:r>
                        <a:rPr lang="en-US" sz="800" kern="1200" dirty="0">
                          <a:solidFill>
                            <a:schemeClr val="tx1"/>
                          </a:solidFill>
                          <a:effectLst/>
                          <a:latin typeface="Arial" panose="020B0604020202020204" pitchFamily="34" charset="0"/>
                          <a:cs typeface="Arial" panose="020B0604020202020204" pitchFamily="34" charset="0"/>
                        </a:rPr>
                        <a:t>Upcoming budget review q3 2023</a:t>
                      </a:r>
                      <a:endParaRPr lang="en-US" sz="800" i="1" kern="1200" dirty="0">
                        <a:solidFill>
                          <a:schemeClr val="tx1"/>
                        </a:solidFill>
                        <a:effectLst/>
                        <a:latin typeface="Arial" panose="020B0604020202020204" pitchFamily="34" charset="0"/>
                        <a:ea typeface="+mn-ea"/>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800" kern="1200" dirty="0">
                          <a:solidFill>
                            <a:schemeClr val="tx1"/>
                          </a:solidFill>
                          <a:effectLst/>
                          <a:latin typeface="Arial" panose="020B0604020202020204" pitchFamily="34" charset="0"/>
                          <a:cs typeface="Arial" panose="020B0604020202020204" pitchFamily="34" charset="0"/>
                        </a:rPr>
                        <a:t>Upcoming budget review q3 2023</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800" kern="1200" dirty="0">
                          <a:solidFill>
                            <a:schemeClr val="tx1"/>
                          </a:solidFill>
                          <a:effectLst/>
                          <a:latin typeface="Arial" panose="020B0604020202020204" pitchFamily="34" charset="0"/>
                          <a:cs typeface="Arial" panose="020B0604020202020204" pitchFamily="34" charset="0"/>
                        </a:rPr>
                        <a:t>ESP review and ECE inclusion</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800" kern="1200" dirty="0">
                          <a:solidFill>
                            <a:schemeClr val="tx1"/>
                          </a:solidFill>
                          <a:effectLst/>
                          <a:latin typeface="Arial" panose="020B0604020202020204" pitchFamily="34" charset="0"/>
                          <a:cs typeface="Arial" panose="020B0604020202020204" pitchFamily="34" charset="0"/>
                        </a:rPr>
                        <a:t>Commitment to Action consultation engagement</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800" kern="1200" dirty="0">
                          <a:solidFill>
                            <a:schemeClr val="tx1"/>
                          </a:solidFill>
                          <a:effectLst/>
                          <a:latin typeface="Arial" panose="020B0604020202020204" pitchFamily="34" charset="0"/>
                          <a:cs typeface="Arial" panose="020B0604020202020204" pitchFamily="34" charset="0"/>
                        </a:rPr>
                        <a:t>Budget Advocacy group meetings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800" kern="1200" dirty="0">
                          <a:solidFill>
                            <a:schemeClr val="tx1"/>
                          </a:solidFill>
                          <a:effectLst/>
                          <a:latin typeface="Arial" panose="020B0604020202020204" pitchFamily="34" charset="0"/>
                          <a:cs typeface="Arial" panose="020B0604020202020204" pitchFamily="34" charset="0"/>
                        </a:rPr>
                        <a:t>World bank spring meetings – SL involvement</a:t>
                      </a:r>
                    </a:p>
                    <a:p>
                      <a:pPr marL="171450" marR="0" lvl="0" indent="-171450" algn="l" rtl="0" eaLnBrk="1" fontAlgn="auto" latinLnBrk="0" hangingPunct="1">
                        <a:lnSpc>
                          <a:spcPct val="107000"/>
                        </a:lnSpc>
                        <a:spcBef>
                          <a:spcPts val="0"/>
                        </a:spcBef>
                        <a:spcAft>
                          <a:spcPts val="0"/>
                        </a:spcAft>
                        <a:buClrTx/>
                        <a:buSzTx/>
                        <a:buFont typeface="Arial" panose="020B0604020202020204" pitchFamily="34" charset="0"/>
                        <a:buChar char="•"/>
                      </a:pPr>
                      <a:r>
                        <a:rPr lang="en-US" sz="800" kern="1200" dirty="0">
                          <a:solidFill>
                            <a:schemeClr val="tx1"/>
                          </a:solidFill>
                          <a:effectLst/>
                          <a:latin typeface="Arial" panose="020B0604020202020204" pitchFamily="34" charset="0"/>
                          <a:cs typeface="Arial" panose="020B0604020202020204" pitchFamily="34" charset="0"/>
                        </a:rPr>
                        <a:t>GPE review. </a:t>
                      </a:r>
                      <a:endParaRPr lang="en-US" sz="800" dirty="0">
                        <a:solidFill>
                          <a:schemeClr val="tx1"/>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sz="800" dirty="0">
                        <a:solidFill>
                          <a:schemeClr val="tx1"/>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sz="800" dirty="0">
                        <a:solidFill>
                          <a:schemeClr val="tx1"/>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sz="800" i="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7290933"/>
                  </a:ext>
                </a:extLst>
              </a:tr>
              <a:tr h="3102272">
                <a:tc vMerge="1">
                  <a:txBody>
                    <a:bodyPr/>
                    <a:lstStyle/>
                    <a:p>
                      <a:endParaRPr lang="en-US"/>
                    </a:p>
                  </a:txBody>
                  <a:tcPr/>
                </a:tc>
                <a:tc>
                  <a:txBody>
                    <a:bodyPr/>
                    <a:lstStyle/>
                    <a:p>
                      <a:pPr marL="0" marR="0" algn="l" rtl="0" eaLnBrk="1" latinLnBrk="0" hangingPunct="1">
                        <a:lnSpc>
                          <a:spcPct val="107000"/>
                        </a:lnSpc>
                        <a:spcBef>
                          <a:spcPts val="0"/>
                        </a:spcBef>
                        <a:spcAft>
                          <a:spcPts val="0"/>
                        </a:spcAft>
                      </a:pPr>
                      <a:r>
                        <a:rPr lang="en-US" sz="800" b="1" dirty="0">
                          <a:solidFill>
                            <a:schemeClr val="tx1"/>
                          </a:solidFill>
                          <a:effectLst/>
                          <a:latin typeface="Arial" panose="020B0604020202020204" pitchFamily="34" charset="0"/>
                          <a:cs typeface="Arial" panose="020B0604020202020204" pitchFamily="34" charset="0"/>
                        </a:rPr>
                        <a:t>Head of Budgetary Committee</a:t>
                      </a:r>
                      <a:endParaRPr lang="en-US" sz="80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800" b="0" kern="1200" dirty="0">
                          <a:solidFill>
                            <a:schemeClr val="tx1"/>
                          </a:solidFill>
                          <a:effectLst/>
                          <a:latin typeface="Arial" panose="020B0604020202020204" pitchFamily="34" charset="0"/>
                          <a:cs typeface="Arial" panose="020B0604020202020204" pitchFamily="34" charset="0"/>
                        </a:rPr>
                        <a:t>Focus on macroeconomic stability and short, and mid term results.</a:t>
                      </a:r>
                    </a:p>
                    <a:p>
                      <a:pPr marL="171450" indent="-171450">
                        <a:buFont typeface="Arial" panose="020B0604020202020204" pitchFamily="34" charset="0"/>
                        <a:buChar char="•"/>
                      </a:pPr>
                      <a:r>
                        <a:rPr lang="en-US" sz="800" b="0" kern="1200" dirty="0">
                          <a:solidFill>
                            <a:schemeClr val="tx1"/>
                          </a:solidFill>
                          <a:effectLst/>
                          <a:latin typeface="Arial" panose="020B0604020202020204" pitchFamily="34" charset="0"/>
                          <a:cs typeface="Arial" panose="020B0604020202020204" pitchFamily="34" charset="0"/>
                        </a:rPr>
                        <a:t>Economic progress through fiscal discipline and investment in initiative with focus on human capital development and poverty reduction – chairing several international and national committees on this agenda</a:t>
                      </a:r>
                    </a:p>
                    <a:p>
                      <a:pPr marL="0" marR="0" algn="l" defTabSz="914400" rtl="0" eaLnBrk="1" latinLnBrk="0" hangingPunct="1">
                        <a:lnSpc>
                          <a:spcPct val="107000"/>
                        </a:lnSpc>
                        <a:spcBef>
                          <a:spcPts val="0"/>
                        </a:spcBef>
                        <a:spcAft>
                          <a:spcPts val="0"/>
                        </a:spcAft>
                      </a:pPr>
                      <a:endParaRPr lang="en-US" sz="800" i="1" kern="1200" dirty="0">
                        <a:solidFill>
                          <a:schemeClr val="tx1"/>
                        </a:solidFill>
                        <a:effectLst/>
                        <a:latin typeface="Arial" panose="020B0604020202020204" pitchFamily="34" charset="0"/>
                        <a:ea typeface="+mn-ea"/>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spcBef>
                          <a:spcPts val="1067"/>
                        </a:spcBef>
                        <a:buClr>
                          <a:schemeClr val="dk1"/>
                        </a:buClr>
                        <a:buSzPts val="1100"/>
                        <a:buFont typeface="Arial" panose="020B0604020202020204" pitchFamily="34" charset="0"/>
                        <a:buChar char="•"/>
                      </a:pPr>
                      <a:r>
                        <a:rPr lang="en-US" sz="800" dirty="0">
                          <a:solidFill>
                            <a:schemeClr val="tx1"/>
                          </a:solidFill>
                          <a:latin typeface="Arial" panose="020B0604020202020204" pitchFamily="34" charset="0"/>
                          <a:cs typeface="Arial" panose="020B0604020202020204" pitchFamily="34" charset="0"/>
                        </a:rPr>
                        <a:t>Leveraging public private partnerships through results-based financing model for ECE can achieve short and midterm gains in child learning outcomes, critical for long term economic stability and economic prosperity</a:t>
                      </a:r>
                    </a:p>
                    <a:p>
                      <a:pPr marL="171450" indent="-171450">
                        <a:spcBef>
                          <a:spcPts val="1067"/>
                        </a:spcBef>
                        <a:buClr>
                          <a:schemeClr val="dk1"/>
                        </a:buClr>
                        <a:buSzPts val="1100"/>
                        <a:buFont typeface="Arial" panose="020B0604020202020204" pitchFamily="34" charset="0"/>
                        <a:buChar char="•"/>
                      </a:pPr>
                      <a:r>
                        <a:rPr lang="en-US" sz="800" dirty="0">
                          <a:solidFill>
                            <a:schemeClr val="tx1"/>
                          </a:solidFill>
                          <a:latin typeface="Arial" panose="020B0604020202020204" pitchFamily="34" charset="0"/>
                          <a:cs typeface="Arial" panose="020B0604020202020204" pitchFamily="34" charset="0"/>
                        </a:rPr>
                        <a:t>Increasing ECE budget to 3 percent  (incrementally to 10 percent by 2030) of education budget is a key strategy for increasing human capital development and poverty reduction</a:t>
                      </a:r>
                    </a:p>
                    <a:p>
                      <a:pPr marL="171450" indent="-171450">
                        <a:spcBef>
                          <a:spcPts val="1067"/>
                        </a:spcBef>
                        <a:buClr>
                          <a:schemeClr val="dk1"/>
                        </a:buClr>
                        <a:buSzPts val="1100"/>
                        <a:buFont typeface="Arial" panose="020B0604020202020204" pitchFamily="34" charset="0"/>
                        <a:buChar char="•"/>
                      </a:pPr>
                      <a:r>
                        <a:rPr lang="en-US" sz="800" dirty="0">
                          <a:solidFill>
                            <a:schemeClr val="tx1"/>
                          </a:solidFill>
                          <a:latin typeface="Arial" panose="020B0604020202020204" pitchFamily="34" charset="0"/>
                          <a:cs typeface="Arial" panose="020B0604020202020204" pitchFamily="34" charset="0"/>
                        </a:rPr>
                        <a:t>Convince budgetary committee to allocate a and additional 2.5 % education budget – for allocation to ECE – for a total of 3 percent ECE allocation. </a:t>
                      </a: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274386660"/>
                  </a:ext>
                </a:extLst>
              </a:tr>
              <a:tr h="167606">
                <a:tc>
                  <a:txBody>
                    <a:bodyPr/>
                    <a:lstStyle/>
                    <a:p>
                      <a:pPr marL="0" marR="0">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rPr>
                        <a:t>8) Outputs</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rPr>
                        <a:t>3) Other key stakeholders</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lvl="0">
                        <a:lnSpc>
                          <a:spcPct val="107000"/>
                        </a:lnSpc>
                        <a:spcBef>
                          <a:spcPts val="0"/>
                        </a:spcBef>
                        <a:spcAft>
                          <a:spcPts val="0"/>
                        </a:spcAft>
                        <a:buNone/>
                      </a:pPr>
                      <a:r>
                        <a:rPr lang="en-US" sz="900" b="1" dirty="0">
                          <a:solidFill>
                            <a:schemeClr val="tx1"/>
                          </a:solidFill>
                          <a:effectLst/>
                          <a:latin typeface="Arial" panose="020B0604020202020204" pitchFamily="34" charset="0"/>
                          <a:cs typeface="Arial" panose="020B0604020202020204" pitchFamily="34" charset="0"/>
                        </a:rPr>
                        <a:t>6) Advocacy Tactics</a:t>
                      </a: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2">
                  <a:txBody>
                    <a:bodyPr/>
                    <a:lstStyle/>
                    <a:p>
                      <a:pPr marL="0" marR="0">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rPr>
                        <a:t>6) Strategic Approach</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a:txBody>
                    <a:bodyPr/>
                    <a:lstStyle/>
                    <a:p>
                      <a:r>
                        <a:rPr lang="en-US" sz="900" b="1" u="none" strike="noStrike" noProof="0" dirty="0">
                          <a:solidFill>
                            <a:schemeClr val="tx1"/>
                          </a:solidFill>
                          <a:effectLst/>
                          <a:latin typeface="Arial" panose="020B0604020202020204" pitchFamily="34" charset="0"/>
                          <a:cs typeface="Arial" panose="020B0604020202020204" pitchFamily="34" charset="0"/>
                        </a:rPr>
                        <a:t>9) What next?</a:t>
                      </a:r>
                      <a:endParaRPr lang="en-US" sz="900" dirty="0">
                        <a:latin typeface="Arial" panose="020B0604020202020204" pitchFamily="34" charset="0"/>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478417380"/>
                  </a:ext>
                </a:extLst>
              </a:tr>
              <a:tr h="1056570">
                <a:tc rowSpan="4">
                  <a:txBody>
                    <a:bodyPr/>
                    <a:lstStyle/>
                    <a:p>
                      <a:pPr marL="285750" indent="-285750" rtl="0" fontAlgn="base">
                        <a:buFont typeface="Arial" panose="020B0604020202020204" pitchFamily="34" charset="0"/>
                        <a:buChar char="•"/>
                      </a:pPr>
                      <a:r>
                        <a:rPr lang="en-US" sz="800" b="0" kern="1200" dirty="0">
                          <a:solidFill>
                            <a:schemeClr val="tx1"/>
                          </a:solidFill>
                          <a:effectLst/>
                          <a:latin typeface="Arial" panose="020B0604020202020204" pitchFamily="34" charset="0"/>
                          <a:cs typeface="Arial" panose="020B0604020202020204" pitchFamily="34" charset="0"/>
                        </a:rPr>
                        <a:t>Increased interest in ECE as a pathway to economic growth and human capital development</a:t>
                      </a:r>
                    </a:p>
                    <a:p>
                      <a:pPr marL="285750" indent="-285750" rtl="0" fontAlgn="base">
                        <a:buFont typeface="Arial" panose="020B0604020202020204" pitchFamily="34" charset="0"/>
                        <a:buChar char="•"/>
                      </a:pPr>
                      <a:r>
                        <a:rPr lang="en-US" sz="800" b="0" kern="1200" dirty="0">
                          <a:solidFill>
                            <a:schemeClr val="tx1"/>
                          </a:solidFill>
                          <a:effectLst/>
                          <a:latin typeface="Arial" panose="020B0604020202020204" pitchFamily="34" charset="0"/>
                          <a:cs typeface="Arial" panose="020B0604020202020204" pitchFamily="34" charset="0"/>
                        </a:rPr>
                        <a:t>Inclusion of ECE in the Commitment To Action on Foundational Learning implementation plan. Minister of finance  adopts ECE agenda </a:t>
                      </a:r>
                    </a:p>
                    <a:p>
                      <a:pPr marL="285750" indent="-285750" rtl="0" fontAlgn="base">
                        <a:buFont typeface="Arial" panose="020B0604020202020204" pitchFamily="34" charset="0"/>
                        <a:buChar char="•"/>
                      </a:pPr>
                      <a:r>
                        <a:rPr lang="en-US" sz="800" b="0" kern="1200" dirty="0">
                          <a:solidFill>
                            <a:schemeClr val="tx1"/>
                          </a:solidFill>
                          <a:effectLst/>
                          <a:latin typeface="Arial" panose="020B0604020202020204" pitchFamily="34" charset="0"/>
                          <a:cs typeface="Arial" panose="020B0604020202020204" pitchFamily="34" charset="0"/>
                        </a:rPr>
                        <a:t>Current ECE funding and model for Sierra Leone mapped, gaps identified, priorities for addressing the gaps agreed – new research &amp; evidence, case studies.​</a:t>
                      </a:r>
                    </a:p>
                    <a:p>
                      <a:pPr marL="285750" indent="-285750" rtl="0" fontAlgn="base">
                        <a:buFont typeface="Arial" panose="020B0604020202020204" pitchFamily="34" charset="0"/>
                        <a:buChar char="•"/>
                      </a:pPr>
                      <a:r>
                        <a:rPr lang="en-US" sz="800" b="0" kern="1200" dirty="0">
                          <a:solidFill>
                            <a:schemeClr val="tx1"/>
                          </a:solidFill>
                          <a:effectLst/>
                          <a:latin typeface="Arial" panose="020B0604020202020204" pitchFamily="34" charset="0"/>
                          <a:cs typeface="Arial" panose="020B0604020202020204" pitchFamily="34" charset="0"/>
                        </a:rPr>
                        <a:t>Advocacy briefs developed on the need to </a:t>
                      </a:r>
                      <a:r>
                        <a:rPr lang="en-US" sz="800" b="0" kern="1200" dirty="0" err="1">
                          <a:solidFill>
                            <a:schemeClr val="tx1"/>
                          </a:solidFill>
                          <a:effectLst/>
                          <a:latin typeface="Arial" panose="020B0604020202020204" pitchFamily="34" charset="0"/>
                          <a:cs typeface="Arial" panose="020B0604020202020204" pitchFamily="34" charset="0"/>
                        </a:rPr>
                        <a:t>prioritise</a:t>
                      </a:r>
                      <a:r>
                        <a:rPr lang="en-US" sz="800" b="0" kern="1200" dirty="0">
                          <a:solidFill>
                            <a:schemeClr val="tx1"/>
                          </a:solidFill>
                          <a:effectLst/>
                          <a:latin typeface="Arial" panose="020B0604020202020204" pitchFamily="34" charset="0"/>
                          <a:cs typeface="Arial" panose="020B0604020202020204" pitchFamily="34" charset="0"/>
                        </a:rPr>
                        <a:t> ECE through Reimagine Education and key advocacy moments​</a:t>
                      </a:r>
                    </a:p>
                    <a:p>
                      <a:pPr marL="285750" indent="-285750" rtl="0" fontAlgn="base">
                        <a:buFont typeface="Arial" panose="020B0604020202020204" pitchFamily="34" charset="0"/>
                        <a:buChar char="•"/>
                      </a:pPr>
                      <a:r>
                        <a:rPr lang="en-US" sz="800" b="0" kern="1200" dirty="0">
                          <a:solidFill>
                            <a:schemeClr val="tx1"/>
                          </a:solidFill>
                          <a:effectLst/>
                          <a:latin typeface="Arial" panose="020B0604020202020204" pitchFamily="34" charset="0"/>
                          <a:cs typeface="Arial" panose="020B0604020202020204" pitchFamily="34" charset="0"/>
                        </a:rPr>
                        <a:t>Enhanced understanding of and endorsement of increased budgeting for pre-primary education</a:t>
                      </a:r>
                      <a:endParaRPr lang="en-US" sz="800" b="0" i="0" kern="1200" dirty="0">
                        <a:solidFill>
                          <a:schemeClr val="tx1"/>
                        </a:solidFill>
                        <a:effectLst/>
                        <a:latin typeface="Arial" panose="020B0604020202020204" pitchFamily="34" charset="0"/>
                        <a:ea typeface="+mn-ea"/>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0" marR="0" algn="l" defTabSz="914400" rtl="0" eaLnBrk="1" latinLnBrk="0" hangingPunct="1">
                        <a:lnSpc>
                          <a:spcPct val="107000"/>
                        </a:lnSpc>
                        <a:spcBef>
                          <a:spcPts val="0"/>
                        </a:spcBef>
                        <a:spcAft>
                          <a:spcPts val="0"/>
                        </a:spcAft>
                      </a:pPr>
                      <a:r>
                        <a:rPr lang="en-US" sz="800" b="0" kern="1200" dirty="0">
                          <a:solidFill>
                            <a:schemeClr val="tx1"/>
                          </a:solidFill>
                          <a:effectLst/>
                          <a:latin typeface="Arial" panose="020B0604020202020204" pitchFamily="34" charset="0"/>
                          <a:cs typeface="Arial" panose="020B0604020202020204" pitchFamily="34" charset="0"/>
                        </a:rPr>
                        <a:t>School Management Committees, Budget Committee, National Coordinator GPE, quality assurance and resource management, Director of Planning and Policy. Institutional donors, NGO – supporters Teaching Service Commission, parliamentarians, Minister of Gender and children's Affairs, media houses – Journalists</a:t>
                      </a:r>
                      <a:endParaRPr lang="en-US" sz="800" i="1" kern="1200" dirty="0">
                        <a:solidFill>
                          <a:schemeClr val="tx1"/>
                        </a:solidFill>
                        <a:effectLst/>
                        <a:latin typeface="Arial" panose="020B0604020202020204" pitchFamily="34" charset="0"/>
                        <a:ea typeface="+mn-ea"/>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171450" lvl="0" indent="-171450" algn="l">
                        <a:lnSpc>
                          <a:spcPct val="107000"/>
                        </a:lnSpc>
                        <a:spcBef>
                          <a:spcPts val="0"/>
                        </a:spcBef>
                        <a:spcAft>
                          <a:spcPts val="0"/>
                        </a:spcAft>
                        <a:buFont typeface="Arial" panose="020B0604020202020204" pitchFamily="34" charset="0"/>
                        <a:buChar char="•"/>
                      </a:pPr>
                      <a:endParaRPr lang="en-US" sz="800" kern="1200" noProof="0" dirty="0">
                        <a:solidFill>
                          <a:schemeClr val="tx1"/>
                        </a:solidFill>
                        <a:effectLst/>
                        <a:latin typeface="Arial" panose="020B0604020202020204" pitchFamily="34" charset="0"/>
                        <a:cs typeface="Arial" panose="020B0604020202020204" pitchFamily="34" charset="0"/>
                      </a:endParaRPr>
                    </a:p>
                    <a:p>
                      <a:pPr marL="171450" lvl="0" indent="-171450" algn="l">
                        <a:lnSpc>
                          <a:spcPct val="107000"/>
                        </a:lnSpc>
                        <a:spcBef>
                          <a:spcPts val="0"/>
                        </a:spcBef>
                        <a:spcAft>
                          <a:spcPts val="0"/>
                        </a:spcAft>
                        <a:buFont typeface="Arial" panose="020B0604020202020204" pitchFamily="34" charset="0"/>
                        <a:buChar char="•"/>
                      </a:pPr>
                      <a:r>
                        <a:rPr lang="en-US" sz="800" kern="1200" dirty="0">
                          <a:solidFill>
                            <a:schemeClr val="tx1"/>
                          </a:solidFill>
                          <a:effectLst/>
                          <a:latin typeface="Arial" panose="020B0604020202020204" pitchFamily="34" charset="0"/>
                          <a:cs typeface="Arial" panose="020B0604020202020204" pitchFamily="34" charset="0"/>
                        </a:rPr>
                        <a:t>Direct lobbying</a:t>
                      </a:r>
                    </a:p>
                    <a:p>
                      <a:pPr marL="171450" lvl="0" indent="-171450" algn="l">
                        <a:lnSpc>
                          <a:spcPct val="107000"/>
                        </a:lnSpc>
                        <a:spcBef>
                          <a:spcPts val="0"/>
                        </a:spcBef>
                        <a:spcAft>
                          <a:spcPts val="0"/>
                        </a:spcAft>
                        <a:buFont typeface="Arial" panose="020B0604020202020204" pitchFamily="34" charset="0"/>
                        <a:buChar char="•"/>
                      </a:pPr>
                      <a:r>
                        <a:rPr lang="en-US" sz="800" kern="1200" dirty="0">
                          <a:solidFill>
                            <a:schemeClr val="tx1"/>
                          </a:solidFill>
                          <a:effectLst/>
                          <a:latin typeface="Arial" panose="020B0604020202020204" pitchFamily="34" charset="0"/>
                          <a:cs typeface="Arial" panose="020B0604020202020204" pitchFamily="34" charset="0"/>
                        </a:rPr>
                        <a:t>Evidence generation</a:t>
                      </a:r>
                    </a:p>
                    <a:p>
                      <a:pPr marL="171450" lvl="0" indent="-171450" algn="l">
                        <a:lnSpc>
                          <a:spcPct val="107000"/>
                        </a:lnSpc>
                        <a:spcBef>
                          <a:spcPts val="0"/>
                        </a:spcBef>
                        <a:spcAft>
                          <a:spcPts val="0"/>
                        </a:spcAft>
                        <a:buFont typeface="Arial" panose="020B0604020202020204" pitchFamily="34" charset="0"/>
                        <a:buChar char="•"/>
                      </a:pPr>
                      <a:r>
                        <a:rPr lang="en-US" sz="800" kern="1200" dirty="0">
                          <a:solidFill>
                            <a:schemeClr val="tx1"/>
                          </a:solidFill>
                          <a:effectLst/>
                          <a:latin typeface="Arial" panose="020B0604020202020204" pitchFamily="34" charset="0"/>
                          <a:cs typeface="Arial" panose="020B0604020202020204" pitchFamily="34" charset="0"/>
                        </a:rPr>
                        <a:t>Coalition building</a:t>
                      </a:r>
                      <a:endParaRPr lang="en-US" sz="800" i="1" kern="1200" dirty="0">
                        <a:solidFill>
                          <a:schemeClr val="tx1"/>
                        </a:solidFill>
                        <a:effectLst/>
                        <a:latin typeface="Arial" panose="020B0604020202020204" pitchFamily="34" charset="0"/>
                        <a:ea typeface="+mn-ea"/>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l" defTabSz="914400" rtl="0" eaLnBrk="1" latinLnBrk="0" hangingPunct="1">
                        <a:lnSpc>
                          <a:spcPct val="107000"/>
                        </a:lnSpc>
                        <a:spcBef>
                          <a:spcPts val="0"/>
                        </a:spcBef>
                        <a:spcAft>
                          <a:spcPts val="0"/>
                        </a:spcAft>
                      </a:pPr>
                      <a:r>
                        <a:rPr lang="en-US" sz="800" b="1" kern="1200" dirty="0">
                          <a:solidFill>
                            <a:schemeClr val="tx1"/>
                          </a:solidFill>
                          <a:effectLst/>
                          <a:latin typeface="Arial" panose="020B0604020202020204" pitchFamily="34" charset="0"/>
                          <a:cs typeface="Arial" panose="020B0604020202020204" pitchFamily="34" charset="0"/>
                        </a:rPr>
                        <a:t>We will… </a:t>
                      </a:r>
                      <a:r>
                        <a:rPr lang="en-US" sz="800" kern="1200" dirty="0">
                          <a:solidFill>
                            <a:schemeClr val="tx1"/>
                          </a:solidFill>
                          <a:effectLst/>
                          <a:latin typeface="Arial" panose="020B0604020202020204" pitchFamily="34" charset="0"/>
                          <a:cs typeface="Arial" panose="020B0604020202020204" pitchFamily="34" charset="0"/>
                        </a:rPr>
                        <a:t>Generate  evidence and build coalitions of support in key arenas of interest to deliver our position on ECE investment case for economic growth. Pursuing platforms to elevate our  agenda through national and regional advocacy moments and direct lobbying of key decision makers. Focusing our efforts toward the 2023 budget revision process and consultations to ensure education financing  accounts for a 1.5 percent increase to a target of 3 % for ECE in 2024. </a:t>
                      </a:r>
                      <a:endParaRPr lang="en-US" sz="800" i="1" kern="1200" dirty="0">
                        <a:solidFill>
                          <a:schemeClr val="tx1"/>
                        </a:solidFill>
                        <a:effectLst/>
                        <a:latin typeface="Arial" panose="020B0604020202020204" pitchFamily="34" charset="0"/>
                        <a:ea typeface="+mn-ea"/>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rowSpan="4">
                  <a:txBody>
                    <a:bodyPr/>
                    <a:lstStyle/>
                    <a:p>
                      <a:pPr marL="171450" lvl="0" indent="-171450">
                        <a:lnSpc>
                          <a:spcPct val="107000"/>
                        </a:lnSpc>
                        <a:spcBef>
                          <a:spcPts val="0"/>
                        </a:spcBef>
                        <a:spcAft>
                          <a:spcPts val="0"/>
                        </a:spcAft>
                        <a:buFont typeface="Arial" panose="020B0604020202020204" pitchFamily="34" charset="0"/>
                        <a:buChar char="•"/>
                      </a:pPr>
                      <a:r>
                        <a:rPr lang="en-US" sz="800" b="0" u="none" strike="noStrike" noProof="0" dirty="0">
                          <a:solidFill>
                            <a:schemeClr val="tx1"/>
                          </a:solidFill>
                          <a:effectLst/>
                          <a:latin typeface="Arial" panose="020B0604020202020204" pitchFamily="34" charset="0"/>
                          <a:cs typeface="Arial" panose="020B0604020202020204" pitchFamily="34" charset="0"/>
                        </a:rPr>
                        <a:t>Build and host coalition of key influencers and supporters </a:t>
                      </a:r>
                    </a:p>
                    <a:p>
                      <a:pPr marL="171450" lvl="0" indent="-171450">
                        <a:lnSpc>
                          <a:spcPct val="107000"/>
                        </a:lnSpc>
                        <a:spcBef>
                          <a:spcPts val="0"/>
                        </a:spcBef>
                        <a:spcAft>
                          <a:spcPts val="0"/>
                        </a:spcAft>
                        <a:buFont typeface="Arial" panose="020B0604020202020204" pitchFamily="34" charset="0"/>
                        <a:buChar char="•"/>
                      </a:pPr>
                      <a:r>
                        <a:rPr lang="en-US" sz="800" b="0" u="none" strike="noStrike" noProof="0" dirty="0">
                          <a:solidFill>
                            <a:schemeClr val="tx1"/>
                          </a:solidFill>
                          <a:effectLst/>
                          <a:latin typeface="Arial" panose="020B0604020202020204" pitchFamily="34" charset="0"/>
                          <a:cs typeface="Arial" panose="020B0604020202020204" pitchFamily="34" charset="0"/>
                        </a:rPr>
                        <a:t>Participate in Budgetary committee consultations and lobby direct influencers in the committee</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800" b="0" u="none" strike="noStrike" noProof="0" dirty="0">
                          <a:solidFill>
                            <a:schemeClr val="tx1"/>
                          </a:solidFill>
                          <a:effectLst/>
                          <a:latin typeface="Arial" panose="020B0604020202020204" pitchFamily="34" charset="0"/>
                          <a:cs typeface="Arial" panose="020B0604020202020204" pitchFamily="34" charset="0"/>
                        </a:rPr>
                        <a:t>Participate in Commitment to action implementation consultations and lobby direct influencers in the consultations</a:t>
                      </a:r>
                    </a:p>
                    <a:p>
                      <a:pPr marL="171450" lvl="0" indent="-171450">
                        <a:lnSpc>
                          <a:spcPct val="107000"/>
                        </a:lnSpc>
                        <a:spcBef>
                          <a:spcPts val="0"/>
                        </a:spcBef>
                        <a:spcAft>
                          <a:spcPts val="0"/>
                        </a:spcAft>
                        <a:buFont typeface="Arial" panose="020B0604020202020204" pitchFamily="34" charset="0"/>
                        <a:buChar char="•"/>
                      </a:pPr>
                      <a:r>
                        <a:rPr lang="en-US" sz="800" b="0" u="none" strike="noStrike" noProof="0" dirty="0">
                          <a:solidFill>
                            <a:schemeClr val="tx1"/>
                          </a:solidFill>
                          <a:effectLst/>
                          <a:latin typeface="Arial" panose="020B0604020202020204" pitchFamily="34" charset="0"/>
                          <a:cs typeface="Arial" panose="020B0604020202020204" pitchFamily="34" charset="0"/>
                        </a:rPr>
                        <a:t>Build evidence – financing ECE brief and dissemination, uniting coalition members under financing agenda </a:t>
                      </a:r>
                    </a:p>
                    <a:p>
                      <a:pPr marL="171450" lvl="0" indent="-171450">
                        <a:lnSpc>
                          <a:spcPct val="107000"/>
                        </a:lnSpc>
                        <a:spcBef>
                          <a:spcPts val="0"/>
                        </a:spcBef>
                        <a:spcAft>
                          <a:spcPts val="0"/>
                        </a:spcAft>
                        <a:buFont typeface="Arial" panose="020B0604020202020204" pitchFamily="34" charset="0"/>
                        <a:buChar char="•"/>
                      </a:pPr>
                      <a:r>
                        <a:rPr lang="en-US" sz="800" b="0" u="none" strike="noStrike" noProof="0" dirty="0">
                          <a:solidFill>
                            <a:schemeClr val="tx1"/>
                          </a:solidFill>
                          <a:effectLst/>
                          <a:latin typeface="Arial" panose="020B0604020202020204" pitchFamily="34" charset="0"/>
                          <a:cs typeface="Arial" panose="020B0604020202020204" pitchFamily="34" charset="0"/>
                        </a:rPr>
                        <a:t>Campaign to budget 2024 – Engagement and influence plan. </a:t>
                      </a:r>
                      <a:endParaRPr lang="en-US" sz="800" dirty="0">
                        <a:latin typeface="Arial" panose="020B0604020202020204" pitchFamily="34" charset="0"/>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4394574"/>
                  </a:ext>
                </a:extLst>
              </a:tr>
              <a:tr h="693632">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algn="l" defTabSz="914400" rtl="0" eaLnBrk="1" latinLnBrk="0" hangingPunct="1">
                        <a:lnSpc>
                          <a:spcPct val="107000"/>
                        </a:lnSpc>
                        <a:spcBef>
                          <a:spcPts val="0"/>
                        </a:spcBef>
                        <a:spcAft>
                          <a:spcPts val="0"/>
                        </a:spcAft>
                      </a:pPr>
                      <a:r>
                        <a:rPr lang="en-US" sz="800" b="1" kern="1200" dirty="0">
                          <a:solidFill>
                            <a:schemeClr val="tx1"/>
                          </a:solidFill>
                          <a:effectLst/>
                          <a:latin typeface="Arial" panose="020B0604020202020204" pitchFamily="34" charset="0"/>
                          <a:cs typeface="Arial" panose="020B0604020202020204" pitchFamily="34" charset="0"/>
                        </a:rPr>
                        <a:t>Because… </a:t>
                      </a:r>
                      <a:r>
                        <a:rPr lang="en-US" sz="800" kern="1200" dirty="0">
                          <a:solidFill>
                            <a:schemeClr val="tx1"/>
                          </a:solidFill>
                          <a:effectLst/>
                          <a:latin typeface="Arial" panose="020B0604020202020204" pitchFamily="34" charset="0"/>
                          <a:cs typeface="Arial" panose="020B0604020202020204" pitchFamily="34" charset="0"/>
                        </a:rPr>
                        <a:t>Without significant and steady increase in ECE investment ( to a level of 10 percent of the education budget by 2030), foundational learning outcomes and the achievement of sdg4 will not be achieved. </a:t>
                      </a:r>
                      <a:endParaRPr lang="en-US" sz="800" i="1" kern="1200" dirty="0">
                        <a:solidFill>
                          <a:schemeClr val="tx1"/>
                        </a:solidFill>
                        <a:effectLst/>
                        <a:latin typeface="Arial" panose="020B0604020202020204" pitchFamily="34" charset="0"/>
                        <a:ea typeface="+mn-ea"/>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vMerge="1">
                  <a:txBody>
                    <a:bodyPr/>
                    <a:lstStyle/>
                    <a:p>
                      <a:pPr defTabSz="914400"/>
                      <a:endParaRPr lang="en-US"/>
                    </a:p>
                  </a:txBody>
                  <a:tcPr marL="38301" marR="38301"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3985114"/>
                  </a:ext>
                </a:extLst>
              </a:tr>
              <a:tr h="681620">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algn="l" defTabSz="914400" rtl="0" eaLnBrk="1" latinLnBrk="0" hangingPunct="1">
                        <a:lnSpc>
                          <a:spcPct val="107000"/>
                        </a:lnSpc>
                        <a:spcBef>
                          <a:spcPts val="0"/>
                        </a:spcBef>
                        <a:spcAft>
                          <a:spcPts val="0"/>
                        </a:spcAft>
                      </a:pPr>
                      <a:r>
                        <a:rPr lang="en-US" sz="800" b="1" kern="1200" dirty="0">
                          <a:solidFill>
                            <a:schemeClr val="tx1"/>
                          </a:solidFill>
                          <a:effectLst/>
                          <a:latin typeface="Arial" panose="020B0604020202020204" pitchFamily="34" charset="0"/>
                          <a:cs typeface="Arial" panose="020B0604020202020204" pitchFamily="34" charset="0"/>
                        </a:rPr>
                        <a:t>This will… </a:t>
                      </a:r>
                      <a:r>
                        <a:rPr lang="en-US" sz="800" kern="1200" dirty="0">
                          <a:solidFill>
                            <a:schemeClr val="tx1"/>
                          </a:solidFill>
                          <a:effectLst/>
                          <a:latin typeface="Arial" panose="020B0604020202020204" pitchFamily="34" charset="0"/>
                          <a:cs typeface="Arial" panose="020B0604020202020204" pitchFamily="34" charset="0"/>
                        </a:rPr>
                        <a:t>A greater number of pre-primary learners are equipped with the school readiness skills to achieve in their formal education journey and beyond. </a:t>
                      </a:r>
                      <a:endParaRPr lang="en-US" sz="800" i="1" kern="1200" dirty="0">
                        <a:solidFill>
                          <a:schemeClr val="tx1"/>
                        </a:solidFill>
                        <a:effectLst/>
                        <a:latin typeface="Arial" panose="020B0604020202020204" pitchFamily="34" charset="0"/>
                        <a:ea typeface="+mn-ea"/>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vMerge="1">
                  <a:txBody>
                    <a:bodyPr/>
                    <a:lstStyle/>
                    <a:p>
                      <a:endParaRPr lang="en-US"/>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3854923"/>
                  </a:ext>
                </a:extLst>
              </a:tr>
              <a:tr h="608589">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algn="l" defTabSz="914400" rtl="0" eaLnBrk="1" latinLnBrk="0" hangingPunct="1">
                        <a:lnSpc>
                          <a:spcPct val="107000"/>
                        </a:lnSpc>
                        <a:spcBef>
                          <a:spcPts val="0"/>
                        </a:spcBef>
                        <a:spcAft>
                          <a:spcPts val="0"/>
                        </a:spcAft>
                      </a:pPr>
                      <a:r>
                        <a:rPr lang="en-US" sz="800" b="1" kern="1200" dirty="0">
                          <a:solidFill>
                            <a:schemeClr val="tx1"/>
                          </a:solidFill>
                          <a:effectLst/>
                          <a:latin typeface="Arial" panose="020B0604020202020204" pitchFamily="34" charset="0"/>
                          <a:cs typeface="Arial" panose="020B0604020202020204" pitchFamily="34" charset="0"/>
                        </a:rPr>
                        <a:t>So that… E</a:t>
                      </a:r>
                      <a:r>
                        <a:rPr lang="en-US" sz="800" kern="1200" dirty="0">
                          <a:solidFill>
                            <a:schemeClr val="tx1"/>
                          </a:solidFill>
                          <a:effectLst/>
                          <a:latin typeface="Arial" panose="020B0604020202020204" pitchFamily="34" charset="0"/>
                          <a:cs typeface="Arial" panose="020B0604020202020204" pitchFamily="34" charset="0"/>
                        </a:rPr>
                        <a:t>very child has access to 1 year quality, inclusive pre-primary education by 2030.</a:t>
                      </a:r>
                      <a:endParaRPr lang="en-US" sz="800" i="1" kern="1200" dirty="0">
                        <a:solidFill>
                          <a:schemeClr val="tx1"/>
                        </a:solidFill>
                        <a:effectLst/>
                        <a:latin typeface="Arial" panose="020B0604020202020204" pitchFamily="34" charset="0"/>
                        <a:ea typeface="+mn-ea"/>
                        <a:cs typeface="Arial" panose="020B0604020202020204" pitchFamily="34" charset="0"/>
                      </a:endParaRPr>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vMerge="1">
                  <a:txBody>
                    <a:bodyPr/>
                    <a:lstStyle/>
                    <a:p>
                      <a:endParaRPr lang="en-US"/>
                    </a:p>
                  </a:txBody>
                  <a:tcPr marL="38301" marR="3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9276763"/>
                  </a:ext>
                </a:extLst>
              </a:tr>
            </a:tbl>
          </a:graphicData>
        </a:graphic>
      </p:graphicFrame>
    </p:spTree>
    <p:extLst>
      <p:ext uri="{BB962C8B-B14F-4D97-AF65-F5344CB8AC3E}">
        <p14:creationId xmlns:p14="http://schemas.microsoft.com/office/powerpoint/2010/main" val="3849171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graphicFrame>
        <p:nvGraphicFramePr>
          <p:cNvPr id="152" name="Google Shape;152;p28"/>
          <p:cNvGraphicFramePr/>
          <p:nvPr>
            <p:extLst>
              <p:ext uri="{D42A27DB-BD31-4B8C-83A1-F6EECF244321}">
                <p14:modId xmlns:p14="http://schemas.microsoft.com/office/powerpoint/2010/main" val="1682574506"/>
              </p:ext>
            </p:extLst>
          </p:nvPr>
        </p:nvGraphicFramePr>
        <p:xfrm>
          <a:off x="0" y="1"/>
          <a:ext cx="12192000" cy="6858001"/>
        </p:xfrm>
        <a:graphic>
          <a:graphicData uri="http://schemas.openxmlformats.org/drawingml/2006/table">
            <a:tbl>
              <a:tblPr>
                <a:tableStyleId>{ED083AE6-46FA-4A59-8FB0-9F97EB10719F}</a:tableStyleId>
              </a:tblPr>
              <a:tblGrid>
                <a:gridCol w="2003118">
                  <a:extLst>
                    <a:ext uri="{9D8B030D-6E8A-4147-A177-3AD203B41FA5}">
                      <a16:colId xmlns:a16="http://schemas.microsoft.com/office/drawing/2014/main" val="20000"/>
                    </a:ext>
                  </a:extLst>
                </a:gridCol>
                <a:gridCol w="2702210">
                  <a:extLst>
                    <a:ext uri="{9D8B030D-6E8A-4147-A177-3AD203B41FA5}">
                      <a16:colId xmlns:a16="http://schemas.microsoft.com/office/drawing/2014/main" val="20001"/>
                    </a:ext>
                  </a:extLst>
                </a:gridCol>
                <a:gridCol w="1847605">
                  <a:extLst>
                    <a:ext uri="{9D8B030D-6E8A-4147-A177-3AD203B41FA5}">
                      <a16:colId xmlns:a16="http://schemas.microsoft.com/office/drawing/2014/main" val="20002"/>
                    </a:ext>
                  </a:extLst>
                </a:gridCol>
                <a:gridCol w="1677847">
                  <a:extLst>
                    <a:ext uri="{9D8B030D-6E8A-4147-A177-3AD203B41FA5}">
                      <a16:colId xmlns:a16="http://schemas.microsoft.com/office/drawing/2014/main" val="20003"/>
                    </a:ext>
                  </a:extLst>
                </a:gridCol>
                <a:gridCol w="1827627">
                  <a:extLst>
                    <a:ext uri="{9D8B030D-6E8A-4147-A177-3AD203B41FA5}">
                      <a16:colId xmlns:a16="http://schemas.microsoft.com/office/drawing/2014/main" val="20004"/>
                    </a:ext>
                  </a:extLst>
                </a:gridCol>
                <a:gridCol w="2133593">
                  <a:extLst>
                    <a:ext uri="{9D8B030D-6E8A-4147-A177-3AD203B41FA5}">
                      <a16:colId xmlns:a16="http://schemas.microsoft.com/office/drawing/2014/main" val="20005"/>
                    </a:ext>
                  </a:extLst>
                </a:gridCol>
              </a:tblGrid>
              <a:tr h="666327">
                <a:tc gridSpan="6">
                  <a:txBody>
                    <a:bodyPr/>
                    <a:lstStyle/>
                    <a:p>
                      <a:pPr marL="0" lvl="0" indent="0" algn="l" rtl="0">
                        <a:lnSpc>
                          <a:spcPct val="115000"/>
                        </a:lnSpc>
                        <a:spcBef>
                          <a:spcPts val="0"/>
                        </a:spcBef>
                        <a:spcAft>
                          <a:spcPts val="0"/>
                        </a:spcAft>
                        <a:buNone/>
                      </a:pPr>
                      <a:r>
                        <a:rPr lang="en" sz="1600" b="1" dirty="0">
                          <a:latin typeface="Arial" panose="020B0604020202020204" pitchFamily="34" charset="0"/>
                          <a:cs typeface="Arial" panose="020B0604020202020204" pitchFamily="34" charset="0"/>
                          <a:sym typeface="Calibri"/>
                        </a:rPr>
                        <a:t>Advocacy Goal:</a:t>
                      </a:r>
                      <a:endParaRPr sz="1600" dirty="0">
                        <a:latin typeface="Arial" panose="020B0604020202020204" pitchFamily="34" charset="0"/>
                        <a:ea typeface="Calibri"/>
                        <a:cs typeface="Arial" panose="020B0604020202020204" pitchFamily="34" charset="0"/>
                        <a:sym typeface="Calibri"/>
                      </a:endParaRPr>
                    </a:p>
                  </a:txBody>
                  <a:tcPr marL="38100" marR="38100" marT="121900" marB="121900">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66327">
                <a:tc>
                  <a:txBody>
                    <a:bodyPr/>
                    <a:lstStyle/>
                    <a:p>
                      <a:pPr marL="0" lvl="0" indent="0" algn="l" rtl="0">
                        <a:lnSpc>
                          <a:spcPct val="115000"/>
                        </a:lnSpc>
                        <a:spcBef>
                          <a:spcPts val="0"/>
                        </a:spcBef>
                        <a:spcAft>
                          <a:spcPts val="0"/>
                        </a:spcAft>
                        <a:buNone/>
                      </a:pPr>
                      <a:r>
                        <a:rPr lang="en" sz="1600" b="1" dirty="0">
                          <a:latin typeface="Arial" panose="020B0604020202020204" pitchFamily="34" charset="0"/>
                          <a:cs typeface="Arial" panose="020B0604020202020204" pitchFamily="34" charset="0"/>
                          <a:sym typeface="Calibri"/>
                        </a:rPr>
                        <a:t>1) Outcome</a:t>
                      </a:r>
                      <a:endParaRPr sz="1600" b="1" dirty="0">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tc gridSpan="2">
                  <a:txBody>
                    <a:bodyPr/>
                    <a:lstStyle/>
                    <a:p>
                      <a:pPr marL="0" lvl="0" indent="0" algn="l" rtl="0">
                        <a:lnSpc>
                          <a:spcPct val="115000"/>
                        </a:lnSpc>
                        <a:spcBef>
                          <a:spcPts val="0"/>
                        </a:spcBef>
                        <a:spcAft>
                          <a:spcPts val="0"/>
                        </a:spcAft>
                        <a:buNone/>
                      </a:pPr>
                      <a:r>
                        <a:rPr lang="en" sz="1600" b="1" dirty="0">
                          <a:latin typeface="Arial" panose="020B0604020202020204" pitchFamily="34" charset="0"/>
                          <a:cs typeface="Arial" panose="020B0604020202020204" pitchFamily="34" charset="0"/>
                          <a:sym typeface="Calibri"/>
                        </a:rPr>
                        <a:t>2) Key target</a:t>
                      </a:r>
                      <a:endParaRPr sz="1600" b="1" dirty="0">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600" b="1" dirty="0">
                          <a:latin typeface="Arial" panose="020B0604020202020204" pitchFamily="34" charset="0"/>
                          <a:cs typeface="Arial" panose="020B0604020202020204" pitchFamily="34" charset="0"/>
                          <a:sym typeface="Calibri"/>
                        </a:rPr>
                        <a:t>4) Barriers </a:t>
                      </a:r>
                      <a:endParaRPr sz="1600" b="1" dirty="0">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tc>
                  <a:txBody>
                    <a:bodyPr/>
                    <a:lstStyle/>
                    <a:p>
                      <a:pPr marL="0" lvl="0" indent="0" algn="l" rtl="0">
                        <a:lnSpc>
                          <a:spcPct val="115000"/>
                        </a:lnSpc>
                        <a:spcBef>
                          <a:spcPts val="0"/>
                        </a:spcBef>
                        <a:spcAft>
                          <a:spcPts val="0"/>
                        </a:spcAft>
                        <a:buNone/>
                      </a:pPr>
                      <a:r>
                        <a:rPr lang="en" sz="1600" b="1" dirty="0">
                          <a:latin typeface="Arial" panose="020B0604020202020204" pitchFamily="34" charset="0"/>
                          <a:cs typeface="Arial" panose="020B0604020202020204" pitchFamily="34" charset="0"/>
                          <a:sym typeface="Calibri"/>
                        </a:rPr>
                        <a:t>5) Opportunities</a:t>
                      </a:r>
                      <a:endParaRPr sz="1600" b="1" dirty="0">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tc>
                  <a:txBody>
                    <a:bodyPr/>
                    <a:lstStyle/>
                    <a:p>
                      <a:pPr marL="0" lvl="0" indent="0" algn="l" rtl="0">
                        <a:lnSpc>
                          <a:spcPct val="115000"/>
                        </a:lnSpc>
                        <a:spcBef>
                          <a:spcPts val="0"/>
                        </a:spcBef>
                        <a:spcAft>
                          <a:spcPts val="0"/>
                        </a:spcAft>
                        <a:buNone/>
                      </a:pPr>
                      <a:r>
                        <a:rPr lang="en" sz="1600" b="1" dirty="0">
                          <a:latin typeface="Arial" panose="020B0604020202020204" pitchFamily="34" charset="0"/>
                          <a:cs typeface="Arial" panose="020B0604020202020204" pitchFamily="34" charset="0"/>
                          <a:sym typeface="Calibri"/>
                        </a:rPr>
                        <a:t>8) Key milestones</a:t>
                      </a:r>
                      <a:endParaRPr sz="1600" b="1" dirty="0">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extLst>
                  <a:ext uri="{0D108BD9-81ED-4DB2-BD59-A6C34878D82A}">
                    <a16:rowId xmlns:a16="http://schemas.microsoft.com/office/drawing/2014/main" val="10002"/>
                  </a:ext>
                </a:extLst>
              </a:tr>
              <a:tr h="1807141">
                <a:tc>
                  <a:txBody>
                    <a:bodyPr/>
                    <a:lstStyle/>
                    <a:p>
                      <a:pPr marL="0" lvl="0" indent="0" algn="l" rtl="0">
                        <a:lnSpc>
                          <a:spcPct val="115000"/>
                        </a:lnSpc>
                        <a:spcBef>
                          <a:spcPts val="1200"/>
                        </a:spcBef>
                        <a:spcAft>
                          <a:spcPts val="1200"/>
                        </a:spcAft>
                        <a:buClr>
                          <a:schemeClr val="dk1"/>
                        </a:buClr>
                        <a:buSzPts val="1100"/>
                        <a:buFont typeface="Arial"/>
                        <a:buNone/>
                      </a:pPr>
                      <a:endParaRPr sz="1400" i="1" dirty="0">
                        <a:latin typeface="Arial" panose="020B0604020202020204" pitchFamily="34" charset="0"/>
                        <a:ea typeface="Calibri"/>
                        <a:cs typeface="Arial" panose="020B0604020202020204" pitchFamily="34" charset="0"/>
                        <a:sym typeface="Calibri"/>
                      </a:endParaRPr>
                    </a:p>
                  </a:txBody>
                  <a:tcPr marL="38100" marR="38100" marT="121900" marB="121900"/>
                </a:tc>
                <a:tc>
                  <a:txBody>
                    <a:bodyPr/>
                    <a:lstStyle/>
                    <a:p>
                      <a:pPr marL="0" lvl="0" indent="0" algn="l" rtl="0">
                        <a:lnSpc>
                          <a:spcPct val="115000"/>
                        </a:lnSpc>
                        <a:spcBef>
                          <a:spcPts val="0"/>
                        </a:spcBef>
                        <a:spcAft>
                          <a:spcPts val="0"/>
                        </a:spcAft>
                        <a:buNone/>
                      </a:pPr>
                      <a:endParaRPr sz="1400" dirty="0">
                        <a:latin typeface="Arial" panose="020B0604020202020204" pitchFamily="34" charset="0"/>
                        <a:ea typeface="Calibri"/>
                        <a:cs typeface="Arial" panose="020B0604020202020204" pitchFamily="34" charset="0"/>
                        <a:sym typeface="Calibri"/>
                      </a:endParaRPr>
                    </a:p>
                  </a:txBody>
                  <a:tcPr marL="38100" marR="38100" marT="121900" marB="121900"/>
                </a:tc>
                <a:tc>
                  <a:txBody>
                    <a:bodyPr/>
                    <a:lstStyle/>
                    <a:p>
                      <a:pPr marL="0" lvl="0" indent="0" algn="l" rtl="0">
                        <a:lnSpc>
                          <a:spcPct val="115000"/>
                        </a:lnSpc>
                        <a:spcBef>
                          <a:spcPts val="0"/>
                        </a:spcBef>
                        <a:spcAft>
                          <a:spcPts val="0"/>
                        </a:spcAft>
                        <a:buNone/>
                      </a:pPr>
                      <a:endParaRPr sz="1400" dirty="0">
                        <a:latin typeface="Arial" panose="020B0604020202020204" pitchFamily="34" charset="0"/>
                        <a:ea typeface="Calibri"/>
                        <a:cs typeface="Arial" panose="020B0604020202020204" pitchFamily="34" charset="0"/>
                        <a:sym typeface="Calibri"/>
                      </a:endParaRPr>
                    </a:p>
                  </a:txBody>
                  <a:tcPr marL="38100" marR="38100" marT="121900" marB="121900"/>
                </a:tc>
                <a:tc>
                  <a:txBody>
                    <a:bodyPr/>
                    <a:lstStyle/>
                    <a:p>
                      <a:pPr marL="0" lvl="0" indent="0" algn="l" rtl="0">
                        <a:lnSpc>
                          <a:spcPct val="115000"/>
                        </a:lnSpc>
                        <a:spcBef>
                          <a:spcPts val="0"/>
                        </a:spcBef>
                        <a:spcAft>
                          <a:spcPts val="0"/>
                        </a:spcAft>
                        <a:buNone/>
                      </a:pPr>
                      <a:endParaRPr sz="1400" dirty="0">
                        <a:latin typeface="Arial" panose="020B0604020202020204" pitchFamily="34" charset="0"/>
                        <a:ea typeface="Calibri"/>
                        <a:cs typeface="Arial" panose="020B0604020202020204" pitchFamily="34" charset="0"/>
                        <a:sym typeface="Calibri"/>
                      </a:endParaRPr>
                    </a:p>
                  </a:txBody>
                  <a:tcPr marL="38100" marR="38100" marT="121900" marB="121900"/>
                </a:tc>
                <a:tc>
                  <a:txBody>
                    <a:bodyPr/>
                    <a:lstStyle/>
                    <a:p>
                      <a:pPr marL="0" lvl="0" indent="0" algn="l" rtl="0">
                        <a:lnSpc>
                          <a:spcPct val="115000"/>
                        </a:lnSpc>
                        <a:spcBef>
                          <a:spcPts val="0"/>
                        </a:spcBef>
                        <a:spcAft>
                          <a:spcPts val="0"/>
                        </a:spcAft>
                        <a:buNone/>
                      </a:pPr>
                      <a:endParaRPr sz="1400" dirty="0">
                        <a:latin typeface="Arial" panose="020B0604020202020204" pitchFamily="34" charset="0"/>
                        <a:cs typeface="Arial" panose="020B0604020202020204" pitchFamily="34" charset="0"/>
                        <a:sym typeface="Calibri"/>
                      </a:endParaRPr>
                    </a:p>
                    <a:p>
                      <a:pPr marL="0" lvl="0" indent="0" algn="l" rtl="0">
                        <a:lnSpc>
                          <a:spcPct val="115000"/>
                        </a:lnSpc>
                        <a:spcBef>
                          <a:spcPts val="0"/>
                        </a:spcBef>
                        <a:spcAft>
                          <a:spcPts val="0"/>
                        </a:spcAft>
                        <a:buClr>
                          <a:schemeClr val="dk1"/>
                        </a:buClr>
                        <a:buSzPts val="1100"/>
                        <a:buFont typeface="Arial"/>
                        <a:buNone/>
                      </a:pPr>
                      <a:endParaRPr sz="1400" dirty="0">
                        <a:latin typeface="Arial" panose="020B0604020202020204" pitchFamily="34" charset="0"/>
                        <a:ea typeface="Calibri"/>
                        <a:cs typeface="Arial" panose="020B0604020202020204" pitchFamily="34" charset="0"/>
                        <a:sym typeface="Calibri"/>
                      </a:endParaRPr>
                    </a:p>
                  </a:txBody>
                  <a:tcPr marL="38100" marR="38100" marT="121900" marB="121900"/>
                </a:tc>
                <a:tc>
                  <a:txBody>
                    <a:bodyPr/>
                    <a:lstStyle/>
                    <a:p>
                      <a:pPr marL="0" lvl="0" indent="0" algn="l" rtl="0">
                        <a:lnSpc>
                          <a:spcPct val="115000"/>
                        </a:lnSpc>
                        <a:spcBef>
                          <a:spcPts val="0"/>
                        </a:spcBef>
                        <a:spcAft>
                          <a:spcPts val="0"/>
                        </a:spcAft>
                        <a:buNone/>
                      </a:pPr>
                      <a:endParaRPr sz="1400" dirty="0">
                        <a:latin typeface="Arial" panose="020B0604020202020204" pitchFamily="34" charset="0"/>
                        <a:ea typeface="Calibri"/>
                        <a:cs typeface="Arial" panose="020B0604020202020204" pitchFamily="34" charset="0"/>
                        <a:sym typeface="Calibri"/>
                      </a:endParaRPr>
                    </a:p>
                  </a:txBody>
                  <a:tcPr marL="38100" marR="38100" marT="121900" marB="121900"/>
                </a:tc>
                <a:extLst>
                  <a:ext uri="{0D108BD9-81ED-4DB2-BD59-A6C34878D82A}">
                    <a16:rowId xmlns:a16="http://schemas.microsoft.com/office/drawing/2014/main" val="10003"/>
                  </a:ext>
                </a:extLst>
              </a:tr>
              <a:tr h="1028044">
                <a:tc>
                  <a:txBody>
                    <a:bodyPr/>
                    <a:lstStyle/>
                    <a:p>
                      <a:pPr marL="0" lvl="0" indent="0" algn="l" rtl="0">
                        <a:lnSpc>
                          <a:spcPct val="115000"/>
                        </a:lnSpc>
                        <a:spcBef>
                          <a:spcPts val="0"/>
                        </a:spcBef>
                        <a:spcAft>
                          <a:spcPts val="0"/>
                        </a:spcAft>
                        <a:buNone/>
                      </a:pPr>
                      <a:r>
                        <a:rPr lang="en" sz="1600" b="1">
                          <a:latin typeface="Arial" panose="020B0604020202020204" pitchFamily="34" charset="0"/>
                          <a:cs typeface="Arial" panose="020B0604020202020204" pitchFamily="34" charset="0"/>
                          <a:sym typeface="Calibri"/>
                        </a:rPr>
                        <a:t>9) Outputs</a:t>
                      </a:r>
                      <a:endParaRPr sz="1600" b="1">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tc>
                  <a:txBody>
                    <a:bodyPr/>
                    <a:lstStyle/>
                    <a:p>
                      <a:pPr marL="0" lvl="0" indent="0" algn="l" rtl="0">
                        <a:lnSpc>
                          <a:spcPct val="115000"/>
                        </a:lnSpc>
                        <a:spcBef>
                          <a:spcPts val="0"/>
                        </a:spcBef>
                        <a:spcAft>
                          <a:spcPts val="0"/>
                        </a:spcAft>
                        <a:buNone/>
                      </a:pPr>
                      <a:r>
                        <a:rPr lang="en" sz="1600" b="1">
                          <a:latin typeface="Arial" panose="020B0604020202020204" pitchFamily="34" charset="0"/>
                          <a:cs typeface="Arial" panose="020B0604020202020204" pitchFamily="34" charset="0"/>
                          <a:sym typeface="Calibri"/>
                        </a:rPr>
                        <a:t>3) Key stakeholders</a:t>
                      </a:r>
                      <a:endParaRPr sz="1600" b="1">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tc>
                  <a:txBody>
                    <a:bodyPr/>
                    <a:lstStyle/>
                    <a:p>
                      <a:pPr marL="0" lvl="0" indent="0" algn="l" rtl="0">
                        <a:lnSpc>
                          <a:spcPct val="115000"/>
                        </a:lnSpc>
                        <a:spcBef>
                          <a:spcPts val="0"/>
                        </a:spcBef>
                        <a:spcAft>
                          <a:spcPts val="0"/>
                        </a:spcAft>
                        <a:buNone/>
                      </a:pPr>
                      <a:r>
                        <a:rPr lang="en" sz="1600" b="1">
                          <a:latin typeface="Arial" panose="020B0604020202020204" pitchFamily="34" charset="0"/>
                          <a:cs typeface="Arial" panose="020B0604020202020204" pitchFamily="34" charset="0"/>
                          <a:sym typeface="Calibri"/>
                        </a:rPr>
                        <a:t>6) Advocacy Tactics</a:t>
                      </a:r>
                      <a:endParaRPr sz="1600" b="1">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tc gridSpan="2">
                  <a:txBody>
                    <a:bodyPr/>
                    <a:lstStyle/>
                    <a:p>
                      <a:pPr marL="0" lvl="0" indent="0" algn="l" rtl="0">
                        <a:lnSpc>
                          <a:spcPct val="115000"/>
                        </a:lnSpc>
                        <a:spcBef>
                          <a:spcPts val="0"/>
                        </a:spcBef>
                        <a:spcAft>
                          <a:spcPts val="0"/>
                        </a:spcAft>
                        <a:buNone/>
                      </a:pPr>
                      <a:r>
                        <a:rPr lang="en" sz="1600" b="1">
                          <a:latin typeface="Arial" panose="020B0604020202020204" pitchFamily="34" charset="0"/>
                          <a:cs typeface="Arial" panose="020B0604020202020204" pitchFamily="34" charset="0"/>
                          <a:sym typeface="Calibri"/>
                        </a:rPr>
                        <a:t>7) Theory of change </a:t>
                      </a:r>
                      <a:endParaRPr sz="1600" b="1">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600" b="1" dirty="0">
                          <a:latin typeface="Arial" panose="020B0604020202020204" pitchFamily="34" charset="0"/>
                          <a:cs typeface="Arial" panose="020B0604020202020204" pitchFamily="34" charset="0"/>
                          <a:sym typeface="Calibri"/>
                        </a:rPr>
                        <a:t>10) What next?</a:t>
                      </a:r>
                      <a:endParaRPr sz="1600" b="1" dirty="0">
                        <a:latin typeface="Arial" panose="020B0604020202020204" pitchFamily="34" charset="0"/>
                        <a:cs typeface="Arial" panose="020B0604020202020204" pitchFamily="34" charset="0"/>
                        <a:sym typeface="Calibri"/>
                      </a:endParaRPr>
                    </a:p>
                    <a:p>
                      <a:pPr marL="0" lvl="0" indent="0" algn="l" rtl="0">
                        <a:lnSpc>
                          <a:spcPct val="115000"/>
                        </a:lnSpc>
                        <a:spcBef>
                          <a:spcPts val="0"/>
                        </a:spcBef>
                        <a:spcAft>
                          <a:spcPts val="0"/>
                        </a:spcAft>
                        <a:buNone/>
                      </a:pPr>
                      <a:endParaRPr sz="1600" dirty="0">
                        <a:latin typeface="Arial" panose="020B0604020202020204" pitchFamily="34" charset="0"/>
                        <a:ea typeface="Calibri"/>
                        <a:cs typeface="Arial" panose="020B0604020202020204" pitchFamily="34" charset="0"/>
                        <a:sym typeface="Calibri"/>
                      </a:endParaRPr>
                    </a:p>
                  </a:txBody>
                  <a:tcPr marL="38100" marR="38100" marT="121900" marB="121900">
                    <a:solidFill>
                      <a:schemeClr val="accent4">
                        <a:lumMod val="40000"/>
                        <a:lumOff val="60000"/>
                      </a:schemeClr>
                    </a:solidFill>
                  </a:tcPr>
                </a:tc>
                <a:extLst>
                  <a:ext uri="{0D108BD9-81ED-4DB2-BD59-A6C34878D82A}">
                    <a16:rowId xmlns:a16="http://schemas.microsoft.com/office/drawing/2014/main" val="10004"/>
                  </a:ext>
                </a:extLst>
              </a:tr>
              <a:tr h="2690162">
                <a:tc>
                  <a:txBody>
                    <a:bodyPr/>
                    <a:lstStyle/>
                    <a:p>
                      <a:pPr marL="0" lvl="0" indent="0" algn="l" rtl="0">
                        <a:lnSpc>
                          <a:spcPct val="115000"/>
                        </a:lnSpc>
                        <a:spcBef>
                          <a:spcPts val="0"/>
                        </a:spcBef>
                        <a:spcAft>
                          <a:spcPts val="0"/>
                        </a:spcAft>
                        <a:buNone/>
                      </a:pPr>
                      <a:endParaRPr sz="1400" i="1" dirty="0">
                        <a:latin typeface="Arial" panose="020B0604020202020204" pitchFamily="34" charset="0"/>
                        <a:ea typeface="Calibri"/>
                        <a:cs typeface="Arial" panose="020B0604020202020204" pitchFamily="34" charset="0"/>
                        <a:sym typeface="Calibri"/>
                      </a:endParaRPr>
                    </a:p>
                  </a:txBody>
                  <a:tcPr marL="38100" marR="38100" marT="121900" marB="121900"/>
                </a:tc>
                <a:tc>
                  <a:txBody>
                    <a:bodyPr/>
                    <a:lstStyle/>
                    <a:p>
                      <a:pPr marL="0" lvl="0" indent="0" algn="l" rtl="0">
                        <a:lnSpc>
                          <a:spcPct val="115000"/>
                        </a:lnSpc>
                        <a:spcBef>
                          <a:spcPts val="0"/>
                        </a:spcBef>
                        <a:spcAft>
                          <a:spcPts val="0"/>
                        </a:spcAft>
                        <a:buNone/>
                      </a:pPr>
                      <a:endParaRPr sz="1400" dirty="0">
                        <a:latin typeface="Arial" panose="020B0604020202020204" pitchFamily="34" charset="0"/>
                        <a:ea typeface="Calibri"/>
                        <a:cs typeface="Arial" panose="020B0604020202020204" pitchFamily="34" charset="0"/>
                        <a:sym typeface="Calibri"/>
                      </a:endParaRPr>
                    </a:p>
                  </a:txBody>
                  <a:tcPr marL="38100" marR="38100" marT="121900" marB="121900"/>
                </a:tc>
                <a:tc>
                  <a:txBody>
                    <a:bodyPr/>
                    <a:lstStyle/>
                    <a:p>
                      <a:pPr marL="0" lvl="0" indent="0" algn="l" rtl="0">
                        <a:lnSpc>
                          <a:spcPct val="115000"/>
                        </a:lnSpc>
                        <a:spcBef>
                          <a:spcPts val="0"/>
                        </a:spcBef>
                        <a:spcAft>
                          <a:spcPts val="0"/>
                        </a:spcAft>
                        <a:buNone/>
                      </a:pPr>
                      <a:endParaRPr sz="1400" dirty="0">
                        <a:latin typeface="Arial" panose="020B0604020202020204" pitchFamily="34" charset="0"/>
                        <a:ea typeface="Calibri"/>
                        <a:cs typeface="Arial" panose="020B0604020202020204" pitchFamily="34" charset="0"/>
                        <a:sym typeface="Calibri"/>
                      </a:endParaRPr>
                    </a:p>
                  </a:txBody>
                  <a:tcPr marL="38100" marR="38100" marT="121900" marB="121900"/>
                </a:tc>
                <a:tc gridSpan="2">
                  <a:txBody>
                    <a:bodyPr/>
                    <a:lstStyle/>
                    <a:p>
                      <a:pPr marL="0" lvl="0" indent="0" algn="l" rtl="0">
                        <a:lnSpc>
                          <a:spcPct val="115000"/>
                        </a:lnSpc>
                        <a:spcBef>
                          <a:spcPts val="0"/>
                        </a:spcBef>
                        <a:spcAft>
                          <a:spcPts val="0"/>
                        </a:spcAft>
                        <a:buNone/>
                      </a:pPr>
                      <a:endParaRPr sz="1400" b="1" dirty="0">
                        <a:latin typeface="Arial" panose="020B0604020202020204" pitchFamily="34" charset="0"/>
                        <a:ea typeface="Calibri"/>
                        <a:cs typeface="Arial" panose="020B0604020202020204" pitchFamily="34" charset="0"/>
                        <a:sym typeface="Calibri"/>
                      </a:endParaRPr>
                    </a:p>
                  </a:txBody>
                  <a:tcPr marL="127000" marR="127000" marT="127000" marB="127000"/>
                </a:tc>
                <a:tc hMerge="1">
                  <a:txBody>
                    <a:bodyPr/>
                    <a:lstStyle/>
                    <a:p>
                      <a:endParaRPr lang="en-US"/>
                    </a:p>
                  </a:txBody>
                  <a:tcPr/>
                </a:tc>
                <a:tc>
                  <a:txBody>
                    <a:bodyPr/>
                    <a:lstStyle/>
                    <a:p>
                      <a:pPr marL="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12700" marR="12700" marT="12700" marB="1270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79247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4" name="Parallelogram 3">
            <a:extLst>
              <a:ext uri="{FF2B5EF4-FFF2-40B4-BE49-F238E27FC236}">
                <a16:creationId xmlns:a16="http://schemas.microsoft.com/office/drawing/2014/main" id="{BC750837-CB87-0865-444A-A5DDB17D4DA1}"/>
              </a:ext>
            </a:extLst>
          </p:cNvPr>
          <p:cNvSpPr/>
          <p:nvPr/>
        </p:nvSpPr>
        <p:spPr>
          <a:xfrm>
            <a:off x="3108960" y="427007"/>
            <a:ext cx="5974080" cy="1217252"/>
          </a:xfrm>
          <a:prstGeom prst="parallelogram">
            <a:avLst>
              <a:gd name="adj" fmla="val 11486"/>
            </a:avLst>
          </a:prstGeom>
          <a:solidFill>
            <a:srgbClr val="FB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latin typeface="Arial" panose="020B0604020202020204" pitchFamily="34" charset="0"/>
                <a:cs typeface="Arial" panose="020B0604020202020204" pitchFamily="34" charset="0"/>
              </a:rPr>
              <a:t>Worksheet #2</a:t>
            </a:r>
          </a:p>
        </p:txBody>
      </p:sp>
      <p:sp>
        <p:nvSpPr>
          <p:cNvPr id="7" name="TextBox 6">
            <a:extLst>
              <a:ext uri="{FF2B5EF4-FFF2-40B4-BE49-F238E27FC236}">
                <a16:creationId xmlns:a16="http://schemas.microsoft.com/office/drawing/2014/main" id="{D53EBC98-0CCA-10B4-32DB-38274AA399DE}"/>
              </a:ext>
            </a:extLst>
          </p:cNvPr>
          <p:cNvSpPr txBox="1"/>
          <p:nvPr/>
        </p:nvSpPr>
        <p:spPr>
          <a:xfrm>
            <a:off x="1036320" y="2918046"/>
            <a:ext cx="10119360" cy="3693319"/>
          </a:xfrm>
          <a:prstGeom prst="rect">
            <a:avLst/>
          </a:prstGeom>
          <a:noFill/>
        </p:spPr>
        <p:txBody>
          <a:bodyPr wrap="square" rtlCol="0">
            <a:spAutoFit/>
          </a:bodyPr>
          <a:lstStyle/>
          <a:p>
            <a:r>
              <a:rPr lang="en-US" dirty="0">
                <a:solidFill>
                  <a:srgbClr val="333333"/>
                </a:solidFill>
                <a:effectLst/>
                <a:latin typeface="Arial" panose="020B0604020202020204" pitchFamily="34" charset="0"/>
                <a:cs typeface="Arial" panose="020B0604020202020204" pitchFamily="34" charset="0"/>
              </a:rPr>
              <a:t>Use the </a:t>
            </a:r>
            <a:r>
              <a:rPr lang="en-US" dirty="0">
                <a:solidFill>
                  <a:srgbClr val="333333"/>
                </a:solidFill>
                <a:effectLst/>
                <a:latin typeface="Arial" panose="020B0604020202020204" pitchFamily="34" charset="0"/>
                <a:cs typeface="Arial" panose="020B0604020202020204" pitchFamily="34" charset="0"/>
                <a:hlinkClick r:id="rId3" action="ppaction://hlinksldjump"/>
              </a:rPr>
              <a:t>Goal and Outcome Template on Slide 7 </a:t>
            </a:r>
            <a:r>
              <a:rPr lang="en-US" dirty="0">
                <a:solidFill>
                  <a:srgbClr val="333333"/>
                </a:solidFill>
                <a:effectLst/>
                <a:latin typeface="Arial" panose="020B0604020202020204" pitchFamily="34" charset="0"/>
                <a:cs typeface="Arial" panose="020B0604020202020204" pitchFamily="34" charset="0"/>
              </a:rPr>
              <a:t>to deﬁne and document your advocacy goal and outcome. </a:t>
            </a:r>
          </a:p>
          <a:p>
            <a:r>
              <a:rPr lang="en-US" dirty="0">
                <a:solidFill>
                  <a:srgbClr val="333333"/>
                </a:solidFill>
                <a:effectLst/>
                <a:latin typeface="Arial" panose="020B0604020202020204" pitchFamily="34" charset="0"/>
                <a:cs typeface="Arial" panose="020B0604020202020204" pitchFamily="34" charset="0"/>
              </a:rPr>
              <a:t> </a:t>
            </a:r>
          </a:p>
          <a:p>
            <a:r>
              <a:rPr lang="en-US" b="1" dirty="0">
                <a:solidFill>
                  <a:srgbClr val="6544A9"/>
                </a:solidFill>
                <a:effectLst/>
                <a:latin typeface="Arial" panose="020B0604020202020204" pitchFamily="34" charset="0"/>
                <a:cs typeface="Arial" panose="020B0604020202020204" pitchFamily="34" charset="0"/>
              </a:rPr>
              <a:t>Step 1: </a:t>
            </a:r>
            <a:r>
              <a:rPr lang="en-US" dirty="0">
                <a:solidFill>
                  <a:srgbClr val="333333"/>
                </a:solidFill>
                <a:effectLst/>
                <a:latin typeface="Arial" panose="020B0604020202020204" pitchFamily="34" charset="0"/>
                <a:cs typeface="Arial" panose="020B0604020202020204" pitchFamily="34" charset="0"/>
              </a:rPr>
              <a:t>With ECE partners, undertake the ECE sub-sector analysis, to deﬁne the problem and barriers to ECE access in your context. </a:t>
            </a:r>
          </a:p>
          <a:p>
            <a:endParaRPr lang="en-US" dirty="0">
              <a:solidFill>
                <a:srgbClr val="333333"/>
              </a:solidFill>
              <a:effectLst/>
              <a:latin typeface="Arial" panose="020B0604020202020204" pitchFamily="34" charset="0"/>
              <a:cs typeface="Arial" panose="020B0604020202020204" pitchFamily="34" charset="0"/>
            </a:endParaRPr>
          </a:p>
          <a:p>
            <a:r>
              <a:rPr lang="en-US" b="1" dirty="0">
                <a:solidFill>
                  <a:srgbClr val="6544A9"/>
                </a:solidFill>
                <a:effectLst/>
                <a:latin typeface="Arial" panose="020B0604020202020204" pitchFamily="34" charset="0"/>
                <a:cs typeface="Arial" panose="020B0604020202020204" pitchFamily="34" charset="0"/>
              </a:rPr>
              <a:t>Step 2: </a:t>
            </a:r>
            <a:r>
              <a:rPr lang="en-US" dirty="0">
                <a:solidFill>
                  <a:srgbClr val="333333"/>
                </a:solidFill>
                <a:effectLst/>
                <a:latin typeface="Arial" panose="020B0604020202020204" pitchFamily="34" charset="0"/>
                <a:cs typeface="Arial" panose="020B0604020202020204" pitchFamily="34" charset="0"/>
              </a:rPr>
              <a:t>Using the information gathered from your </a:t>
            </a:r>
            <a:r>
              <a:rPr lang="en-US" dirty="0">
                <a:solidFill>
                  <a:srgbClr val="333333"/>
                </a:solidFill>
                <a:effectLst/>
                <a:latin typeface="Arial" panose="020B0604020202020204" pitchFamily="34" charset="0"/>
                <a:cs typeface="Arial" panose="020B0604020202020204" pitchFamily="34" charset="0"/>
                <a:hlinkClick r:id="rId4"/>
              </a:rPr>
              <a:t>ECE sub-sector analysis</a:t>
            </a:r>
            <a:r>
              <a:rPr lang="en-US" dirty="0">
                <a:solidFill>
                  <a:srgbClr val="333333"/>
                </a:solidFill>
                <a:effectLst/>
                <a:latin typeface="Arial" panose="020B0604020202020204" pitchFamily="34" charset="0"/>
                <a:cs typeface="Arial" panose="020B0604020202020204" pitchFamily="34" charset="0"/>
              </a:rPr>
              <a:t>, </a:t>
            </a:r>
            <a:r>
              <a:rPr lang="en-US" dirty="0">
                <a:solidFill>
                  <a:srgbClr val="333333"/>
                </a:solidFill>
                <a:latin typeface="Arial" panose="020B0604020202020204" pitchFamily="34" charset="0"/>
                <a:cs typeface="Arial" panose="020B0604020202020204" pitchFamily="34" charset="0"/>
              </a:rPr>
              <a:t>define your long-term g</a:t>
            </a:r>
            <a:r>
              <a:rPr lang="en-US" dirty="0">
                <a:solidFill>
                  <a:srgbClr val="333333"/>
                </a:solidFill>
                <a:effectLst/>
                <a:latin typeface="Arial" panose="020B0604020202020204" pitchFamily="34" charset="0"/>
                <a:cs typeface="Arial" panose="020B0604020202020204" pitchFamily="34" charset="0"/>
              </a:rPr>
              <a:t>oal or vision for ECE in your context. </a:t>
            </a:r>
          </a:p>
          <a:p>
            <a:endParaRPr lang="en-US" dirty="0">
              <a:solidFill>
                <a:srgbClr val="333333"/>
              </a:solidFill>
              <a:effectLst/>
              <a:latin typeface="Arial" panose="020B0604020202020204" pitchFamily="34" charset="0"/>
              <a:cs typeface="Arial" panose="020B0604020202020204" pitchFamily="34" charset="0"/>
            </a:endParaRPr>
          </a:p>
          <a:p>
            <a:r>
              <a:rPr lang="en-US" b="1" dirty="0">
                <a:solidFill>
                  <a:srgbClr val="6544A9"/>
                </a:solidFill>
                <a:effectLst/>
                <a:latin typeface="Arial" panose="020B0604020202020204" pitchFamily="34" charset="0"/>
                <a:cs typeface="Arial" panose="020B0604020202020204" pitchFamily="34" charset="0"/>
              </a:rPr>
              <a:t>Step 3: </a:t>
            </a:r>
            <a:r>
              <a:rPr lang="en-US" dirty="0">
                <a:solidFill>
                  <a:srgbClr val="333333"/>
                </a:solidFill>
                <a:effectLst/>
                <a:latin typeface="Arial" panose="020B0604020202020204" pitchFamily="34" charset="0"/>
                <a:cs typeface="Arial" panose="020B0604020202020204" pitchFamily="34" charset="0"/>
              </a:rPr>
              <a:t>Using the </a:t>
            </a:r>
            <a:r>
              <a:rPr lang="en-US" dirty="0">
                <a:solidFill>
                  <a:srgbClr val="333333"/>
                </a:solidFill>
                <a:latin typeface="Arial" panose="020B0604020202020204" pitchFamily="34" charset="0"/>
                <a:cs typeface="Arial" panose="020B0604020202020204" pitchFamily="34" charset="0"/>
              </a:rPr>
              <a:t>O</a:t>
            </a:r>
            <a:r>
              <a:rPr lang="en-US" dirty="0">
                <a:solidFill>
                  <a:srgbClr val="333333"/>
                </a:solidFill>
                <a:effectLst/>
                <a:latin typeface="Arial" panose="020B0604020202020204" pitchFamily="34" charset="0"/>
                <a:cs typeface="Arial" panose="020B0604020202020204" pitchFamily="34" charset="0"/>
              </a:rPr>
              <a:t>utcomes section of the template, deﬁne one outcome that will help you achieve your advocacy goal for ECE. Follow the SMART rule: (Speciﬁc, Measurable, Achievable, Realistic, and Timebound). Consider the questions provided in the template to guide your outcome.</a:t>
            </a:r>
          </a:p>
        </p:txBody>
      </p:sp>
      <p:sp>
        <p:nvSpPr>
          <p:cNvPr id="9" name="TextBox 8">
            <a:extLst>
              <a:ext uri="{FF2B5EF4-FFF2-40B4-BE49-F238E27FC236}">
                <a16:creationId xmlns:a16="http://schemas.microsoft.com/office/drawing/2014/main" id="{4294D35F-8427-0E22-1E92-6804BD18C624}"/>
              </a:ext>
            </a:extLst>
          </p:cNvPr>
          <p:cNvSpPr txBox="1"/>
          <p:nvPr/>
        </p:nvSpPr>
        <p:spPr>
          <a:xfrm>
            <a:off x="3108960" y="1854877"/>
            <a:ext cx="5974080" cy="1200329"/>
          </a:xfrm>
          <a:prstGeom prst="rect">
            <a:avLst/>
          </a:prstGeom>
          <a:noFill/>
        </p:spPr>
        <p:txBody>
          <a:bodyPr wrap="square">
            <a:spAutoFit/>
          </a:bodyPr>
          <a:lstStyle/>
          <a:p>
            <a:pPr algn="ctr"/>
            <a:r>
              <a:rPr lang="en-US" sz="2400" b="1" dirty="0">
                <a:solidFill>
                  <a:srgbClr val="7E57C3"/>
                </a:solidFill>
                <a:effectLst/>
                <a:latin typeface="Arial" panose="020B0604020202020204" pitchFamily="34" charset="0"/>
                <a:cs typeface="Arial" panose="020B0604020202020204" pitchFamily="34" charset="0"/>
              </a:rPr>
              <a:t>Documenting your</a:t>
            </a:r>
          </a:p>
          <a:p>
            <a:pPr algn="ctr"/>
            <a:r>
              <a:rPr lang="en-US" sz="2400" b="1" dirty="0">
                <a:solidFill>
                  <a:srgbClr val="7E57C3"/>
                </a:solidFill>
                <a:effectLst/>
                <a:latin typeface="Arial" panose="020B0604020202020204" pitchFamily="34" charset="0"/>
                <a:cs typeface="Arial" panose="020B0604020202020204" pitchFamily="34" charset="0"/>
              </a:rPr>
              <a:t>Advocacy Goal and Outcome</a:t>
            </a:r>
          </a:p>
          <a:p>
            <a:pPr algn="ctr"/>
            <a:endParaRPr lang="en-US" sz="2400" b="1" dirty="0">
              <a:solidFill>
                <a:srgbClr val="7E57C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7164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E994DBA2-2972-3FA5-4FBF-1D34EC46DC43}"/>
              </a:ext>
            </a:extLst>
          </p:cNvPr>
          <p:cNvGraphicFramePr>
            <a:graphicFrameLocks noGrp="1"/>
          </p:cNvGraphicFramePr>
          <p:nvPr>
            <p:extLst>
              <p:ext uri="{D42A27DB-BD31-4B8C-83A1-F6EECF244321}">
                <p14:modId xmlns:p14="http://schemas.microsoft.com/office/powerpoint/2010/main" val="1156123341"/>
              </p:ext>
            </p:extLst>
          </p:nvPr>
        </p:nvGraphicFramePr>
        <p:xfrm>
          <a:off x="0" y="0"/>
          <a:ext cx="12192000" cy="6858000"/>
        </p:xfrm>
        <a:graphic>
          <a:graphicData uri="http://schemas.openxmlformats.org/drawingml/2006/table">
            <a:tbl>
              <a:tblPr firstRow="1" firstCol="1" bandRow="1">
                <a:tableStyleId>{E269D01E-BC32-4049-B463-5C60D7B0CCD2}</a:tableStyleId>
              </a:tblPr>
              <a:tblGrid>
                <a:gridCol w="6278880">
                  <a:extLst>
                    <a:ext uri="{9D8B030D-6E8A-4147-A177-3AD203B41FA5}">
                      <a16:colId xmlns:a16="http://schemas.microsoft.com/office/drawing/2014/main" val="471813447"/>
                    </a:ext>
                  </a:extLst>
                </a:gridCol>
                <a:gridCol w="5913120">
                  <a:extLst>
                    <a:ext uri="{9D8B030D-6E8A-4147-A177-3AD203B41FA5}">
                      <a16:colId xmlns:a16="http://schemas.microsoft.com/office/drawing/2014/main" val="1613970040"/>
                    </a:ext>
                  </a:extLst>
                </a:gridCol>
              </a:tblGrid>
              <a:tr h="3045070">
                <a:tc>
                  <a:txBody>
                    <a:bodyPr/>
                    <a:lstStyle/>
                    <a:p>
                      <a:pPr marL="139700" marR="139700" lvl="0" indent="0" algn="l" defTabSz="914400" rtl="0" eaLnBrk="1" fontAlgn="t" latinLnBrk="0" hangingPunct="1">
                        <a:lnSpc>
                          <a:spcPct val="100000"/>
                        </a:lnSpc>
                        <a:spcBef>
                          <a:spcPts val="1200"/>
                        </a:spcBef>
                        <a:spcAft>
                          <a:spcPts val="1200"/>
                        </a:spcAft>
                        <a:buClrTx/>
                        <a:buSzTx/>
                        <a:buFont typeface="Wingdings" pitchFamily="2" charset="2"/>
                        <a:buNone/>
                        <a:tabLst/>
                        <a:defRPr/>
                      </a:pPr>
                      <a:r>
                        <a:rPr lang="en-US" sz="1800" b="1" u="sng" dirty="0">
                          <a:solidFill>
                            <a:schemeClr val="tx1"/>
                          </a:solidFill>
                          <a:effectLst/>
                          <a:latin typeface="Arial" panose="020B0604020202020204" pitchFamily="34" charset="0"/>
                          <a:cs typeface="Arial" panose="020B0604020202020204" pitchFamily="34" charset="0"/>
                        </a:rPr>
                        <a:t>ADVOCACY GOAL</a:t>
                      </a:r>
                    </a:p>
                    <a:p>
                      <a:pPr marL="285750" indent="-285750">
                        <a:buFont typeface="Wingdings" pitchFamily="2" charset="2"/>
                        <a:buChar char="q"/>
                      </a:pPr>
                      <a:r>
                        <a:rPr lang="en-US" sz="1800" b="1" kern="1200" dirty="0">
                          <a:solidFill>
                            <a:schemeClr val="tx1">
                              <a:lumMod val="85000"/>
                              <a:lumOff val="15000"/>
                            </a:schemeClr>
                          </a:solidFill>
                          <a:effectLst/>
                          <a:latin typeface="+mn-lt"/>
                          <a:ea typeface="+mn-ea"/>
                          <a:cs typeface="+mn-cs"/>
                        </a:rPr>
                        <a:t>A Broad Statement — </a:t>
                      </a:r>
                      <a:r>
                        <a:rPr lang="en-US" sz="1800" b="0" kern="1200" dirty="0">
                          <a:solidFill>
                            <a:schemeClr val="tx1">
                              <a:lumMod val="85000"/>
                              <a:lumOff val="15000"/>
                            </a:schemeClr>
                          </a:solidFill>
                          <a:effectLst/>
                          <a:latin typeface="+mn-lt"/>
                          <a:ea typeface="+mn-ea"/>
                          <a:cs typeface="+mn-cs"/>
                        </a:rPr>
                        <a:t>What you are trying to do, the desired result of your advocacy</a:t>
                      </a:r>
                    </a:p>
                    <a:p>
                      <a:pPr marL="285750" indent="-285750">
                        <a:buFont typeface="Wingdings" pitchFamily="2" charset="2"/>
                        <a:buChar char="q"/>
                      </a:pPr>
                      <a:r>
                        <a:rPr lang="en-US" sz="1800" b="1" kern="1200" dirty="0">
                          <a:solidFill>
                            <a:schemeClr val="tx1">
                              <a:lumMod val="85000"/>
                              <a:lumOff val="15000"/>
                            </a:schemeClr>
                          </a:solidFill>
                          <a:effectLst/>
                          <a:latin typeface="+mn-lt"/>
                          <a:ea typeface="+mn-ea"/>
                          <a:cs typeface="+mn-cs"/>
                        </a:rPr>
                        <a:t>Long-Term </a:t>
                      </a:r>
                    </a:p>
                    <a:p>
                      <a:pPr marL="285750" indent="-285750">
                        <a:buFont typeface="Wingdings" pitchFamily="2" charset="2"/>
                        <a:buChar char="q"/>
                      </a:pPr>
                      <a:r>
                        <a:rPr lang="en-US" sz="1800" b="1" kern="1200" dirty="0">
                          <a:solidFill>
                            <a:schemeClr val="tx1">
                              <a:lumMod val="85000"/>
                              <a:lumOff val="15000"/>
                            </a:schemeClr>
                          </a:solidFill>
                          <a:effectLst/>
                          <a:latin typeface="+mn-lt"/>
                          <a:ea typeface="+mn-ea"/>
                          <a:cs typeface="+mn-cs"/>
                        </a:rPr>
                        <a:t>Gives Direction — </a:t>
                      </a:r>
                      <a:r>
                        <a:rPr lang="en-US" sz="1800" b="0" kern="1200" dirty="0">
                          <a:solidFill>
                            <a:schemeClr val="tx1">
                              <a:lumMod val="85000"/>
                              <a:lumOff val="15000"/>
                            </a:schemeClr>
                          </a:solidFill>
                          <a:effectLst/>
                          <a:latin typeface="+mn-lt"/>
                          <a:ea typeface="+mn-ea"/>
                          <a:cs typeface="+mn-cs"/>
                        </a:rPr>
                        <a:t>Helps you know where you are going </a:t>
                      </a:r>
                    </a:p>
                    <a:p>
                      <a:pPr marL="285750" indent="-285750">
                        <a:buFont typeface="Wingdings" pitchFamily="2" charset="2"/>
                        <a:buChar char="q"/>
                      </a:pPr>
                      <a:r>
                        <a:rPr lang="en-US" sz="1800" b="1" kern="1200" dirty="0">
                          <a:solidFill>
                            <a:schemeClr val="tx1">
                              <a:lumMod val="85000"/>
                              <a:lumOff val="15000"/>
                            </a:schemeClr>
                          </a:solidFill>
                          <a:effectLst/>
                          <a:latin typeface="+mn-lt"/>
                          <a:ea typeface="+mn-ea"/>
                          <a:cs typeface="+mn-cs"/>
                        </a:rPr>
                        <a:t>Linked to a Mission and Vision  — </a:t>
                      </a:r>
                      <a:r>
                        <a:rPr lang="en-US" sz="1800" b="0" kern="1200" dirty="0">
                          <a:solidFill>
                            <a:schemeClr val="tx1">
                              <a:lumMod val="85000"/>
                              <a:lumOff val="15000"/>
                            </a:schemeClr>
                          </a:solidFill>
                          <a:effectLst/>
                          <a:latin typeface="+mn-lt"/>
                          <a:ea typeface="+mn-ea"/>
                          <a:cs typeface="+mn-cs"/>
                        </a:rPr>
                        <a:t>SDG targets, national or global strategy, policy or commitment</a:t>
                      </a:r>
                    </a:p>
                    <a:p>
                      <a:pPr marL="139700" marR="139700" lvl="0" indent="0" algn="l" defTabSz="914400" rtl="0" eaLnBrk="1" fontAlgn="t" latinLnBrk="0" hangingPunct="1">
                        <a:lnSpc>
                          <a:spcPct val="100000"/>
                        </a:lnSpc>
                        <a:spcBef>
                          <a:spcPts val="1200"/>
                        </a:spcBef>
                        <a:spcAft>
                          <a:spcPts val="1200"/>
                        </a:spcAft>
                        <a:buClrTx/>
                        <a:buSzTx/>
                        <a:buFont typeface="Wingdings" pitchFamily="2" charset="2"/>
                        <a:buNone/>
                        <a:tabLst/>
                        <a:defRPr/>
                      </a:pPr>
                      <a:endParaRPr lang="en-US" sz="1800" b="1" dirty="0">
                        <a:solidFill>
                          <a:schemeClr val="tx1"/>
                        </a:solidFill>
                        <a:effectLst/>
                        <a:latin typeface="Arial" panose="020B0604020202020204" pitchFamily="34" charset="0"/>
                        <a:cs typeface="Arial" panose="020B0604020202020204" pitchFamily="34" charset="0"/>
                      </a:endParaRPr>
                    </a:p>
                  </a:txBody>
                  <a:tcPr marL="152599" marR="152599" marT="152599" marB="152599" anchor="ctr">
                    <a:solidFill>
                      <a:schemeClr val="accent4">
                        <a:lumMod val="60000"/>
                        <a:lumOff val="40000"/>
                      </a:schemeClr>
                    </a:solidFill>
                  </a:tcPr>
                </a:tc>
                <a:tc>
                  <a:txBody>
                    <a:bodyPr/>
                    <a:lstStyle/>
                    <a:p>
                      <a:pPr marL="0" marR="139700" lvl="0" indent="0" algn="l" defTabSz="914400" rtl="0" eaLnBrk="1" fontAlgn="t" latinLnBrk="0" hangingPunct="1">
                        <a:lnSpc>
                          <a:spcPct val="100000"/>
                        </a:lnSpc>
                        <a:spcBef>
                          <a:spcPts val="1200"/>
                        </a:spcBef>
                        <a:spcAft>
                          <a:spcPts val="1200"/>
                        </a:spcAft>
                        <a:buClrTx/>
                        <a:buSzTx/>
                        <a:buFontTx/>
                        <a:buNone/>
                        <a:tabLst/>
                        <a:defRPr/>
                      </a:pPr>
                      <a:r>
                        <a:rPr lang="en-US" sz="1800" b="1" u="none" strike="noStrike" dirty="0">
                          <a:solidFill>
                            <a:schemeClr val="tx1"/>
                          </a:solidFill>
                          <a:effectLst/>
                          <a:latin typeface="Arial" panose="020B0604020202020204" pitchFamily="34" charset="0"/>
                          <a:cs typeface="Arial" panose="020B0604020202020204" pitchFamily="34" charset="0"/>
                        </a:rPr>
                        <a:t>​Your Goal:</a:t>
                      </a:r>
                      <a:endParaRPr lang="en-US" sz="1800" b="1" dirty="0">
                        <a:solidFill>
                          <a:schemeClr val="tx1"/>
                        </a:solidFill>
                        <a:effectLst/>
                        <a:latin typeface="Arial" panose="020B0604020202020204" pitchFamily="34" charset="0"/>
                        <a:cs typeface="Arial" panose="020B0604020202020204" pitchFamily="34" charset="0"/>
                      </a:endParaRPr>
                    </a:p>
                    <a:p>
                      <a:pPr marR="76200" algn="l" rtl="0" fontAlgn="t">
                        <a:lnSpc>
                          <a:spcPct val="200000"/>
                        </a:lnSpc>
                        <a:spcBef>
                          <a:spcPts val="0"/>
                        </a:spcBef>
                        <a:spcAft>
                          <a:spcPts val="0"/>
                        </a:spcAft>
                      </a:pPr>
                      <a:r>
                        <a:rPr kumimoji="0" lang="en-US" sz="18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a:t>
                      </a:r>
                      <a:endParaRPr lang="en-GB" dirty="0">
                        <a:latin typeface="Arial" panose="020B0604020202020204" pitchFamily="34" charset="0"/>
                        <a:cs typeface="Arial" panose="020B0604020202020204" pitchFamily="34" charset="0"/>
                      </a:endParaRPr>
                    </a:p>
                  </a:txBody>
                  <a:tcPr marL="152599" marR="152599" marT="152599" marB="152599">
                    <a:solidFill>
                      <a:schemeClr val="accent4">
                        <a:lumMod val="20000"/>
                        <a:lumOff val="80000"/>
                      </a:schemeClr>
                    </a:solidFill>
                  </a:tcPr>
                </a:tc>
                <a:extLst>
                  <a:ext uri="{0D108BD9-81ED-4DB2-BD59-A6C34878D82A}">
                    <a16:rowId xmlns:a16="http://schemas.microsoft.com/office/drawing/2014/main" val="3159184620"/>
                  </a:ext>
                </a:extLst>
              </a:tr>
              <a:tr h="3812930">
                <a:tc>
                  <a:txBody>
                    <a:bodyPr/>
                    <a:lstStyle/>
                    <a:p>
                      <a:pPr marL="139700" marR="139700" algn="l" rtl="0" fontAlgn="t">
                        <a:spcBef>
                          <a:spcPts val="1200"/>
                        </a:spcBef>
                        <a:spcAft>
                          <a:spcPts val="1200"/>
                        </a:spcAft>
                      </a:pPr>
                      <a:r>
                        <a:rPr lang="en-US" sz="1800" b="1" u="sng" dirty="0">
                          <a:solidFill>
                            <a:schemeClr val="tx1"/>
                          </a:solidFill>
                          <a:effectLst/>
                          <a:latin typeface="Arial" panose="020B0604020202020204" pitchFamily="34" charset="0"/>
                          <a:cs typeface="Arial" panose="020B0604020202020204" pitchFamily="34" charset="0"/>
                        </a:rPr>
                        <a:t>ADVOCACY OUTCOME</a:t>
                      </a:r>
                    </a:p>
                    <a:p>
                      <a:pPr marL="285750" indent="-285750">
                        <a:buFont typeface="Wingdings" pitchFamily="2" charset="2"/>
                        <a:buChar char="q"/>
                      </a:pPr>
                      <a:r>
                        <a:rPr lang="en-US" sz="1800" b="1" kern="1200" dirty="0">
                          <a:solidFill>
                            <a:schemeClr val="tx1">
                              <a:lumMod val="85000"/>
                              <a:lumOff val="15000"/>
                            </a:schemeClr>
                          </a:solidFill>
                          <a:effectLst/>
                          <a:latin typeface="+mn-lt"/>
                          <a:ea typeface="+mn-ea"/>
                          <a:cs typeface="+mn-cs"/>
                        </a:rPr>
                        <a:t>WHO will act? — </a:t>
                      </a:r>
                      <a:r>
                        <a:rPr lang="en-US" sz="1800" b="0" kern="1200" dirty="0">
                          <a:solidFill>
                            <a:schemeClr val="tx1">
                              <a:lumMod val="85000"/>
                              <a:lumOff val="15000"/>
                            </a:schemeClr>
                          </a:solidFill>
                          <a:effectLst/>
                          <a:latin typeface="+mn-lt"/>
                          <a:ea typeface="+mn-ea"/>
                          <a:cs typeface="+mn-cs"/>
                        </a:rPr>
                        <a:t>Ministry of Education /Finance, local or municipal government etc. </a:t>
                      </a:r>
                    </a:p>
                    <a:p>
                      <a:pPr marL="285750" indent="-285750">
                        <a:buFont typeface="Wingdings" pitchFamily="2" charset="2"/>
                        <a:buChar char="q"/>
                      </a:pPr>
                      <a:r>
                        <a:rPr lang="en-US" sz="1800" b="1" kern="1200" dirty="0">
                          <a:solidFill>
                            <a:schemeClr val="tx1">
                              <a:lumMod val="85000"/>
                              <a:lumOff val="15000"/>
                            </a:schemeClr>
                          </a:solidFill>
                          <a:effectLst/>
                          <a:latin typeface="+mn-lt"/>
                          <a:ea typeface="+mn-ea"/>
                          <a:cs typeface="+mn-cs"/>
                        </a:rPr>
                        <a:t>WHAT will they do?  — </a:t>
                      </a:r>
                      <a:r>
                        <a:rPr lang="en-US" sz="1800" b="0" kern="1200" dirty="0">
                          <a:solidFill>
                            <a:schemeClr val="tx1">
                              <a:lumMod val="85000"/>
                              <a:lumOff val="15000"/>
                            </a:schemeClr>
                          </a:solidFill>
                          <a:effectLst/>
                          <a:latin typeface="+mn-lt"/>
                          <a:ea typeface="+mn-ea"/>
                          <a:cs typeface="+mn-cs"/>
                        </a:rPr>
                        <a:t>Is this measurable?</a:t>
                      </a:r>
                      <a:endParaRPr lang="en-US" sz="1800" b="1" kern="1200" dirty="0">
                        <a:solidFill>
                          <a:schemeClr val="tx1">
                            <a:lumMod val="85000"/>
                            <a:lumOff val="15000"/>
                          </a:schemeClr>
                        </a:solidFill>
                        <a:effectLst/>
                        <a:latin typeface="+mn-lt"/>
                        <a:ea typeface="+mn-ea"/>
                        <a:cs typeface="+mn-cs"/>
                      </a:endParaRPr>
                    </a:p>
                    <a:p>
                      <a:pPr marL="285750" indent="-285750">
                        <a:buFont typeface="Wingdings" pitchFamily="2" charset="2"/>
                        <a:buChar char="q"/>
                      </a:pPr>
                      <a:r>
                        <a:rPr lang="en-US" sz="1800" b="1" kern="1200" dirty="0">
                          <a:solidFill>
                            <a:schemeClr val="tx1">
                              <a:lumMod val="85000"/>
                              <a:lumOff val="15000"/>
                            </a:schemeClr>
                          </a:solidFill>
                          <a:effectLst/>
                          <a:latin typeface="+mn-lt"/>
                          <a:ea typeface="+mn-ea"/>
                          <a:cs typeface="+mn-cs"/>
                        </a:rPr>
                        <a:t>WHO will it benefit</a:t>
                      </a:r>
                      <a:endParaRPr lang="en-US" sz="1800" b="0" kern="1200" dirty="0">
                        <a:solidFill>
                          <a:schemeClr val="tx1">
                            <a:lumMod val="85000"/>
                            <a:lumOff val="15000"/>
                          </a:schemeClr>
                        </a:solidFill>
                        <a:effectLst/>
                        <a:latin typeface="+mn-lt"/>
                        <a:ea typeface="+mn-ea"/>
                        <a:cs typeface="+mn-cs"/>
                      </a:endParaRPr>
                    </a:p>
                    <a:p>
                      <a:pPr marL="285750" indent="-285750">
                        <a:buFont typeface="Wingdings" pitchFamily="2" charset="2"/>
                        <a:buChar char="q"/>
                      </a:pPr>
                      <a:r>
                        <a:rPr lang="en-US" sz="1800" b="1" kern="1200" dirty="0">
                          <a:solidFill>
                            <a:schemeClr val="tx1">
                              <a:lumMod val="85000"/>
                              <a:lumOff val="15000"/>
                            </a:schemeClr>
                          </a:solidFill>
                          <a:effectLst/>
                          <a:latin typeface="+mn-lt"/>
                          <a:ea typeface="+mn-ea"/>
                          <a:cs typeface="+mn-cs"/>
                        </a:rPr>
                        <a:t>WHEN will it take effect — </a:t>
                      </a:r>
                      <a:r>
                        <a:rPr lang="en-US" sz="1800" b="0" kern="1200" dirty="0">
                          <a:solidFill>
                            <a:schemeClr val="tx1">
                              <a:lumMod val="85000"/>
                              <a:lumOff val="15000"/>
                            </a:schemeClr>
                          </a:solidFill>
                          <a:effectLst/>
                          <a:latin typeface="+mn-lt"/>
                          <a:ea typeface="+mn-ea"/>
                          <a:cs typeface="+mn-cs"/>
                        </a:rPr>
                        <a:t>Is this realistic and within your strategy period?</a:t>
                      </a:r>
                      <a:endParaRPr lang="en-US" sz="1800" b="1" kern="1200" dirty="0">
                        <a:solidFill>
                          <a:schemeClr val="tx1"/>
                        </a:solidFill>
                        <a:effectLst/>
                        <a:latin typeface="Arial" panose="020B0604020202020204" pitchFamily="34" charset="0"/>
                        <a:ea typeface="+mn-ea"/>
                        <a:cs typeface="Arial" panose="020B0604020202020204" pitchFamily="34" charset="0"/>
                      </a:endParaRPr>
                    </a:p>
                    <a:p>
                      <a:pPr marL="285750" indent="-285750">
                        <a:buFont typeface="Wingdings" pitchFamily="2" charset="2"/>
                        <a:buChar char="q"/>
                      </a:pPr>
                      <a:endParaRPr lang="en-US" sz="1800" b="1" kern="1200" dirty="0">
                        <a:solidFill>
                          <a:schemeClr val="tx1"/>
                        </a:solidFill>
                        <a:effectLst/>
                        <a:latin typeface="Arial" panose="020B0604020202020204" pitchFamily="34" charset="0"/>
                        <a:ea typeface="+mn-ea"/>
                        <a:cs typeface="Arial" panose="020B0604020202020204" pitchFamily="34" charset="0"/>
                      </a:endParaRPr>
                    </a:p>
                    <a:p>
                      <a:pPr marL="0" indent="0">
                        <a:buFont typeface="Wingdings" pitchFamily="2" charset="2"/>
                        <a:buNone/>
                      </a:pPr>
                      <a:r>
                        <a:rPr lang="en-US" sz="1800" b="1" kern="1200" dirty="0">
                          <a:solidFill>
                            <a:schemeClr val="tx1"/>
                          </a:solidFill>
                          <a:effectLst/>
                          <a:latin typeface="Arial" panose="020B0604020202020204" pitchFamily="34" charset="0"/>
                          <a:ea typeface="+mn-ea"/>
                          <a:cs typeface="Arial" panose="020B0604020202020204" pitchFamily="34" charset="0"/>
                        </a:rPr>
                        <a:t>Remember to make your Outcome SMART:</a:t>
                      </a:r>
                    </a:p>
                    <a:p>
                      <a:pPr marL="0" indent="0">
                        <a:buFont typeface="Wingdings" pitchFamily="2" charset="2"/>
                        <a:buNone/>
                      </a:pPr>
                      <a:r>
                        <a:rPr lang="en-US" sz="1800" b="0" kern="1200" dirty="0">
                          <a:solidFill>
                            <a:schemeClr val="tx1"/>
                          </a:solidFill>
                          <a:effectLst/>
                          <a:latin typeface="Arial" panose="020B0604020202020204" pitchFamily="34" charset="0"/>
                          <a:ea typeface="+mn-ea"/>
                          <a:cs typeface="Arial" panose="020B0604020202020204" pitchFamily="34" charset="0"/>
                        </a:rPr>
                        <a:t>Specific, Measurable, Achievable, Realistic, Timebound. </a:t>
                      </a:r>
                      <a:endParaRPr lang="en-US" sz="1800" b="0" kern="1200" dirty="0">
                        <a:solidFill>
                          <a:schemeClr val="tx1">
                            <a:lumMod val="85000"/>
                            <a:lumOff val="15000"/>
                          </a:schemeClr>
                        </a:solidFill>
                        <a:effectLst/>
                        <a:latin typeface="+mn-lt"/>
                        <a:ea typeface="+mn-ea"/>
                        <a:cs typeface="+mn-cs"/>
                      </a:endParaRPr>
                    </a:p>
                  </a:txBody>
                  <a:tcPr marL="152599" marR="152599" marT="152599" marB="152599">
                    <a:solidFill>
                      <a:schemeClr val="accent4">
                        <a:lumMod val="60000"/>
                        <a:lumOff val="40000"/>
                      </a:schemeClr>
                    </a:solidFill>
                  </a:tcPr>
                </a:tc>
                <a:tc>
                  <a:txBody>
                    <a:bodyPr/>
                    <a:lstStyle/>
                    <a:p>
                      <a:pPr marL="0" marR="139700" lvl="0" indent="0" algn="l" defTabSz="914400" rtl="0" eaLnBrk="1" fontAlgn="t" latinLnBrk="0" hangingPunct="1">
                        <a:lnSpc>
                          <a:spcPct val="100000"/>
                        </a:lnSpc>
                        <a:spcBef>
                          <a:spcPts val="1200"/>
                        </a:spcBef>
                        <a:spcAft>
                          <a:spcPts val="1200"/>
                        </a:spcAft>
                        <a:buClrTx/>
                        <a:buSzTx/>
                        <a:buFontTx/>
                        <a:buNone/>
                        <a:tabLst/>
                        <a:defRPr/>
                      </a:pPr>
                      <a:r>
                        <a:rPr lang="en-US" sz="1800" b="1" u="none" strike="noStrike" dirty="0">
                          <a:solidFill>
                            <a:schemeClr val="tx1"/>
                          </a:solidFill>
                          <a:effectLst/>
                          <a:latin typeface="Arial" panose="020B0604020202020204" pitchFamily="34" charset="0"/>
                          <a:cs typeface="Arial" panose="020B0604020202020204" pitchFamily="34" charset="0"/>
                        </a:rPr>
                        <a:t>​Your </a:t>
                      </a:r>
                      <a:r>
                        <a:rPr lang="en-US" sz="1800" b="1" dirty="0">
                          <a:solidFill>
                            <a:schemeClr val="tx1"/>
                          </a:solidFill>
                          <a:effectLst/>
                          <a:latin typeface="Arial" panose="020B0604020202020204" pitchFamily="34" charset="0"/>
                          <a:cs typeface="Arial" panose="020B0604020202020204" pitchFamily="34" charset="0"/>
                        </a:rPr>
                        <a:t>Outcome:</a:t>
                      </a:r>
                    </a:p>
                    <a:p>
                      <a:pPr marR="76200" algn="l" rtl="0" fontAlgn="t">
                        <a:lnSpc>
                          <a:spcPct val="200000"/>
                        </a:lnSpc>
                        <a:spcBef>
                          <a:spcPts val="0"/>
                        </a:spcBef>
                        <a:spcAft>
                          <a:spcPts val="0"/>
                        </a:spcAft>
                      </a:pPr>
                      <a:r>
                        <a:rPr kumimoji="0" lang="en-US" sz="18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a:t>
                      </a:r>
                      <a:endParaRPr lang="en-GB" dirty="0">
                        <a:latin typeface="Arial" panose="020B0604020202020204" pitchFamily="34" charset="0"/>
                        <a:cs typeface="Arial" panose="020B0604020202020204" pitchFamily="34" charset="0"/>
                      </a:endParaRPr>
                    </a:p>
                  </a:txBody>
                  <a:tcPr marL="152599" marR="152599" marT="152599" marB="152599">
                    <a:solidFill>
                      <a:schemeClr val="accent4">
                        <a:lumMod val="20000"/>
                        <a:lumOff val="80000"/>
                      </a:schemeClr>
                    </a:solidFill>
                  </a:tcPr>
                </a:tc>
                <a:extLst>
                  <a:ext uri="{0D108BD9-81ED-4DB2-BD59-A6C34878D82A}">
                    <a16:rowId xmlns:a16="http://schemas.microsoft.com/office/drawing/2014/main" val="3385099030"/>
                  </a:ext>
                </a:extLst>
              </a:tr>
            </a:tbl>
          </a:graphicData>
        </a:graphic>
      </p:graphicFrame>
    </p:spTree>
    <p:extLst>
      <p:ext uri="{BB962C8B-B14F-4D97-AF65-F5344CB8AC3E}">
        <p14:creationId xmlns:p14="http://schemas.microsoft.com/office/powerpoint/2010/main" val="1223825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4" name="Parallelogram 3">
            <a:extLst>
              <a:ext uri="{FF2B5EF4-FFF2-40B4-BE49-F238E27FC236}">
                <a16:creationId xmlns:a16="http://schemas.microsoft.com/office/drawing/2014/main" id="{BC750837-CB87-0865-444A-A5DDB17D4DA1}"/>
              </a:ext>
            </a:extLst>
          </p:cNvPr>
          <p:cNvSpPr/>
          <p:nvPr/>
        </p:nvSpPr>
        <p:spPr>
          <a:xfrm>
            <a:off x="1775460" y="406793"/>
            <a:ext cx="8641080" cy="1217252"/>
          </a:xfrm>
          <a:prstGeom prst="parallelogram">
            <a:avLst>
              <a:gd name="adj" fmla="val 11486"/>
            </a:avLst>
          </a:prstGeom>
          <a:solidFill>
            <a:srgbClr val="FBC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latin typeface="Arial" panose="020B0604020202020204" pitchFamily="34" charset="0"/>
                <a:cs typeface="Arial" panose="020B0604020202020204" pitchFamily="34" charset="0"/>
              </a:rPr>
              <a:t>Worksheets #3 &amp; #4</a:t>
            </a:r>
          </a:p>
        </p:txBody>
      </p:sp>
      <p:sp>
        <p:nvSpPr>
          <p:cNvPr id="7" name="TextBox 6">
            <a:extLst>
              <a:ext uri="{FF2B5EF4-FFF2-40B4-BE49-F238E27FC236}">
                <a16:creationId xmlns:a16="http://schemas.microsoft.com/office/drawing/2014/main" id="{D53EBC98-0CCA-10B4-32DB-38274AA399DE}"/>
              </a:ext>
            </a:extLst>
          </p:cNvPr>
          <p:cNvSpPr txBox="1"/>
          <p:nvPr/>
        </p:nvSpPr>
        <p:spPr>
          <a:xfrm>
            <a:off x="1036320" y="2316542"/>
            <a:ext cx="10119360" cy="4247317"/>
          </a:xfrm>
          <a:prstGeom prst="rect">
            <a:avLst/>
          </a:prstGeom>
          <a:noFill/>
        </p:spPr>
        <p:txBody>
          <a:bodyPr wrap="square" rtlCol="0">
            <a:spAutoFit/>
          </a:bodyPr>
          <a:lstStyle/>
          <a:p>
            <a:r>
              <a:rPr lang="en-US" dirty="0">
                <a:solidFill>
                  <a:srgbClr val="333333"/>
                </a:solidFill>
                <a:effectLst/>
                <a:latin typeface="Arial" panose="020B0604020202020204" pitchFamily="34" charset="0"/>
                <a:cs typeface="Arial" panose="020B0604020202020204" pitchFamily="34" charset="0"/>
              </a:rPr>
              <a:t>Use the Stakeholder Mapping and Targeting tools to identify and understand your stakeholders and target.</a:t>
            </a:r>
          </a:p>
          <a:p>
            <a:endParaRPr lang="en-US" dirty="0">
              <a:solidFill>
                <a:srgbClr val="333333"/>
              </a:solidFill>
              <a:effectLst/>
              <a:latin typeface="Arial" panose="020B0604020202020204" pitchFamily="34" charset="0"/>
              <a:cs typeface="Arial" panose="020B0604020202020204" pitchFamily="34" charset="0"/>
            </a:endParaRPr>
          </a:p>
          <a:p>
            <a:r>
              <a:rPr lang="en-US" b="1" dirty="0">
                <a:solidFill>
                  <a:srgbClr val="7030A0"/>
                </a:solidFill>
                <a:effectLst/>
                <a:latin typeface="Arial" panose="020B0604020202020204" pitchFamily="34" charset="0"/>
                <a:cs typeface="Arial" panose="020B0604020202020204" pitchFamily="34" charset="0"/>
              </a:rPr>
              <a:t>Step 1: </a:t>
            </a:r>
            <a:r>
              <a:rPr lang="en-US" dirty="0">
                <a:effectLst/>
                <a:latin typeface="Arial" panose="020B0604020202020204" pitchFamily="34" charset="0"/>
                <a:cs typeface="Arial" panose="020B0604020202020204" pitchFamily="34" charset="0"/>
              </a:rPr>
              <a:t>Consider the </a:t>
            </a:r>
            <a:r>
              <a:rPr lang="en-US" dirty="0">
                <a:latin typeface="Arial" panose="020B0604020202020204" pitchFamily="34" charset="0"/>
                <a:cs typeface="Arial" panose="020B0604020202020204" pitchFamily="34" charset="0"/>
                <a:hlinkClick r:id="rId3" action="ppaction://hlinksldjump"/>
              </a:rPr>
              <a:t>Stakeholder Power Map guidance on Slide 9</a:t>
            </a:r>
            <a:r>
              <a:rPr lang="en-US" dirty="0">
                <a:latin typeface="Arial" panose="020B0604020202020204" pitchFamily="34" charset="0"/>
                <a:cs typeface="Arial" panose="020B0604020202020204" pitchFamily="34" charset="0"/>
              </a:rPr>
              <a:t>. </a:t>
            </a:r>
            <a:r>
              <a:rPr lang="en-US" dirty="0">
                <a:solidFill>
                  <a:srgbClr val="333333"/>
                </a:solidFill>
                <a:effectLst/>
                <a:latin typeface="Arial" panose="020B0604020202020204" pitchFamily="34" charset="0"/>
                <a:cs typeface="Arial" panose="020B0604020202020204" pitchFamily="34" charset="0"/>
              </a:rPr>
              <a:t>Use the </a:t>
            </a:r>
            <a:r>
              <a:rPr lang="en-US" dirty="0">
                <a:solidFill>
                  <a:srgbClr val="333333"/>
                </a:solidFill>
                <a:effectLst/>
                <a:latin typeface="Arial" panose="020B0604020202020204" pitchFamily="34" charset="0"/>
                <a:cs typeface="Arial" panose="020B0604020202020204" pitchFamily="34" charset="0"/>
                <a:hlinkClick r:id="rId4" action="ppaction://hlinksldjump"/>
              </a:rPr>
              <a:t>Stakeholder Power Map template on </a:t>
            </a:r>
            <a:r>
              <a:rPr lang="en-US" dirty="0">
                <a:solidFill>
                  <a:srgbClr val="333333"/>
                </a:solidFill>
                <a:latin typeface="Arial" panose="020B0604020202020204" pitchFamily="34" charset="0"/>
                <a:cs typeface="Arial" panose="020B0604020202020204" pitchFamily="34" charset="0"/>
                <a:hlinkClick r:id="rId4" action="ppaction://hlinksldjump"/>
              </a:rPr>
              <a:t>S</a:t>
            </a:r>
            <a:r>
              <a:rPr lang="en-US" dirty="0">
                <a:solidFill>
                  <a:srgbClr val="333333"/>
                </a:solidFill>
                <a:effectLst/>
                <a:latin typeface="Arial" panose="020B0604020202020204" pitchFamily="34" charset="0"/>
                <a:cs typeface="Arial" panose="020B0604020202020204" pitchFamily="34" charset="0"/>
                <a:hlinkClick r:id="rId4" action="ppaction://hlinksldjump"/>
              </a:rPr>
              <a:t>lide 10</a:t>
            </a:r>
            <a:r>
              <a:rPr lang="en-US" dirty="0">
                <a:solidFill>
                  <a:srgbClr val="333333"/>
                </a:solidFill>
                <a:effectLst/>
                <a:latin typeface="Arial" panose="020B0604020202020204" pitchFamily="34" charset="0"/>
                <a:cs typeface="Arial" panose="020B0604020202020204" pitchFamily="34" charset="0"/>
              </a:rPr>
              <a:t> to plot all of your stakeholders and where they fall on the power map. Use the ‘Key Advocacy Target’ circle to highlight your primary Stakeholder Target (at the top of your Power Map.</a:t>
            </a:r>
          </a:p>
          <a:p>
            <a:endParaRPr lang="en-US" dirty="0">
              <a:solidFill>
                <a:srgbClr val="333333"/>
              </a:solidFill>
              <a:effectLst/>
              <a:latin typeface="Arial" panose="020B0604020202020204" pitchFamily="34" charset="0"/>
              <a:cs typeface="Arial" panose="020B0604020202020204" pitchFamily="34" charset="0"/>
            </a:endParaRPr>
          </a:p>
          <a:p>
            <a:r>
              <a:rPr lang="en-US" b="1" dirty="0">
                <a:solidFill>
                  <a:srgbClr val="7030A0"/>
                </a:solidFill>
                <a:effectLst/>
                <a:latin typeface="Arial" panose="020B0604020202020204" pitchFamily="34" charset="0"/>
                <a:cs typeface="Arial" panose="020B0604020202020204" pitchFamily="34" charset="0"/>
              </a:rPr>
              <a:t>Step 2: </a:t>
            </a:r>
            <a:r>
              <a:rPr lang="en-US" dirty="0">
                <a:effectLst/>
                <a:latin typeface="Arial" panose="020B0604020202020204" pitchFamily="34" charset="0"/>
                <a:cs typeface="Arial" panose="020B0604020202020204" pitchFamily="34" charset="0"/>
              </a:rPr>
              <a:t>Once you have identified all of your stakeholders using the </a:t>
            </a:r>
            <a:r>
              <a:rPr lang="en-US" dirty="0">
                <a:latin typeface="Arial" panose="020B0604020202020204" pitchFamily="34" charset="0"/>
                <a:cs typeface="Arial" panose="020B0604020202020204" pitchFamily="34" charset="0"/>
              </a:rPr>
              <a:t>Power Map, u</a:t>
            </a:r>
            <a:r>
              <a:rPr lang="en-US" dirty="0">
                <a:effectLst/>
                <a:latin typeface="Arial" panose="020B0604020202020204" pitchFamily="34" charset="0"/>
                <a:cs typeface="Arial" panose="020B0604020202020204" pitchFamily="34" charset="0"/>
              </a:rPr>
              <a:t>se </a:t>
            </a:r>
            <a:r>
              <a:rPr lang="en-US" dirty="0">
                <a:solidFill>
                  <a:srgbClr val="333333"/>
                </a:solidFill>
                <a:effectLst/>
                <a:latin typeface="Arial" panose="020B0604020202020204" pitchFamily="34" charset="0"/>
                <a:cs typeface="Arial" panose="020B0604020202020204" pitchFamily="34" charset="0"/>
              </a:rPr>
              <a:t>the </a:t>
            </a:r>
            <a:r>
              <a:rPr lang="en-US" dirty="0">
                <a:solidFill>
                  <a:srgbClr val="333333"/>
                </a:solidFill>
                <a:effectLst/>
                <a:latin typeface="Arial" panose="020B0604020202020204" pitchFamily="34" charset="0"/>
                <a:cs typeface="Arial" panose="020B0604020202020204" pitchFamily="34" charset="0"/>
                <a:hlinkClick r:id="rId5" action="ppaction://hlinksldjump"/>
              </a:rPr>
              <a:t>Stakeholder Assessment </a:t>
            </a:r>
            <a:r>
              <a:rPr lang="en-US" dirty="0">
                <a:solidFill>
                  <a:srgbClr val="333333"/>
                </a:solidFill>
                <a:latin typeface="Arial" panose="020B0604020202020204" pitchFamily="34" charset="0"/>
                <a:cs typeface="Arial" panose="020B0604020202020204" pitchFamily="34" charset="0"/>
                <a:hlinkClick r:id="rId5" action="ppaction://hlinksldjump"/>
              </a:rPr>
              <a:t>template on Slide 11 </a:t>
            </a:r>
            <a:r>
              <a:rPr lang="en-US" dirty="0">
                <a:solidFill>
                  <a:srgbClr val="333333"/>
                </a:solidFill>
                <a:effectLst/>
                <a:latin typeface="Arial" panose="020B0604020202020204" pitchFamily="34" charset="0"/>
                <a:cs typeface="Arial" panose="020B0604020202020204" pitchFamily="34" charset="0"/>
              </a:rPr>
              <a:t>to document and develop your understanding of key stakeholders in relation to your advocacy outcome.</a:t>
            </a:r>
          </a:p>
          <a:p>
            <a:endParaRPr lang="en-US" dirty="0">
              <a:solidFill>
                <a:srgbClr val="333333"/>
              </a:solidFill>
              <a:effectLst/>
              <a:latin typeface="Arial" panose="020B0604020202020204" pitchFamily="34" charset="0"/>
              <a:cs typeface="Arial" panose="020B0604020202020204" pitchFamily="34" charset="0"/>
            </a:endParaRPr>
          </a:p>
          <a:p>
            <a:r>
              <a:rPr lang="en-US" b="1" dirty="0">
                <a:solidFill>
                  <a:srgbClr val="7030A0"/>
                </a:solidFill>
                <a:effectLst/>
                <a:latin typeface="Arial" panose="020B0604020202020204" pitchFamily="34" charset="0"/>
                <a:cs typeface="Arial" panose="020B0604020202020204" pitchFamily="34" charset="0"/>
              </a:rPr>
              <a:t>Step 3: </a:t>
            </a:r>
            <a:r>
              <a:rPr lang="en-US" dirty="0">
                <a:solidFill>
                  <a:srgbClr val="333333"/>
                </a:solidFill>
                <a:latin typeface="Arial" panose="020B0604020202020204" pitchFamily="34" charset="0"/>
                <a:cs typeface="Arial" panose="020B0604020202020204" pitchFamily="34" charset="0"/>
              </a:rPr>
              <a:t>Use the </a:t>
            </a:r>
            <a:r>
              <a:rPr lang="en-US" dirty="0">
                <a:solidFill>
                  <a:srgbClr val="333333"/>
                </a:solidFill>
                <a:effectLst/>
                <a:latin typeface="Arial" panose="020B0604020202020204" pitchFamily="34" charset="0"/>
                <a:cs typeface="Arial" panose="020B0604020202020204" pitchFamily="34" charset="0"/>
                <a:hlinkClick r:id="rId6" action="ppaction://hlinksldjump"/>
              </a:rPr>
              <a:t>Empathy Proﬁle template on Slide 12</a:t>
            </a:r>
            <a:r>
              <a:rPr lang="en-US" dirty="0">
                <a:solidFill>
                  <a:srgbClr val="333333"/>
                </a:solidFill>
                <a:effectLst/>
                <a:latin typeface="Arial" panose="020B0604020202020204" pitchFamily="34" charset="0"/>
                <a:cs typeface="Arial" panose="020B0604020202020204" pitchFamily="34" charset="0"/>
              </a:rPr>
              <a:t> to document your understanding of your Key </a:t>
            </a:r>
            <a:r>
              <a:rPr lang="en-US" dirty="0">
                <a:solidFill>
                  <a:srgbClr val="333333"/>
                </a:solidFill>
                <a:latin typeface="Arial" panose="020B0604020202020204" pitchFamily="34" charset="0"/>
                <a:cs typeface="Arial" panose="020B0604020202020204" pitchFamily="34" charset="0"/>
              </a:rPr>
              <a:t>T</a:t>
            </a:r>
            <a:r>
              <a:rPr lang="en-US" dirty="0">
                <a:solidFill>
                  <a:srgbClr val="333333"/>
                </a:solidFill>
                <a:effectLst/>
                <a:latin typeface="Arial" panose="020B0604020202020204" pitchFamily="34" charset="0"/>
                <a:cs typeface="Arial" panose="020B0604020202020204" pitchFamily="34" charset="0"/>
              </a:rPr>
              <a:t>arget (identified in your </a:t>
            </a:r>
            <a:r>
              <a:rPr lang="en-US" dirty="0">
                <a:solidFill>
                  <a:srgbClr val="333333"/>
                </a:solidFill>
                <a:latin typeface="Arial" panose="020B0604020202020204" pitchFamily="34" charset="0"/>
                <a:cs typeface="Arial" panose="020B0604020202020204" pitchFamily="34" charset="0"/>
              </a:rPr>
              <a:t>P</a:t>
            </a:r>
            <a:r>
              <a:rPr lang="en-US" dirty="0">
                <a:solidFill>
                  <a:srgbClr val="333333"/>
                </a:solidFill>
                <a:effectLst/>
                <a:latin typeface="Arial" panose="020B0604020202020204" pitchFamily="34" charset="0"/>
                <a:cs typeface="Arial" panose="020B0604020202020204" pitchFamily="34" charset="0"/>
              </a:rPr>
              <a:t>ower Map), note how you will inﬂuence or persuade them to act on your desired result. </a:t>
            </a:r>
          </a:p>
        </p:txBody>
      </p:sp>
      <p:sp>
        <p:nvSpPr>
          <p:cNvPr id="9" name="TextBox 8">
            <a:extLst>
              <a:ext uri="{FF2B5EF4-FFF2-40B4-BE49-F238E27FC236}">
                <a16:creationId xmlns:a16="http://schemas.microsoft.com/office/drawing/2014/main" id="{4294D35F-8427-0E22-1E92-6804BD18C624}"/>
              </a:ext>
            </a:extLst>
          </p:cNvPr>
          <p:cNvSpPr txBox="1"/>
          <p:nvPr/>
        </p:nvSpPr>
        <p:spPr>
          <a:xfrm>
            <a:off x="3108960" y="1854877"/>
            <a:ext cx="5974080" cy="461665"/>
          </a:xfrm>
          <a:prstGeom prst="rect">
            <a:avLst/>
          </a:prstGeom>
          <a:noFill/>
        </p:spPr>
        <p:txBody>
          <a:bodyPr wrap="square">
            <a:spAutoFit/>
          </a:bodyPr>
          <a:lstStyle/>
          <a:p>
            <a:pPr algn="ctr"/>
            <a:r>
              <a:rPr lang="en-US" sz="2400" b="1" dirty="0">
                <a:solidFill>
                  <a:srgbClr val="7E57C3"/>
                </a:solidFill>
                <a:effectLst/>
                <a:latin typeface="Arial" panose="020B0604020202020204" pitchFamily="34" charset="0"/>
                <a:cs typeface="Arial" panose="020B0604020202020204" pitchFamily="34" charset="0"/>
              </a:rPr>
              <a:t>Stakeholder Mapping and Targeting</a:t>
            </a:r>
          </a:p>
        </p:txBody>
      </p:sp>
    </p:spTree>
    <p:extLst>
      <p:ext uri="{BB962C8B-B14F-4D97-AF65-F5344CB8AC3E}">
        <p14:creationId xmlns:p14="http://schemas.microsoft.com/office/powerpoint/2010/main" val="2145263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a:extLst>
              <a:ext uri="{FF2B5EF4-FFF2-40B4-BE49-F238E27FC236}">
                <a16:creationId xmlns:a16="http://schemas.microsoft.com/office/drawing/2014/main" id="{9A1DB503-5FB2-B753-BE4D-79C3B824A850}"/>
              </a:ext>
            </a:extLst>
          </p:cNvPr>
          <p:cNvCxnSpPr>
            <a:cxnSpLocks/>
          </p:cNvCxnSpPr>
          <p:nvPr/>
        </p:nvCxnSpPr>
        <p:spPr>
          <a:xfrm>
            <a:off x="6116855" y="279887"/>
            <a:ext cx="0" cy="6215063"/>
          </a:xfrm>
          <a:prstGeom prst="straightConnector1">
            <a:avLst/>
          </a:prstGeom>
          <a:ln w="3810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2" name="Straight Arrow Connector 21">
            <a:extLst>
              <a:ext uri="{FF2B5EF4-FFF2-40B4-BE49-F238E27FC236}">
                <a16:creationId xmlns:a16="http://schemas.microsoft.com/office/drawing/2014/main" id="{0A7251E3-B543-74C2-5463-DA94FC209B25}"/>
              </a:ext>
            </a:extLst>
          </p:cNvPr>
          <p:cNvCxnSpPr>
            <a:cxnSpLocks/>
          </p:cNvCxnSpPr>
          <p:nvPr/>
        </p:nvCxnSpPr>
        <p:spPr>
          <a:xfrm flipH="1">
            <a:off x="242888" y="3597125"/>
            <a:ext cx="11587162" cy="12668"/>
          </a:xfrm>
          <a:prstGeom prst="straightConnector1">
            <a:avLst/>
          </a:prstGeom>
          <a:ln w="38100">
            <a:headEnd type="triangle"/>
            <a:tailEnd type="triangle"/>
          </a:ln>
        </p:spPr>
        <p:style>
          <a:lnRef idx="1">
            <a:schemeClr val="accent4"/>
          </a:lnRef>
          <a:fillRef idx="0">
            <a:schemeClr val="accent4"/>
          </a:fillRef>
          <a:effectRef idx="0">
            <a:schemeClr val="accent4"/>
          </a:effectRef>
          <a:fontRef idx="minor">
            <a:schemeClr val="tx1"/>
          </a:fontRef>
        </p:style>
      </p:cxnSp>
      <p:sp>
        <p:nvSpPr>
          <p:cNvPr id="27" name="TextBox 26">
            <a:extLst>
              <a:ext uri="{FF2B5EF4-FFF2-40B4-BE49-F238E27FC236}">
                <a16:creationId xmlns:a16="http://schemas.microsoft.com/office/drawing/2014/main" id="{E6FDD59C-01BD-5BF4-97BF-7C269AAC3301}"/>
              </a:ext>
            </a:extLst>
          </p:cNvPr>
          <p:cNvSpPr txBox="1"/>
          <p:nvPr/>
        </p:nvSpPr>
        <p:spPr>
          <a:xfrm>
            <a:off x="6162725" y="385122"/>
            <a:ext cx="152399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rPr>
              <a:t>Very powerful</a:t>
            </a:r>
            <a:endParaRPr kumimoji="0"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B0440BA6-2CAF-561B-96F9-F2F0E7A87812}"/>
              </a:ext>
            </a:extLst>
          </p:cNvPr>
          <p:cNvSpPr txBox="1"/>
          <p:nvPr/>
        </p:nvSpPr>
        <p:spPr>
          <a:xfrm>
            <a:off x="6162725" y="5726818"/>
            <a:ext cx="14574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rPr>
              <a:t>Not very powerful</a:t>
            </a:r>
            <a:endParaRPr kumimoji="0"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7F97068-06CF-A6AB-2438-E0BCA261CCF9}"/>
              </a:ext>
            </a:extLst>
          </p:cNvPr>
          <p:cNvSpPr txBox="1"/>
          <p:nvPr/>
        </p:nvSpPr>
        <p:spPr>
          <a:xfrm>
            <a:off x="361950" y="3258571"/>
            <a:ext cx="18620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rPr>
              <a:t>Very opposed</a:t>
            </a:r>
            <a:endParaRPr kumimoji="0"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06860B3B-534B-D6C0-50C7-180A7EBAAA53}"/>
              </a:ext>
            </a:extLst>
          </p:cNvPr>
          <p:cNvSpPr txBox="1"/>
          <p:nvPr/>
        </p:nvSpPr>
        <p:spPr>
          <a:xfrm>
            <a:off x="9886453" y="3256951"/>
            <a:ext cx="254843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rPr>
              <a:t>Very supportive</a:t>
            </a:r>
            <a:endParaRPr kumimoji="0"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34975506-E3E9-EEBA-8FDE-58841EC678B2}"/>
              </a:ext>
            </a:extLst>
          </p:cNvPr>
          <p:cNvSpPr txBox="1"/>
          <p:nvPr/>
        </p:nvSpPr>
        <p:spPr>
          <a:xfrm>
            <a:off x="4795824" y="3202753"/>
            <a:ext cx="18620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rPr>
              <a:t>Interest</a:t>
            </a:r>
            <a:endParaRPr kumimoji="0"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C34C861-AE43-1DC6-1498-C462A6ABE018}"/>
              </a:ext>
            </a:extLst>
          </p:cNvPr>
          <p:cNvSpPr txBox="1"/>
          <p:nvPr/>
        </p:nvSpPr>
        <p:spPr>
          <a:xfrm rot="16200000">
            <a:off x="5405419" y="2437641"/>
            <a:ext cx="18620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rPr>
              <a:t>Power</a:t>
            </a:r>
            <a:endParaRPr kumimoji="0"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 name="Frame 2">
            <a:extLst>
              <a:ext uri="{FF2B5EF4-FFF2-40B4-BE49-F238E27FC236}">
                <a16:creationId xmlns:a16="http://schemas.microsoft.com/office/drawing/2014/main" id="{0CF509D9-CF08-E023-0AEC-61AA1FBC305C}"/>
              </a:ext>
            </a:extLst>
          </p:cNvPr>
          <p:cNvSpPr/>
          <p:nvPr/>
        </p:nvSpPr>
        <p:spPr>
          <a:xfrm>
            <a:off x="0" y="0"/>
            <a:ext cx="12192000" cy="6858000"/>
          </a:xfrm>
          <a:prstGeom prst="frame">
            <a:avLst>
              <a:gd name="adj1" fmla="val 110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585008A8-600B-5A5C-5956-928E41A8754C}"/>
              </a:ext>
            </a:extLst>
          </p:cNvPr>
          <p:cNvSpPr/>
          <p:nvPr/>
        </p:nvSpPr>
        <p:spPr>
          <a:xfrm>
            <a:off x="6750113" y="1901540"/>
            <a:ext cx="3815431" cy="892068"/>
          </a:xfrm>
          <a:prstGeom prst="round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Manage Closely</a:t>
            </a:r>
          </a:p>
        </p:txBody>
      </p:sp>
      <p:sp>
        <p:nvSpPr>
          <p:cNvPr id="15" name="Rounded Rectangle 14">
            <a:extLst>
              <a:ext uri="{FF2B5EF4-FFF2-40B4-BE49-F238E27FC236}">
                <a16:creationId xmlns:a16="http://schemas.microsoft.com/office/drawing/2014/main" id="{1118B8D4-C833-A99A-D997-127435D57BD6}"/>
              </a:ext>
            </a:extLst>
          </p:cNvPr>
          <p:cNvSpPr/>
          <p:nvPr/>
        </p:nvSpPr>
        <p:spPr>
          <a:xfrm>
            <a:off x="1637148" y="1883956"/>
            <a:ext cx="3815431" cy="892068"/>
          </a:xfrm>
          <a:prstGeom prst="round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Keep Satisfied</a:t>
            </a:r>
          </a:p>
        </p:txBody>
      </p:sp>
      <p:sp>
        <p:nvSpPr>
          <p:cNvPr id="16" name="Rounded Rectangle 15">
            <a:extLst>
              <a:ext uri="{FF2B5EF4-FFF2-40B4-BE49-F238E27FC236}">
                <a16:creationId xmlns:a16="http://schemas.microsoft.com/office/drawing/2014/main" id="{5832D87E-EE76-E45D-6619-E82E3A749E6B}"/>
              </a:ext>
            </a:extLst>
          </p:cNvPr>
          <p:cNvSpPr/>
          <p:nvPr/>
        </p:nvSpPr>
        <p:spPr>
          <a:xfrm>
            <a:off x="1637147" y="4254304"/>
            <a:ext cx="3815431" cy="892068"/>
          </a:xfrm>
          <a:prstGeom prst="round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Monitor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(minimum effort)</a:t>
            </a:r>
          </a:p>
        </p:txBody>
      </p:sp>
      <p:sp>
        <p:nvSpPr>
          <p:cNvPr id="17" name="Rounded Rectangle 16">
            <a:extLst>
              <a:ext uri="{FF2B5EF4-FFF2-40B4-BE49-F238E27FC236}">
                <a16:creationId xmlns:a16="http://schemas.microsoft.com/office/drawing/2014/main" id="{CF6CBD8E-4C14-4CB0-71DF-12F69C61B273}"/>
              </a:ext>
            </a:extLst>
          </p:cNvPr>
          <p:cNvSpPr/>
          <p:nvPr/>
        </p:nvSpPr>
        <p:spPr>
          <a:xfrm>
            <a:off x="6750113" y="4271888"/>
            <a:ext cx="3815431" cy="892068"/>
          </a:xfrm>
          <a:prstGeom prst="round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Keep Informed       </a:t>
            </a:r>
          </a:p>
        </p:txBody>
      </p:sp>
      <p:sp>
        <p:nvSpPr>
          <p:cNvPr id="18" name="Rectangle 17">
            <a:extLst>
              <a:ext uri="{FF2B5EF4-FFF2-40B4-BE49-F238E27FC236}">
                <a16:creationId xmlns:a16="http://schemas.microsoft.com/office/drawing/2014/main" id="{E728A1A8-82A9-2909-9110-770410F923FD}"/>
              </a:ext>
            </a:extLst>
          </p:cNvPr>
          <p:cNvSpPr/>
          <p:nvPr/>
        </p:nvSpPr>
        <p:spPr>
          <a:xfrm>
            <a:off x="2971755" y="1113450"/>
            <a:ext cx="6729412" cy="505324"/>
          </a:xfrm>
          <a:prstGeom prst="rect">
            <a:avLst/>
          </a:prstGeom>
          <a:solidFill>
            <a:srgbClr val="00B0F0">
              <a:alpha val="77329"/>
            </a:srgbClr>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Your advocacy target should land at the top of your map </a:t>
            </a:r>
          </a:p>
        </p:txBody>
      </p:sp>
    </p:spTree>
    <p:extLst>
      <p:ext uri="{BB962C8B-B14F-4D97-AF65-F5344CB8AC3E}">
        <p14:creationId xmlns:p14="http://schemas.microsoft.com/office/powerpoint/2010/main" val="156423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3033</Words>
  <Application>Microsoft Macintosh PowerPoint</Application>
  <PresentationFormat>Widescreen</PresentationFormat>
  <Paragraphs>400</Paragraphs>
  <Slides>23</Slides>
  <Notes>20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Arial</vt:lpstr>
      <vt:lpstr>Calibri</vt:lpstr>
      <vt:lpstr>Calibri Light</vt:lpstr>
      <vt:lpstr>Segoe UI</vt:lpstr>
      <vt:lpstr>source-serif-pro</vt:lpstr>
      <vt:lpstr>Univers LT Std 55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alexis stergakis</dc:creator>
  <cp:lastModifiedBy>alexis stergakis</cp:lastModifiedBy>
  <cp:revision>17</cp:revision>
  <dcterms:created xsi:type="dcterms:W3CDTF">2023-05-08T06:49:52Z</dcterms:created>
  <dcterms:modified xsi:type="dcterms:W3CDTF">2023-05-13T11:08:10Z</dcterms:modified>
</cp:coreProperties>
</file>